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sldIdLst>
    <p:sldId id="364" r:id="rId2"/>
    <p:sldId id="365" r:id="rId3"/>
    <p:sldId id="367" r:id="rId4"/>
    <p:sldId id="366" r:id="rId5"/>
    <p:sldId id="320" r:id="rId6"/>
    <p:sldId id="368" r:id="rId7"/>
    <p:sldId id="321" r:id="rId8"/>
    <p:sldId id="322" r:id="rId9"/>
    <p:sldId id="323" r:id="rId10"/>
    <p:sldId id="324" r:id="rId11"/>
    <p:sldId id="325" r:id="rId12"/>
    <p:sldId id="327" r:id="rId13"/>
    <p:sldId id="328" r:id="rId14"/>
    <p:sldId id="326" r:id="rId15"/>
    <p:sldId id="329" r:id="rId16"/>
    <p:sldId id="330" r:id="rId17"/>
    <p:sldId id="369" r:id="rId18"/>
    <p:sldId id="332" r:id="rId19"/>
    <p:sldId id="333" r:id="rId20"/>
    <p:sldId id="334" r:id="rId21"/>
    <p:sldId id="335" r:id="rId22"/>
    <p:sldId id="336" r:id="rId23"/>
    <p:sldId id="337" r:id="rId24"/>
    <p:sldId id="338" r:id="rId25"/>
    <p:sldId id="339" r:id="rId26"/>
    <p:sldId id="340" r:id="rId27"/>
    <p:sldId id="342" r:id="rId28"/>
    <p:sldId id="343" r:id="rId29"/>
    <p:sldId id="344" r:id="rId30"/>
    <p:sldId id="345" r:id="rId31"/>
    <p:sldId id="346" r:id="rId32"/>
    <p:sldId id="347" r:id="rId33"/>
    <p:sldId id="370" r:id="rId34"/>
    <p:sldId id="348" r:id="rId35"/>
    <p:sldId id="349" r:id="rId36"/>
    <p:sldId id="350" r:id="rId37"/>
    <p:sldId id="351" r:id="rId38"/>
    <p:sldId id="352" r:id="rId39"/>
    <p:sldId id="371" r:id="rId40"/>
    <p:sldId id="354" r:id="rId41"/>
    <p:sldId id="372" r:id="rId42"/>
    <p:sldId id="355" r:id="rId43"/>
    <p:sldId id="373" r:id="rId44"/>
    <p:sldId id="356" r:id="rId45"/>
    <p:sldId id="357" r:id="rId46"/>
    <p:sldId id="358" r:id="rId47"/>
    <p:sldId id="359" r:id="rId48"/>
    <p:sldId id="360" r:id="rId49"/>
    <p:sldId id="361" r:id="rId50"/>
    <p:sldId id="362" r:id="rId51"/>
    <p:sldId id="363" r:id="rId52"/>
    <p:sldId id="374" r:id="rId53"/>
    <p:sldId id="375" r:id="rId54"/>
    <p:sldId id="376" r:id="rId55"/>
    <p:sldId id="391" r:id="rId56"/>
    <p:sldId id="377" r:id="rId57"/>
    <p:sldId id="378" r:id="rId58"/>
    <p:sldId id="379" r:id="rId59"/>
    <p:sldId id="380" r:id="rId60"/>
    <p:sldId id="387" r:id="rId61"/>
    <p:sldId id="389" r:id="rId62"/>
    <p:sldId id="388" r:id="rId63"/>
    <p:sldId id="382" r:id="rId64"/>
    <p:sldId id="383" r:id="rId65"/>
    <p:sldId id="384" r:id="rId66"/>
    <p:sldId id="385" r:id="rId67"/>
    <p:sldId id="386" r:id="rId68"/>
    <p:sldId id="392" r:id="rId69"/>
    <p:sldId id="390" r:id="rId70"/>
    <p:sldId id="27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4254"/>
  </p:normalViewPr>
  <p:slideViewPr>
    <p:cSldViewPr snapToGrid="0" snapToObjects="1">
      <p:cViewPr varScale="1">
        <p:scale>
          <a:sx n="71" d="100"/>
          <a:sy n="71" d="100"/>
        </p:scale>
        <p:origin x="-648"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notesMaster" Target="notesMasters/notes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7248C-4B6B-4E8B-B9D7-90A718AF1DAE}"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B884977E-1086-45A3-89EE-CADE2799B090}">
      <dgm:prSet phldrT="[Text]"/>
      <dgm:spPr/>
      <dgm:t>
        <a:bodyPr/>
        <a:lstStyle/>
        <a:p>
          <a:r>
            <a:rPr lang="x-none" dirty="0"/>
            <a:t>Listas</a:t>
          </a:r>
          <a:endParaRPr lang="en-US" dirty="0"/>
        </a:p>
      </dgm:t>
    </dgm:pt>
    <dgm:pt modelId="{6BE25CBC-6090-4AC7-AE62-31DF3E00354A}" type="parTrans" cxnId="{DFD26F09-6550-40D8-A6B5-3140A691E82C}">
      <dgm:prSet/>
      <dgm:spPr/>
      <dgm:t>
        <a:bodyPr/>
        <a:lstStyle/>
        <a:p>
          <a:endParaRPr lang="en-US"/>
        </a:p>
      </dgm:t>
    </dgm:pt>
    <dgm:pt modelId="{C1FDD48C-E636-4732-AA8C-43B7C4E3BAE5}" type="sibTrans" cxnId="{DFD26F09-6550-40D8-A6B5-3140A691E82C}">
      <dgm:prSet/>
      <dgm:spPr/>
      <dgm:t>
        <a:bodyPr/>
        <a:lstStyle/>
        <a:p>
          <a:endParaRPr lang="en-US"/>
        </a:p>
      </dgm:t>
    </dgm:pt>
    <dgm:pt modelId="{821423DB-73A9-485B-8B8F-13F676937724}">
      <dgm:prSet phldrT="[Text]"/>
      <dgm:spPr/>
      <dgm:t>
        <a:bodyPr/>
        <a:lstStyle/>
        <a:p>
          <a:r>
            <a:rPr lang="x-none" dirty="0" err="1"/>
            <a:t>Tuplas</a:t>
          </a:r>
          <a:endParaRPr lang="en-US" dirty="0"/>
        </a:p>
      </dgm:t>
    </dgm:pt>
    <dgm:pt modelId="{8F20A8E6-797C-48EF-91DE-9F53424BFA8A}" type="parTrans" cxnId="{5B54C34B-5510-4ABA-B9C2-CADCF860CBBF}">
      <dgm:prSet/>
      <dgm:spPr/>
      <dgm:t>
        <a:bodyPr/>
        <a:lstStyle/>
        <a:p>
          <a:endParaRPr lang="en-US"/>
        </a:p>
      </dgm:t>
    </dgm:pt>
    <dgm:pt modelId="{A1B7F10F-2890-4213-AABB-A2430BD04912}" type="sibTrans" cxnId="{5B54C34B-5510-4ABA-B9C2-CADCF860CBBF}">
      <dgm:prSet/>
      <dgm:spPr/>
      <dgm:t>
        <a:bodyPr/>
        <a:lstStyle/>
        <a:p>
          <a:endParaRPr lang="en-US"/>
        </a:p>
      </dgm:t>
    </dgm:pt>
    <dgm:pt modelId="{A4349A0C-D886-40D1-9CD3-5E5FF6FF4786}">
      <dgm:prSet phldrT="[Text]"/>
      <dgm:spPr/>
      <dgm:t>
        <a:bodyPr/>
        <a:lstStyle/>
        <a:p>
          <a:r>
            <a:rPr lang="x-none" dirty="0"/>
            <a:t>Conjuntos (Sets)</a:t>
          </a:r>
          <a:endParaRPr lang="en-US" dirty="0"/>
        </a:p>
      </dgm:t>
    </dgm:pt>
    <dgm:pt modelId="{A0AD3E1D-5DE6-4AC6-AEC0-374942A78B4D}" type="parTrans" cxnId="{1494B00C-9A92-4648-9DF3-F8453ADEAF86}">
      <dgm:prSet/>
      <dgm:spPr/>
      <dgm:t>
        <a:bodyPr/>
        <a:lstStyle/>
        <a:p>
          <a:endParaRPr lang="en-US"/>
        </a:p>
      </dgm:t>
    </dgm:pt>
    <dgm:pt modelId="{A32B5711-F71A-4B66-90E0-DDA2D28CDB59}" type="sibTrans" cxnId="{1494B00C-9A92-4648-9DF3-F8453ADEAF86}">
      <dgm:prSet/>
      <dgm:spPr/>
      <dgm:t>
        <a:bodyPr/>
        <a:lstStyle/>
        <a:p>
          <a:endParaRPr lang="en-US"/>
        </a:p>
      </dgm:t>
    </dgm:pt>
    <dgm:pt modelId="{9BDB7709-3942-4C4D-A683-E38D6DF567DF}">
      <dgm:prSet phldrT="[Text]"/>
      <dgm:spPr/>
      <dgm:t>
        <a:bodyPr/>
        <a:lstStyle/>
        <a:p>
          <a:r>
            <a:rPr lang="x-none" dirty="0"/>
            <a:t>Diccionarios</a:t>
          </a:r>
          <a:endParaRPr lang="en-US" dirty="0"/>
        </a:p>
      </dgm:t>
    </dgm:pt>
    <dgm:pt modelId="{2AE831D4-72BF-4BC7-8947-A1193D0D86AA}" type="parTrans" cxnId="{157BABC1-C89C-41DD-B260-38A05653D75A}">
      <dgm:prSet/>
      <dgm:spPr/>
      <dgm:t>
        <a:bodyPr/>
        <a:lstStyle/>
        <a:p>
          <a:endParaRPr lang="en-US"/>
        </a:p>
      </dgm:t>
    </dgm:pt>
    <dgm:pt modelId="{B96E28EC-9CDD-4250-BEB0-028E6A0CFD5C}" type="sibTrans" cxnId="{157BABC1-C89C-41DD-B260-38A05653D75A}">
      <dgm:prSet/>
      <dgm:spPr/>
      <dgm:t>
        <a:bodyPr/>
        <a:lstStyle/>
        <a:p>
          <a:endParaRPr lang="en-US"/>
        </a:p>
      </dgm:t>
    </dgm:pt>
    <dgm:pt modelId="{F1419F3E-F688-42D6-8FA8-C54489C961D7}" type="pres">
      <dgm:prSet presAssocID="{7DE7248C-4B6B-4E8B-B9D7-90A718AF1DAE}" presName="Name0" presStyleCnt="0">
        <dgm:presLayoutVars>
          <dgm:chMax val="7"/>
          <dgm:chPref val="7"/>
          <dgm:dir/>
        </dgm:presLayoutVars>
      </dgm:prSet>
      <dgm:spPr/>
      <dgm:t>
        <a:bodyPr/>
        <a:lstStyle/>
        <a:p>
          <a:endParaRPr lang="es-ES_tradnl"/>
        </a:p>
      </dgm:t>
    </dgm:pt>
    <dgm:pt modelId="{13B3210E-D2B2-4ABC-88E7-17492A796F3B}" type="pres">
      <dgm:prSet presAssocID="{7DE7248C-4B6B-4E8B-B9D7-90A718AF1DAE}" presName="Name1" presStyleCnt="0"/>
      <dgm:spPr/>
    </dgm:pt>
    <dgm:pt modelId="{E1F3C1C1-9E26-4A25-B007-0F4E333DF919}" type="pres">
      <dgm:prSet presAssocID="{7DE7248C-4B6B-4E8B-B9D7-90A718AF1DAE}" presName="cycle" presStyleCnt="0"/>
      <dgm:spPr/>
    </dgm:pt>
    <dgm:pt modelId="{0A3A58C7-63AC-4C0F-B974-DDC0B4E75B58}" type="pres">
      <dgm:prSet presAssocID="{7DE7248C-4B6B-4E8B-B9D7-90A718AF1DAE}" presName="srcNode" presStyleLbl="node1" presStyleIdx="0" presStyleCnt="4"/>
      <dgm:spPr/>
    </dgm:pt>
    <dgm:pt modelId="{939B81EA-6453-4E4A-B828-18EBC8F1CC97}" type="pres">
      <dgm:prSet presAssocID="{7DE7248C-4B6B-4E8B-B9D7-90A718AF1DAE}" presName="conn" presStyleLbl="parChTrans1D2" presStyleIdx="0" presStyleCnt="1"/>
      <dgm:spPr/>
      <dgm:t>
        <a:bodyPr/>
        <a:lstStyle/>
        <a:p>
          <a:endParaRPr lang="es-ES_tradnl"/>
        </a:p>
      </dgm:t>
    </dgm:pt>
    <dgm:pt modelId="{B15B73AB-306B-4D10-91E0-E194406FD3FA}" type="pres">
      <dgm:prSet presAssocID="{7DE7248C-4B6B-4E8B-B9D7-90A718AF1DAE}" presName="extraNode" presStyleLbl="node1" presStyleIdx="0" presStyleCnt="4"/>
      <dgm:spPr/>
    </dgm:pt>
    <dgm:pt modelId="{E2A4DA56-70E1-4EEF-8625-B01B874C7C91}" type="pres">
      <dgm:prSet presAssocID="{7DE7248C-4B6B-4E8B-B9D7-90A718AF1DAE}" presName="dstNode" presStyleLbl="node1" presStyleIdx="0" presStyleCnt="4"/>
      <dgm:spPr/>
    </dgm:pt>
    <dgm:pt modelId="{BE69BD27-7D18-4EB2-82E6-331FB12F8148}" type="pres">
      <dgm:prSet presAssocID="{B884977E-1086-45A3-89EE-CADE2799B090}" presName="text_1" presStyleLbl="node1" presStyleIdx="0" presStyleCnt="4">
        <dgm:presLayoutVars>
          <dgm:bulletEnabled val="1"/>
        </dgm:presLayoutVars>
      </dgm:prSet>
      <dgm:spPr/>
      <dgm:t>
        <a:bodyPr/>
        <a:lstStyle/>
        <a:p>
          <a:endParaRPr lang="es-ES_tradnl"/>
        </a:p>
      </dgm:t>
    </dgm:pt>
    <dgm:pt modelId="{EB8B76D1-F32E-4951-9178-4634F91B9598}" type="pres">
      <dgm:prSet presAssocID="{B884977E-1086-45A3-89EE-CADE2799B090}" presName="accent_1" presStyleCnt="0"/>
      <dgm:spPr/>
    </dgm:pt>
    <dgm:pt modelId="{11559CE1-95DA-4918-A8FC-75704AE72BC7}" type="pres">
      <dgm:prSet presAssocID="{B884977E-1086-45A3-89EE-CADE2799B090}" presName="accentRepeatNode" presStyleLbl="solidFgAcc1" presStyleIdx="0" presStyleCnt="4"/>
      <dgm:spPr/>
    </dgm:pt>
    <dgm:pt modelId="{61D301D1-EF74-426C-BB1C-8E6EC9CFC454}" type="pres">
      <dgm:prSet presAssocID="{821423DB-73A9-485B-8B8F-13F676937724}" presName="text_2" presStyleLbl="node1" presStyleIdx="1" presStyleCnt="4">
        <dgm:presLayoutVars>
          <dgm:bulletEnabled val="1"/>
        </dgm:presLayoutVars>
      </dgm:prSet>
      <dgm:spPr/>
      <dgm:t>
        <a:bodyPr/>
        <a:lstStyle/>
        <a:p>
          <a:endParaRPr lang="es-ES_tradnl"/>
        </a:p>
      </dgm:t>
    </dgm:pt>
    <dgm:pt modelId="{34DF5942-9038-4253-8096-8651A7D15124}" type="pres">
      <dgm:prSet presAssocID="{821423DB-73A9-485B-8B8F-13F676937724}" presName="accent_2" presStyleCnt="0"/>
      <dgm:spPr/>
    </dgm:pt>
    <dgm:pt modelId="{08176625-EE17-4C37-863E-965FA2712B5D}" type="pres">
      <dgm:prSet presAssocID="{821423DB-73A9-485B-8B8F-13F676937724}" presName="accentRepeatNode" presStyleLbl="solidFgAcc1" presStyleIdx="1" presStyleCnt="4"/>
      <dgm:spPr/>
    </dgm:pt>
    <dgm:pt modelId="{7FD8FD6E-126E-4D78-B8AB-0518A2C3FFB3}" type="pres">
      <dgm:prSet presAssocID="{A4349A0C-D886-40D1-9CD3-5E5FF6FF4786}" presName="text_3" presStyleLbl="node1" presStyleIdx="2" presStyleCnt="4">
        <dgm:presLayoutVars>
          <dgm:bulletEnabled val="1"/>
        </dgm:presLayoutVars>
      </dgm:prSet>
      <dgm:spPr/>
      <dgm:t>
        <a:bodyPr/>
        <a:lstStyle/>
        <a:p>
          <a:endParaRPr lang="es-ES_tradnl"/>
        </a:p>
      </dgm:t>
    </dgm:pt>
    <dgm:pt modelId="{A348E850-BF49-4D6E-AC45-DC427DF866E2}" type="pres">
      <dgm:prSet presAssocID="{A4349A0C-D886-40D1-9CD3-5E5FF6FF4786}" presName="accent_3" presStyleCnt="0"/>
      <dgm:spPr/>
    </dgm:pt>
    <dgm:pt modelId="{02970017-6FC4-46AA-8BBF-3EF951AC4922}" type="pres">
      <dgm:prSet presAssocID="{A4349A0C-D886-40D1-9CD3-5E5FF6FF4786}" presName="accentRepeatNode" presStyleLbl="solidFgAcc1" presStyleIdx="2" presStyleCnt="4"/>
      <dgm:spPr/>
    </dgm:pt>
    <dgm:pt modelId="{8B54C263-9B23-4631-AE84-4496F9E9F783}" type="pres">
      <dgm:prSet presAssocID="{9BDB7709-3942-4C4D-A683-E38D6DF567DF}" presName="text_4" presStyleLbl="node1" presStyleIdx="3" presStyleCnt="4">
        <dgm:presLayoutVars>
          <dgm:bulletEnabled val="1"/>
        </dgm:presLayoutVars>
      </dgm:prSet>
      <dgm:spPr/>
      <dgm:t>
        <a:bodyPr/>
        <a:lstStyle/>
        <a:p>
          <a:endParaRPr lang="es-ES_tradnl"/>
        </a:p>
      </dgm:t>
    </dgm:pt>
    <dgm:pt modelId="{249766D9-64D5-4C5C-A1E4-E97E64309D86}" type="pres">
      <dgm:prSet presAssocID="{9BDB7709-3942-4C4D-A683-E38D6DF567DF}" presName="accent_4" presStyleCnt="0"/>
      <dgm:spPr/>
    </dgm:pt>
    <dgm:pt modelId="{CBB9989C-1A49-4F1D-9B56-B9A431D7DBCC}" type="pres">
      <dgm:prSet presAssocID="{9BDB7709-3942-4C4D-A683-E38D6DF567DF}" presName="accentRepeatNode" presStyleLbl="solidFgAcc1" presStyleIdx="3" presStyleCnt="4"/>
      <dgm:spPr/>
    </dgm:pt>
  </dgm:ptLst>
  <dgm:cxnLst>
    <dgm:cxn modelId="{820DA4F1-EEFB-41C5-B6D4-C944794CB3A7}" type="presOf" srcId="{A4349A0C-D886-40D1-9CD3-5E5FF6FF4786}" destId="{7FD8FD6E-126E-4D78-B8AB-0518A2C3FFB3}" srcOrd="0" destOrd="0" presId="urn:microsoft.com/office/officeart/2008/layout/VerticalCurvedList"/>
    <dgm:cxn modelId="{157BABC1-C89C-41DD-B260-38A05653D75A}" srcId="{7DE7248C-4B6B-4E8B-B9D7-90A718AF1DAE}" destId="{9BDB7709-3942-4C4D-A683-E38D6DF567DF}" srcOrd="3" destOrd="0" parTransId="{2AE831D4-72BF-4BC7-8947-A1193D0D86AA}" sibTransId="{B96E28EC-9CDD-4250-BEB0-028E6A0CFD5C}"/>
    <dgm:cxn modelId="{DFD26F09-6550-40D8-A6B5-3140A691E82C}" srcId="{7DE7248C-4B6B-4E8B-B9D7-90A718AF1DAE}" destId="{B884977E-1086-45A3-89EE-CADE2799B090}" srcOrd="0" destOrd="0" parTransId="{6BE25CBC-6090-4AC7-AE62-31DF3E00354A}" sibTransId="{C1FDD48C-E636-4732-AA8C-43B7C4E3BAE5}"/>
    <dgm:cxn modelId="{1494B00C-9A92-4648-9DF3-F8453ADEAF86}" srcId="{7DE7248C-4B6B-4E8B-B9D7-90A718AF1DAE}" destId="{A4349A0C-D886-40D1-9CD3-5E5FF6FF4786}" srcOrd="2" destOrd="0" parTransId="{A0AD3E1D-5DE6-4AC6-AEC0-374942A78B4D}" sibTransId="{A32B5711-F71A-4B66-90E0-DDA2D28CDB59}"/>
    <dgm:cxn modelId="{00FFB1A1-43A1-4E54-85FA-9A24DEA265F9}" type="presOf" srcId="{C1FDD48C-E636-4732-AA8C-43B7C4E3BAE5}" destId="{939B81EA-6453-4E4A-B828-18EBC8F1CC97}" srcOrd="0" destOrd="0" presId="urn:microsoft.com/office/officeart/2008/layout/VerticalCurvedList"/>
    <dgm:cxn modelId="{EF9D49A2-822F-4331-BC7A-F0E4C2210C76}" type="presOf" srcId="{821423DB-73A9-485B-8B8F-13F676937724}" destId="{61D301D1-EF74-426C-BB1C-8E6EC9CFC454}" srcOrd="0" destOrd="0" presId="urn:microsoft.com/office/officeart/2008/layout/VerticalCurvedList"/>
    <dgm:cxn modelId="{5B54C34B-5510-4ABA-B9C2-CADCF860CBBF}" srcId="{7DE7248C-4B6B-4E8B-B9D7-90A718AF1DAE}" destId="{821423DB-73A9-485B-8B8F-13F676937724}" srcOrd="1" destOrd="0" parTransId="{8F20A8E6-797C-48EF-91DE-9F53424BFA8A}" sibTransId="{A1B7F10F-2890-4213-AABB-A2430BD04912}"/>
    <dgm:cxn modelId="{52E410BC-98D1-430C-A453-ACA7D250D834}" type="presOf" srcId="{7DE7248C-4B6B-4E8B-B9D7-90A718AF1DAE}" destId="{F1419F3E-F688-42D6-8FA8-C54489C961D7}" srcOrd="0" destOrd="0" presId="urn:microsoft.com/office/officeart/2008/layout/VerticalCurvedList"/>
    <dgm:cxn modelId="{3B22F550-9B9D-4AE9-9EE3-27C1E9E64814}" type="presOf" srcId="{9BDB7709-3942-4C4D-A683-E38D6DF567DF}" destId="{8B54C263-9B23-4631-AE84-4496F9E9F783}" srcOrd="0" destOrd="0" presId="urn:microsoft.com/office/officeart/2008/layout/VerticalCurvedList"/>
    <dgm:cxn modelId="{3B0AE547-6E0B-4347-8758-1EA8537E7C04}" type="presOf" srcId="{B884977E-1086-45A3-89EE-CADE2799B090}" destId="{BE69BD27-7D18-4EB2-82E6-331FB12F8148}" srcOrd="0" destOrd="0" presId="urn:microsoft.com/office/officeart/2008/layout/VerticalCurvedList"/>
    <dgm:cxn modelId="{EA23449A-7AEB-4F73-9960-B29281DC198A}" type="presParOf" srcId="{F1419F3E-F688-42D6-8FA8-C54489C961D7}" destId="{13B3210E-D2B2-4ABC-88E7-17492A796F3B}" srcOrd="0" destOrd="0" presId="urn:microsoft.com/office/officeart/2008/layout/VerticalCurvedList"/>
    <dgm:cxn modelId="{60D4BC70-2FD9-4C65-8E95-9F999EA24849}" type="presParOf" srcId="{13B3210E-D2B2-4ABC-88E7-17492A796F3B}" destId="{E1F3C1C1-9E26-4A25-B007-0F4E333DF919}" srcOrd="0" destOrd="0" presId="urn:microsoft.com/office/officeart/2008/layout/VerticalCurvedList"/>
    <dgm:cxn modelId="{A4272405-44BE-466F-B0CC-219E929EB51F}" type="presParOf" srcId="{E1F3C1C1-9E26-4A25-B007-0F4E333DF919}" destId="{0A3A58C7-63AC-4C0F-B974-DDC0B4E75B58}" srcOrd="0" destOrd="0" presId="urn:microsoft.com/office/officeart/2008/layout/VerticalCurvedList"/>
    <dgm:cxn modelId="{7D244127-449C-457A-866B-7F89A48C7987}" type="presParOf" srcId="{E1F3C1C1-9E26-4A25-B007-0F4E333DF919}" destId="{939B81EA-6453-4E4A-B828-18EBC8F1CC97}" srcOrd="1" destOrd="0" presId="urn:microsoft.com/office/officeart/2008/layout/VerticalCurvedList"/>
    <dgm:cxn modelId="{269F147C-E502-4A9C-B3C4-946CFC062406}" type="presParOf" srcId="{E1F3C1C1-9E26-4A25-B007-0F4E333DF919}" destId="{B15B73AB-306B-4D10-91E0-E194406FD3FA}" srcOrd="2" destOrd="0" presId="urn:microsoft.com/office/officeart/2008/layout/VerticalCurvedList"/>
    <dgm:cxn modelId="{8836CDFF-C6D1-4CA6-8F8C-53E512D4BBD4}" type="presParOf" srcId="{E1F3C1C1-9E26-4A25-B007-0F4E333DF919}" destId="{E2A4DA56-70E1-4EEF-8625-B01B874C7C91}" srcOrd="3" destOrd="0" presId="urn:microsoft.com/office/officeart/2008/layout/VerticalCurvedList"/>
    <dgm:cxn modelId="{87F964F5-1CF8-4D46-ABFB-DC26CD652879}" type="presParOf" srcId="{13B3210E-D2B2-4ABC-88E7-17492A796F3B}" destId="{BE69BD27-7D18-4EB2-82E6-331FB12F8148}" srcOrd="1" destOrd="0" presId="urn:microsoft.com/office/officeart/2008/layout/VerticalCurvedList"/>
    <dgm:cxn modelId="{41D3BA3B-A0D0-4AB0-AFE5-9C4BB8E175C0}" type="presParOf" srcId="{13B3210E-D2B2-4ABC-88E7-17492A796F3B}" destId="{EB8B76D1-F32E-4951-9178-4634F91B9598}" srcOrd="2" destOrd="0" presId="urn:microsoft.com/office/officeart/2008/layout/VerticalCurvedList"/>
    <dgm:cxn modelId="{87CB5011-6551-4B8F-BC36-94C1C14D25F4}" type="presParOf" srcId="{EB8B76D1-F32E-4951-9178-4634F91B9598}" destId="{11559CE1-95DA-4918-A8FC-75704AE72BC7}" srcOrd="0" destOrd="0" presId="urn:microsoft.com/office/officeart/2008/layout/VerticalCurvedList"/>
    <dgm:cxn modelId="{EA8E7A75-4555-400D-AAC2-54DB00C9A32A}" type="presParOf" srcId="{13B3210E-D2B2-4ABC-88E7-17492A796F3B}" destId="{61D301D1-EF74-426C-BB1C-8E6EC9CFC454}" srcOrd="3" destOrd="0" presId="urn:microsoft.com/office/officeart/2008/layout/VerticalCurvedList"/>
    <dgm:cxn modelId="{AC842DF7-D71D-4A31-A12D-6A3A27F8519B}" type="presParOf" srcId="{13B3210E-D2B2-4ABC-88E7-17492A796F3B}" destId="{34DF5942-9038-4253-8096-8651A7D15124}" srcOrd="4" destOrd="0" presId="urn:microsoft.com/office/officeart/2008/layout/VerticalCurvedList"/>
    <dgm:cxn modelId="{A2052364-230E-4E0A-902E-29052B72D869}" type="presParOf" srcId="{34DF5942-9038-4253-8096-8651A7D15124}" destId="{08176625-EE17-4C37-863E-965FA2712B5D}" srcOrd="0" destOrd="0" presId="urn:microsoft.com/office/officeart/2008/layout/VerticalCurvedList"/>
    <dgm:cxn modelId="{B54A272C-6B9B-40AB-AE99-1828DBDF5250}" type="presParOf" srcId="{13B3210E-D2B2-4ABC-88E7-17492A796F3B}" destId="{7FD8FD6E-126E-4D78-B8AB-0518A2C3FFB3}" srcOrd="5" destOrd="0" presId="urn:microsoft.com/office/officeart/2008/layout/VerticalCurvedList"/>
    <dgm:cxn modelId="{F0C4FA66-58F9-4DA1-8D32-F9D2D7BB7201}" type="presParOf" srcId="{13B3210E-D2B2-4ABC-88E7-17492A796F3B}" destId="{A348E850-BF49-4D6E-AC45-DC427DF866E2}" srcOrd="6" destOrd="0" presId="urn:microsoft.com/office/officeart/2008/layout/VerticalCurvedList"/>
    <dgm:cxn modelId="{1760DD9E-420F-4E4C-8A46-F0265F438D11}" type="presParOf" srcId="{A348E850-BF49-4D6E-AC45-DC427DF866E2}" destId="{02970017-6FC4-46AA-8BBF-3EF951AC4922}" srcOrd="0" destOrd="0" presId="urn:microsoft.com/office/officeart/2008/layout/VerticalCurvedList"/>
    <dgm:cxn modelId="{64E8EE95-5470-4B89-8708-BD508938B685}" type="presParOf" srcId="{13B3210E-D2B2-4ABC-88E7-17492A796F3B}" destId="{8B54C263-9B23-4631-AE84-4496F9E9F783}" srcOrd="7" destOrd="0" presId="urn:microsoft.com/office/officeart/2008/layout/VerticalCurvedList"/>
    <dgm:cxn modelId="{25A1A18C-A06D-418A-841C-32D5F1529129}" type="presParOf" srcId="{13B3210E-D2B2-4ABC-88E7-17492A796F3B}" destId="{249766D9-64D5-4C5C-A1E4-E97E64309D86}" srcOrd="8" destOrd="0" presId="urn:microsoft.com/office/officeart/2008/layout/VerticalCurvedList"/>
    <dgm:cxn modelId="{7B290AE4-C979-4D2E-BFF9-6EA8D0B2E852}" type="presParOf" srcId="{249766D9-64D5-4C5C-A1E4-E97E64309D86}" destId="{CBB9989C-1A49-4F1D-9B56-B9A431D7DBC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29000-2580-445F-8AD3-DA5359DC1E2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0CB6C5BB-6474-4AFF-BFFA-82D2711FA79E}">
      <dgm:prSet phldrT="[Text]"/>
      <dgm:spPr/>
      <dgm:t>
        <a:bodyPr/>
        <a:lstStyle/>
        <a:p>
          <a:r>
            <a:rPr lang="x-none" dirty="0" err="1"/>
            <a:t>Tuplas</a:t>
          </a:r>
          <a:endParaRPr lang="en-US" dirty="0"/>
        </a:p>
      </dgm:t>
    </dgm:pt>
    <dgm:pt modelId="{3CFDF0E0-1415-4878-A85E-E8E1064C4CAC}" type="parTrans" cxnId="{22D74EEC-5C61-46B1-A69E-7068D42FFD83}">
      <dgm:prSet/>
      <dgm:spPr/>
      <dgm:t>
        <a:bodyPr/>
        <a:lstStyle/>
        <a:p>
          <a:endParaRPr lang="en-US"/>
        </a:p>
      </dgm:t>
    </dgm:pt>
    <dgm:pt modelId="{F22C0002-F56C-4851-8AD1-5F2F27DF7B76}" type="sibTrans" cxnId="{22D74EEC-5C61-46B1-A69E-7068D42FFD83}">
      <dgm:prSet/>
      <dgm:spPr/>
      <dgm:t>
        <a:bodyPr/>
        <a:lstStyle/>
        <a:p>
          <a:endParaRPr lang="en-US"/>
        </a:p>
      </dgm:t>
    </dgm:pt>
    <dgm:pt modelId="{6A1C6725-4619-4533-B8A2-1BE360685940}">
      <dgm:prSet phldrT="[Text]"/>
      <dgm:spPr/>
      <dgm:t>
        <a:bodyPr/>
        <a:lstStyle/>
        <a:p>
          <a:r>
            <a:rPr lang="x-none" dirty="0"/>
            <a:t>Concatenación</a:t>
          </a:r>
          <a:endParaRPr lang="en-US" dirty="0"/>
        </a:p>
      </dgm:t>
    </dgm:pt>
    <dgm:pt modelId="{F646A473-8398-400A-8CFB-44D4F4C455D4}" type="parTrans" cxnId="{FA96368C-97C3-4F45-ADB6-2FF14C44BCBE}">
      <dgm:prSet/>
      <dgm:spPr/>
      <dgm:t>
        <a:bodyPr/>
        <a:lstStyle/>
        <a:p>
          <a:endParaRPr lang="en-US"/>
        </a:p>
      </dgm:t>
    </dgm:pt>
    <dgm:pt modelId="{CB8D887C-6730-420A-91E7-131330F46280}" type="sibTrans" cxnId="{FA96368C-97C3-4F45-ADB6-2FF14C44BCBE}">
      <dgm:prSet/>
      <dgm:spPr/>
      <dgm:t>
        <a:bodyPr/>
        <a:lstStyle/>
        <a:p>
          <a:endParaRPr lang="en-US"/>
        </a:p>
      </dgm:t>
    </dgm:pt>
    <dgm:pt modelId="{9EA01EE6-30DB-44BD-8A89-E234287A36A1}">
      <dgm:prSet phldrT="[Text]"/>
      <dgm:spPr/>
      <dgm:t>
        <a:bodyPr/>
        <a:lstStyle/>
        <a:p>
          <a:r>
            <a:rPr lang="x-none" dirty="0" err="1"/>
            <a:t>Indexamiento</a:t>
          </a:r>
          <a:r>
            <a:rPr lang="x-none" dirty="0"/>
            <a:t> y </a:t>
          </a:r>
          <a:r>
            <a:rPr lang="x-none" dirty="0" err="1"/>
            <a:t>slicing</a:t>
          </a:r>
          <a:endParaRPr lang="en-US" dirty="0"/>
        </a:p>
      </dgm:t>
    </dgm:pt>
    <dgm:pt modelId="{E870F9E5-33FA-4FBF-BAFF-124CDD7C3FDF}" type="parTrans" cxnId="{F3B2EFEB-75AE-45CE-867E-215E07DABA32}">
      <dgm:prSet/>
      <dgm:spPr/>
      <dgm:t>
        <a:bodyPr/>
        <a:lstStyle/>
        <a:p>
          <a:endParaRPr lang="en-US"/>
        </a:p>
      </dgm:t>
    </dgm:pt>
    <dgm:pt modelId="{04785B6A-0254-4D27-8E03-D606D1F78C17}" type="sibTrans" cxnId="{F3B2EFEB-75AE-45CE-867E-215E07DABA32}">
      <dgm:prSet/>
      <dgm:spPr/>
      <dgm:t>
        <a:bodyPr/>
        <a:lstStyle/>
        <a:p>
          <a:endParaRPr lang="en-US"/>
        </a:p>
      </dgm:t>
    </dgm:pt>
    <dgm:pt modelId="{E8541679-1D7D-4EC0-AD52-944740D425C7}">
      <dgm:prSet phldrT="[Text]"/>
      <dgm:spPr/>
      <dgm:t>
        <a:bodyPr/>
        <a:lstStyle/>
        <a:p>
          <a:r>
            <a:rPr lang="x-none" dirty="0"/>
            <a:t>Sets</a:t>
          </a:r>
          <a:endParaRPr lang="en-US" dirty="0"/>
        </a:p>
      </dgm:t>
    </dgm:pt>
    <dgm:pt modelId="{D1DA8493-545C-4DF2-95E4-9FA08C1630E4}" type="parTrans" cxnId="{D306D53E-1D6D-4D0D-98E2-EC292C5B35DA}">
      <dgm:prSet/>
      <dgm:spPr/>
      <dgm:t>
        <a:bodyPr/>
        <a:lstStyle/>
        <a:p>
          <a:endParaRPr lang="en-US"/>
        </a:p>
      </dgm:t>
    </dgm:pt>
    <dgm:pt modelId="{06734900-6479-4552-BE6D-E7007E34ED6B}" type="sibTrans" cxnId="{D306D53E-1D6D-4D0D-98E2-EC292C5B35DA}">
      <dgm:prSet/>
      <dgm:spPr/>
      <dgm:t>
        <a:bodyPr/>
        <a:lstStyle/>
        <a:p>
          <a:endParaRPr lang="en-US"/>
        </a:p>
      </dgm:t>
    </dgm:pt>
    <dgm:pt modelId="{1BC6AA4A-745B-4128-B00E-526C088CFA6A}">
      <dgm:prSet phldrT="[Text]"/>
      <dgm:spPr/>
      <dgm:t>
        <a:bodyPr/>
        <a:lstStyle/>
        <a:p>
          <a:r>
            <a:rPr lang="x-none" dirty="0"/>
            <a:t>Unión, intersección, diferencia, diferencia simétrica.</a:t>
          </a:r>
          <a:endParaRPr lang="en-US" dirty="0"/>
        </a:p>
      </dgm:t>
    </dgm:pt>
    <dgm:pt modelId="{B424B0BF-3D0B-4E56-A81E-C87252BD68CF}" type="parTrans" cxnId="{48ED16D4-953A-4896-B128-75A146A2A979}">
      <dgm:prSet/>
      <dgm:spPr/>
      <dgm:t>
        <a:bodyPr/>
        <a:lstStyle/>
        <a:p>
          <a:endParaRPr lang="en-US"/>
        </a:p>
      </dgm:t>
    </dgm:pt>
    <dgm:pt modelId="{037E0447-C408-4949-96B3-AF018301E493}" type="sibTrans" cxnId="{48ED16D4-953A-4896-B128-75A146A2A979}">
      <dgm:prSet/>
      <dgm:spPr/>
      <dgm:t>
        <a:bodyPr/>
        <a:lstStyle/>
        <a:p>
          <a:endParaRPr lang="en-US"/>
        </a:p>
      </dgm:t>
    </dgm:pt>
    <dgm:pt modelId="{4B87CE3E-ADE6-462F-AAAA-DBF6BC163F89}">
      <dgm:prSet phldrT="[Text]"/>
      <dgm:spPr/>
      <dgm:t>
        <a:bodyPr/>
        <a:lstStyle/>
        <a:p>
          <a:r>
            <a:rPr lang="x-none" dirty="0"/>
            <a:t>Añadir y eliminar elementos.</a:t>
          </a:r>
          <a:endParaRPr lang="en-US" dirty="0"/>
        </a:p>
      </dgm:t>
    </dgm:pt>
    <dgm:pt modelId="{6DC8F4EF-13B8-4851-80A2-6D3196CF5D34}" type="parTrans" cxnId="{329F0A74-ED84-4D7F-8B52-BABF8B59C0BB}">
      <dgm:prSet/>
      <dgm:spPr/>
      <dgm:t>
        <a:bodyPr/>
        <a:lstStyle/>
        <a:p>
          <a:endParaRPr lang="en-US"/>
        </a:p>
      </dgm:t>
    </dgm:pt>
    <dgm:pt modelId="{7BCC15F8-48BE-4413-8130-BB8C26EB40AC}" type="sibTrans" cxnId="{329F0A74-ED84-4D7F-8B52-BABF8B59C0BB}">
      <dgm:prSet/>
      <dgm:spPr/>
      <dgm:t>
        <a:bodyPr/>
        <a:lstStyle/>
        <a:p>
          <a:endParaRPr lang="en-US"/>
        </a:p>
      </dgm:t>
    </dgm:pt>
    <dgm:pt modelId="{C20346D5-11EA-4E1A-98EA-9FDE6E6D0612}">
      <dgm:prSet phldrT="[Text]"/>
      <dgm:spPr/>
      <dgm:t>
        <a:bodyPr/>
        <a:lstStyle/>
        <a:p>
          <a:r>
            <a:rPr lang="x-none" dirty="0"/>
            <a:t>Diccionarios</a:t>
          </a:r>
          <a:endParaRPr lang="en-US" dirty="0"/>
        </a:p>
      </dgm:t>
    </dgm:pt>
    <dgm:pt modelId="{84D165D0-B90E-4712-9046-79982BE8C3B0}" type="parTrans" cxnId="{E024F981-D479-46FD-91CA-AF329F771A50}">
      <dgm:prSet/>
      <dgm:spPr/>
      <dgm:t>
        <a:bodyPr/>
        <a:lstStyle/>
        <a:p>
          <a:endParaRPr lang="en-US"/>
        </a:p>
      </dgm:t>
    </dgm:pt>
    <dgm:pt modelId="{4016E52D-BF74-4514-AECB-16E83D45E1D0}" type="sibTrans" cxnId="{E024F981-D479-46FD-91CA-AF329F771A50}">
      <dgm:prSet/>
      <dgm:spPr/>
      <dgm:t>
        <a:bodyPr/>
        <a:lstStyle/>
        <a:p>
          <a:endParaRPr lang="en-US"/>
        </a:p>
      </dgm:t>
    </dgm:pt>
    <dgm:pt modelId="{E5866FC8-AFDE-4238-B8A6-AB34EF644096}">
      <dgm:prSet phldrT="[Text]"/>
      <dgm:spPr/>
      <dgm:t>
        <a:bodyPr/>
        <a:lstStyle/>
        <a:p>
          <a:r>
            <a:rPr lang="x-none" dirty="0"/>
            <a:t>Añadir, modificar  y eliminar elementos.</a:t>
          </a:r>
          <a:endParaRPr lang="en-US" dirty="0"/>
        </a:p>
      </dgm:t>
    </dgm:pt>
    <dgm:pt modelId="{39A9FE1A-E16D-4E5E-9BFD-20FE3688840E}" type="parTrans" cxnId="{4B107BB1-0C5B-48B7-A144-3F2B77B4B552}">
      <dgm:prSet/>
      <dgm:spPr/>
      <dgm:t>
        <a:bodyPr/>
        <a:lstStyle/>
        <a:p>
          <a:endParaRPr lang="en-US"/>
        </a:p>
      </dgm:t>
    </dgm:pt>
    <dgm:pt modelId="{496DB957-9251-4658-A36C-91D72D823F17}" type="sibTrans" cxnId="{4B107BB1-0C5B-48B7-A144-3F2B77B4B552}">
      <dgm:prSet/>
      <dgm:spPr/>
      <dgm:t>
        <a:bodyPr/>
        <a:lstStyle/>
        <a:p>
          <a:endParaRPr lang="en-US"/>
        </a:p>
      </dgm:t>
    </dgm:pt>
    <dgm:pt modelId="{B863D4FD-ACCF-4862-ABB8-2B578CC772B0}">
      <dgm:prSet phldrT="[Text]"/>
      <dgm:spPr/>
      <dgm:t>
        <a:bodyPr/>
        <a:lstStyle/>
        <a:p>
          <a:r>
            <a:rPr lang="x-none" dirty="0"/>
            <a:t>Verificar existencia de elementos (in)</a:t>
          </a:r>
          <a:endParaRPr lang="en-US" dirty="0"/>
        </a:p>
      </dgm:t>
    </dgm:pt>
    <dgm:pt modelId="{462D9A96-3535-42B2-ACC2-10107EF1565F}" type="parTrans" cxnId="{1A27FB2D-CB59-49D2-A7D5-593E6E00B2BF}">
      <dgm:prSet/>
      <dgm:spPr/>
      <dgm:t>
        <a:bodyPr/>
        <a:lstStyle/>
        <a:p>
          <a:endParaRPr lang="en-US"/>
        </a:p>
      </dgm:t>
    </dgm:pt>
    <dgm:pt modelId="{053210B1-BC5D-4BAA-B0B0-F036E9278E47}" type="sibTrans" cxnId="{1A27FB2D-CB59-49D2-A7D5-593E6E00B2BF}">
      <dgm:prSet/>
      <dgm:spPr/>
      <dgm:t>
        <a:bodyPr/>
        <a:lstStyle/>
        <a:p>
          <a:endParaRPr lang="en-US"/>
        </a:p>
      </dgm:t>
    </dgm:pt>
    <dgm:pt modelId="{B159CC20-9553-4CD0-8B54-2FDCC7862FA8}">
      <dgm:prSet phldrT="[Text]"/>
      <dgm:spPr/>
      <dgm:t>
        <a:bodyPr/>
        <a:lstStyle/>
        <a:p>
          <a:r>
            <a:rPr lang="x-none" dirty="0"/>
            <a:t>Verificar pertenencia de conjuntos</a:t>
          </a:r>
          <a:endParaRPr lang="en-US" dirty="0"/>
        </a:p>
      </dgm:t>
    </dgm:pt>
    <dgm:pt modelId="{554D196A-6E47-4E5F-9310-AF8AFD02B684}" type="parTrans" cxnId="{2DAF10C9-B3AD-436F-9885-16EFC9ACED3F}">
      <dgm:prSet/>
      <dgm:spPr/>
      <dgm:t>
        <a:bodyPr/>
        <a:lstStyle/>
        <a:p>
          <a:endParaRPr lang="en-US"/>
        </a:p>
      </dgm:t>
    </dgm:pt>
    <dgm:pt modelId="{99B9DE28-578A-4800-8D90-26FEEA1FCA8B}" type="sibTrans" cxnId="{2DAF10C9-B3AD-436F-9885-16EFC9ACED3F}">
      <dgm:prSet/>
      <dgm:spPr/>
      <dgm:t>
        <a:bodyPr/>
        <a:lstStyle/>
        <a:p>
          <a:endParaRPr lang="en-US"/>
        </a:p>
      </dgm:t>
    </dgm:pt>
    <dgm:pt modelId="{2F38FE02-AB27-42C1-9B2B-60445312A401}">
      <dgm:prSet phldrT="[Text]"/>
      <dgm:spPr/>
      <dgm:t>
        <a:bodyPr/>
        <a:lstStyle/>
        <a:p>
          <a:r>
            <a:rPr lang="x-none" dirty="0"/>
            <a:t>Acceso a valores a través de las claves</a:t>
          </a:r>
          <a:endParaRPr lang="en-US" dirty="0"/>
        </a:p>
      </dgm:t>
    </dgm:pt>
    <dgm:pt modelId="{200D7AAD-69EF-48E4-96CE-EA4B59F8217B}" type="parTrans" cxnId="{EBA97E0F-FAD4-416D-8FA8-8171E4692FE0}">
      <dgm:prSet/>
      <dgm:spPr/>
      <dgm:t>
        <a:bodyPr/>
        <a:lstStyle/>
        <a:p>
          <a:endParaRPr lang="en-US"/>
        </a:p>
      </dgm:t>
    </dgm:pt>
    <dgm:pt modelId="{3D62C435-8514-446B-AFE5-E608793805BD}" type="sibTrans" cxnId="{EBA97E0F-FAD4-416D-8FA8-8171E4692FE0}">
      <dgm:prSet/>
      <dgm:spPr/>
      <dgm:t>
        <a:bodyPr/>
        <a:lstStyle/>
        <a:p>
          <a:endParaRPr lang="en-US"/>
        </a:p>
      </dgm:t>
    </dgm:pt>
    <dgm:pt modelId="{153AE27B-AD1E-4377-972E-003F83301CC5}" type="pres">
      <dgm:prSet presAssocID="{1E629000-2580-445F-8AD3-DA5359DC1E2F}" presName="theList" presStyleCnt="0">
        <dgm:presLayoutVars>
          <dgm:dir/>
          <dgm:animLvl val="lvl"/>
          <dgm:resizeHandles val="exact"/>
        </dgm:presLayoutVars>
      </dgm:prSet>
      <dgm:spPr/>
      <dgm:t>
        <a:bodyPr/>
        <a:lstStyle/>
        <a:p>
          <a:endParaRPr lang="es-ES_tradnl"/>
        </a:p>
      </dgm:t>
    </dgm:pt>
    <dgm:pt modelId="{CB471DFB-B8A5-4A79-B884-4FBA8D851D67}" type="pres">
      <dgm:prSet presAssocID="{0CB6C5BB-6474-4AFF-BFFA-82D2711FA79E}" presName="compNode" presStyleCnt="0"/>
      <dgm:spPr/>
    </dgm:pt>
    <dgm:pt modelId="{8918B5EA-AB38-42BB-83DD-45A136478D67}" type="pres">
      <dgm:prSet presAssocID="{0CB6C5BB-6474-4AFF-BFFA-82D2711FA79E}" presName="aNode" presStyleLbl="bgShp" presStyleIdx="0" presStyleCnt="3"/>
      <dgm:spPr/>
      <dgm:t>
        <a:bodyPr/>
        <a:lstStyle/>
        <a:p>
          <a:endParaRPr lang="es-ES_tradnl"/>
        </a:p>
      </dgm:t>
    </dgm:pt>
    <dgm:pt modelId="{E2D4F623-7C43-4B22-BE7C-B9907F187EBD}" type="pres">
      <dgm:prSet presAssocID="{0CB6C5BB-6474-4AFF-BFFA-82D2711FA79E}" presName="textNode" presStyleLbl="bgShp" presStyleIdx="0" presStyleCnt="3"/>
      <dgm:spPr/>
      <dgm:t>
        <a:bodyPr/>
        <a:lstStyle/>
        <a:p>
          <a:endParaRPr lang="es-ES_tradnl"/>
        </a:p>
      </dgm:t>
    </dgm:pt>
    <dgm:pt modelId="{BD06305E-CC46-4980-9AAF-AB64CB3474CD}" type="pres">
      <dgm:prSet presAssocID="{0CB6C5BB-6474-4AFF-BFFA-82D2711FA79E}" presName="compChildNode" presStyleCnt="0"/>
      <dgm:spPr/>
    </dgm:pt>
    <dgm:pt modelId="{F3D4C053-A231-4F0A-AF1E-CDC14D150598}" type="pres">
      <dgm:prSet presAssocID="{0CB6C5BB-6474-4AFF-BFFA-82D2711FA79E}" presName="theInnerList" presStyleCnt="0"/>
      <dgm:spPr/>
    </dgm:pt>
    <dgm:pt modelId="{C82652C4-0986-4BCC-B72E-1852BF2844FD}" type="pres">
      <dgm:prSet presAssocID="{6A1C6725-4619-4533-B8A2-1BE360685940}" presName="childNode" presStyleLbl="node1" presStyleIdx="0" presStyleCnt="8">
        <dgm:presLayoutVars>
          <dgm:bulletEnabled val="1"/>
        </dgm:presLayoutVars>
      </dgm:prSet>
      <dgm:spPr/>
      <dgm:t>
        <a:bodyPr/>
        <a:lstStyle/>
        <a:p>
          <a:endParaRPr lang="es-ES_tradnl"/>
        </a:p>
      </dgm:t>
    </dgm:pt>
    <dgm:pt modelId="{3C824579-7669-4963-95AC-9FADEAE81F0C}" type="pres">
      <dgm:prSet presAssocID="{6A1C6725-4619-4533-B8A2-1BE360685940}" presName="aSpace2" presStyleCnt="0"/>
      <dgm:spPr/>
    </dgm:pt>
    <dgm:pt modelId="{AF85A7B3-888B-4CF9-95A5-D9CD49542A40}" type="pres">
      <dgm:prSet presAssocID="{9EA01EE6-30DB-44BD-8A89-E234287A36A1}" presName="childNode" presStyleLbl="node1" presStyleIdx="1" presStyleCnt="8">
        <dgm:presLayoutVars>
          <dgm:bulletEnabled val="1"/>
        </dgm:presLayoutVars>
      </dgm:prSet>
      <dgm:spPr/>
      <dgm:t>
        <a:bodyPr/>
        <a:lstStyle/>
        <a:p>
          <a:endParaRPr lang="es-ES_tradnl"/>
        </a:p>
      </dgm:t>
    </dgm:pt>
    <dgm:pt modelId="{53EB8A99-87F9-41A7-87BA-C8549E304379}" type="pres">
      <dgm:prSet presAssocID="{9EA01EE6-30DB-44BD-8A89-E234287A36A1}" presName="aSpace2" presStyleCnt="0"/>
      <dgm:spPr/>
    </dgm:pt>
    <dgm:pt modelId="{9EEB9F5D-6EB9-486D-94F0-B8A4BE01B8ED}" type="pres">
      <dgm:prSet presAssocID="{B863D4FD-ACCF-4862-ABB8-2B578CC772B0}" presName="childNode" presStyleLbl="node1" presStyleIdx="2" presStyleCnt="8">
        <dgm:presLayoutVars>
          <dgm:bulletEnabled val="1"/>
        </dgm:presLayoutVars>
      </dgm:prSet>
      <dgm:spPr/>
      <dgm:t>
        <a:bodyPr/>
        <a:lstStyle/>
        <a:p>
          <a:endParaRPr lang="es-ES_tradnl"/>
        </a:p>
      </dgm:t>
    </dgm:pt>
    <dgm:pt modelId="{AFC2BB34-275C-482B-9EF5-E82191BA8112}" type="pres">
      <dgm:prSet presAssocID="{0CB6C5BB-6474-4AFF-BFFA-82D2711FA79E}" presName="aSpace" presStyleCnt="0"/>
      <dgm:spPr/>
    </dgm:pt>
    <dgm:pt modelId="{64FC8DDD-F23B-4F12-8712-75E99D99F0A0}" type="pres">
      <dgm:prSet presAssocID="{E8541679-1D7D-4EC0-AD52-944740D425C7}" presName="compNode" presStyleCnt="0"/>
      <dgm:spPr/>
    </dgm:pt>
    <dgm:pt modelId="{9EA35545-7DEE-4AAC-86CD-CCCAF2DFB3E2}" type="pres">
      <dgm:prSet presAssocID="{E8541679-1D7D-4EC0-AD52-944740D425C7}" presName="aNode" presStyleLbl="bgShp" presStyleIdx="1" presStyleCnt="3"/>
      <dgm:spPr/>
      <dgm:t>
        <a:bodyPr/>
        <a:lstStyle/>
        <a:p>
          <a:endParaRPr lang="es-ES_tradnl"/>
        </a:p>
      </dgm:t>
    </dgm:pt>
    <dgm:pt modelId="{CDE67B84-6556-4F67-A011-094DA78255CE}" type="pres">
      <dgm:prSet presAssocID="{E8541679-1D7D-4EC0-AD52-944740D425C7}" presName="textNode" presStyleLbl="bgShp" presStyleIdx="1" presStyleCnt="3"/>
      <dgm:spPr/>
      <dgm:t>
        <a:bodyPr/>
        <a:lstStyle/>
        <a:p>
          <a:endParaRPr lang="es-ES_tradnl"/>
        </a:p>
      </dgm:t>
    </dgm:pt>
    <dgm:pt modelId="{D6848DC0-C057-441E-B977-C5B79F751639}" type="pres">
      <dgm:prSet presAssocID="{E8541679-1D7D-4EC0-AD52-944740D425C7}" presName="compChildNode" presStyleCnt="0"/>
      <dgm:spPr/>
    </dgm:pt>
    <dgm:pt modelId="{B92910EC-70B4-480E-B4AB-DFC9552C190C}" type="pres">
      <dgm:prSet presAssocID="{E8541679-1D7D-4EC0-AD52-944740D425C7}" presName="theInnerList" presStyleCnt="0"/>
      <dgm:spPr/>
    </dgm:pt>
    <dgm:pt modelId="{A9E8BFA5-6771-48CB-8384-EE0FDA4B6AF5}" type="pres">
      <dgm:prSet presAssocID="{1BC6AA4A-745B-4128-B00E-526C088CFA6A}" presName="childNode" presStyleLbl="node1" presStyleIdx="3" presStyleCnt="8">
        <dgm:presLayoutVars>
          <dgm:bulletEnabled val="1"/>
        </dgm:presLayoutVars>
      </dgm:prSet>
      <dgm:spPr/>
      <dgm:t>
        <a:bodyPr/>
        <a:lstStyle/>
        <a:p>
          <a:endParaRPr lang="es-ES_tradnl"/>
        </a:p>
      </dgm:t>
    </dgm:pt>
    <dgm:pt modelId="{2337937D-95C2-4369-B642-EF754F1826EC}" type="pres">
      <dgm:prSet presAssocID="{1BC6AA4A-745B-4128-B00E-526C088CFA6A}" presName="aSpace2" presStyleCnt="0"/>
      <dgm:spPr/>
    </dgm:pt>
    <dgm:pt modelId="{74462197-257E-42A7-9DC1-8B7D2C03E7F1}" type="pres">
      <dgm:prSet presAssocID="{B159CC20-9553-4CD0-8B54-2FDCC7862FA8}" presName="childNode" presStyleLbl="node1" presStyleIdx="4" presStyleCnt="8">
        <dgm:presLayoutVars>
          <dgm:bulletEnabled val="1"/>
        </dgm:presLayoutVars>
      </dgm:prSet>
      <dgm:spPr/>
      <dgm:t>
        <a:bodyPr/>
        <a:lstStyle/>
        <a:p>
          <a:endParaRPr lang="es-ES_tradnl"/>
        </a:p>
      </dgm:t>
    </dgm:pt>
    <dgm:pt modelId="{58A40471-E734-4F19-9008-904669C8D5A2}" type="pres">
      <dgm:prSet presAssocID="{B159CC20-9553-4CD0-8B54-2FDCC7862FA8}" presName="aSpace2" presStyleCnt="0"/>
      <dgm:spPr/>
    </dgm:pt>
    <dgm:pt modelId="{A24D267F-30DC-44C9-82CB-9AED6AA45DDC}" type="pres">
      <dgm:prSet presAssocID="{4B87CE3E-ADE6-462F-AAAA-DBF6BC163F89}" presName="childNode" presStyleLbl="node1" presStyleIdx="5" presStyleCnt="8">
        <dgm:presLayoutVars>
          <dgm:bulletEnabled val="1"/>
        </dgm:presLayoutVars>
      </dgm:prSet>
      <dgm:spPr/>
      <dgm:t>
        <a:bodyPr/>
        <a:lstStyle/>
        <a:p>
          <a:endParaRPr lang="es-ES_tradnl"/>
        </a:p>
      </dgm:t>
    </dgm:pt>
    <dgm:pt modelId="{6C52FACB-6AF9-4A17-A079-8D4B84A8A56B}" type="pres">
      <dgm:prSet presAssocID="{E8541679-1D7D-4EC0-AD52-944740D425C7}" presName="aSpace" presStyleCnt="0"/>
      <dgm:spPr/>
    </dgm:pt>
    <dgm:pt modelId="{89DF5B93-FB93-4097-8337-002DC082FA64}" type="pres">
      <dgm:prSet presAssocID="{C20346D5-11EA-4E1A-98EA-9FDE6E6D0612}" presName="compNode" presStyleCnt="0"/>
      <dgm:spPr/>
    </dgm:pt>
    <dgm:pt modelId="{B09F8B92-7FD4-46C6-AB3B-EFF023715CAC}" type="pres">
      <dgm:prSet presAssocID="{C20346D5-11EA-4E1A-98EA-9FDE6E6D0612}" presName="aNode" presStyleLbl="bgShp" presStyleIdx="2" presStyleCnt="3"/>
      <dgm:spPr/>
      <dgm:t>
        <a:bodyPr/>
        <a:lstStyle/>
        <a:p>
          <a:endParaRPr lang="es-ES_tradnl"/>
        </a:p>
      </dgm:t>
    </dgm:pt>
    <dgm:pt modelId="{5028343B-B473-48EF-AF79-5CE6C77FCE6D}" type="pres">
      <dgm:prSet presAssocID="{C20346D5-11EA-4E1A-98EA-9FDE6E6D0612}" presName="textNode" presStyleLbl="bgShp" presStyleIdx="2" presStyleCnt="3"/>
      <dgm:spPr/>
      <dgm:t>
        <a:bodyPr/>
        <a:lstStyle/>
        <a:p>
          <a:endParaRPr lang="es-ES_tradnl"/>
        </a:p>
      </dgm:t>
    </dgm:pt>
    <dgm:pt modelId="{BC9D1B86-58B2-4989-8055-D5E183ABF8B7}" type="pres">
      <dgm:prSet presAssocID="{C20346D5-11EA-4E1A-98EA-9FDE6E6D0612}" presName="compChildNode" presStyleCnt="0"/>
      <dgm:spPr/>
    </dgm:pt>
    <dgm:pt modelId="{53840589-3306-4019-98DA-C21263053029}" type="pres">
      <dgm:prSet presAssocID="{C20346D5-11EA-4E1A-98EA-9FDE6E6D0612}" presName="theInnerList" presStyleCnt="0"/>
      <dgm:spPr/>
    </dgm:pt>
    <dgm:pt modelId="{91811B26-4BD9-4B3E-BF97-AAD74FC229CF}" type="pres">
      <dgm:prSet presAssocID="{E5866FC8-AFDE-4238-B8A6-AB34EF644096}" presName="childNode" presStyleLbl="node1" presStyleIdx="6" presStyleCnt="8">
        <dgm:presLayoutVars>
          <dgm:bulletEnabled val="1"/>
        </dgm:presLayoutVars>
      </dgm:prSet>
      <dgm:spPr/>
      <dgm:t>
        <a:bodyPr/>
        <a:lstStyle/>
        <a:p>
          <a:endParaRPr lang="es-ES_tradnl"/>
        </a:p>
      </dgm:t>
    </dgm:pt>
    <dgm:pt modelId="{C4796D41-6F46-451B-AD03-8D8FA183DF06}" type="pres">
      <dgm:prSet presAssocID="{E5866FC8-AFDE-4238-B8A6-AB34EF644096}" presName="aSpace2" presStyleCnt="0"/>
      <dgm:spPr/>
    </dgm:pt>
    <dgm:pt modelId="{88D14452-05F3-44D6-9123-172FB27FFC1C}" type="pres">
      <dgm:prSet presAssocID="{2F38FE02-AB27-42C1-9B2B-60445312A401}" presName="childNode" presStyleLbl="node1" presStyleIdx="7" presStyleCnt="8">
        <dgm:presLayoutVars>
          <dgm:bulletEnabled val="1"/>
        </dgm:presLayoutVars>
      </dgm:prSet>
      <dgm:spPr/>
      <dgm:t>
        <a:bodyPr/>
        <a:lstStyle/>
        <a:p>
          <a:endParaRPr lang="es-ES_tradnl"/>
        </a:p>
      </dgm:t>
    </dgm:pt>
  </dgm:ptLst>
  <dgm:cxnLst>
    <dgm:cxn modelId="{37CA33BE-504E-4481-B1C6-D5D5BD648F83}" type="presOf" srcId="{9EA01EE6-30DB-44BD-8A89-E234287A36A1}" destId="{AF85A7B3-888B-4CF9-95A5-D9CD49542A40}" srcOrd="0" destOrd="0" presId="urn:microsoft.com/office/officeart/2005/8/layout/lProcess2"/>
    <dgm:cxn modelId="{B0602465-F1B2-4A61-AAC7-A464620C7DE5}" type="presOf" srcId="{C20346D5-11EA-4E1A-98EA-9FDE6E6D0612}" destId="{B09F8B92-7FD4-46C6-AB3B-EFF023715CAC}" srcOrd="0" destOrd="0" presId="urn:microsoft.com/office/officeart/2005/8/layout/lProcess2"/>
    <dgm:cxn modelId="{F3B2EFEB-75AE-45CE-867E-215E07DABA32}" srcId="{0CB6C5BB-6474-4AFF-BFFA-82D2711FA79E}" destId="{9EA01EE6-30DB-44BD-8A89-E234287A36A1}" srcOrd="1" destOrd="0" parTransId="{E870F9E5-33FA-4FBF-BAFF-124CDD7C3FDF}" sibTransId="{04785B6A-0254-4D27-8E03-D606D1F78C17}"/>
    <dgm:cxn modelId="{0450D9D7-CEA8-4796-8C6D-429656BF21DB}" type="presOf" srcId="{B159CC20-9553-4CD0-8B54-2FDCC7862FA8}" destId="{74462197-257E-42A7-9DC1-8B7D2C03E7F1}" srcOrd="0" destOrd="0" presId="urn:microsoft.com/office/officeart/2005/8/layout/lProcess2"/>
    <dgm:cxn modelId="{E024F981-D479-46FD-91CA-AF329F771A50}" srcId="{1E629000-2580-445F-8AD3-DA5359DC1E2F}" destId="{C20346D5-11EA-4E1A-98EA-9FDE6E6D0612}" srcOrd="2" destOrd="0" parTransId="{84D165D0-B90E-4712-9046-79982BE8C3B0}" sibTransId="{4016E52D-BF74-4514-AECB-16E83D45E1D0}"/>
    <dgm:cxn modelId="{48ED16D4-953A-4896-B128-75A146A2A979}" srcId="{E8541679-1D7D-4EC0-AD52-944740D425C7}" destId="{1BC6AA4A-745B-4128-B00E-526C088CFA6A}" srcOrd="0" destOrd="0" parTransId="{B424B0BF-3D0B-4E56-A81E-C87252BD68CF}" sibTransId="{037E0447-C408-4949-96B3-AF018301E493}"/>
    <dgm:cxn modelId="{07A9631A-3AF0-44C7-AC2A-1A5B65692A61}" type="presOf" srcId="{1E629000-2580-445F-8AD3-DA5359DC1E2F}" destId="{153AE27B-AD1E-4377-972E-003F83301CC5}" srcOrd="0" destOrd="0" presId="urn:microsoft.com/office/officeart/2005/8/layout/lProcess2"/>
    <dgm:cxn modelId="{EB6BB92F-CC7C-47C9-B07A-2B9621F9016E}" type="presOf" srcId="{E8541679-1D7D-4EC0-AD52-944740D425C7}" destId="{CDE67B84-6556-4F67-A011-094DA78255CE}" srcOrd="1" destOrd="0" presId="urn:microsoft.com/office/officeart/2005/8/layout/lProcess2"/>
    <dgm:cxn modelId="{FA96368C-97C3-4F45-ADB6-2FF14C44BCBE}" srcId="{0CB6C5BB-6474-4AFF-BFFA-82D2711FA79E}" destId="{6A1C6725-4619-4533-B8A2-1BE360685940}" srcOrd="0" destOrd="0" parTransId="{F646A473-8398-400A-8CFB-44D4F4C455D4}" sibTransId="{CB8D887C-6730-420A-91E7-131330F46280}"/>
    <dgm:cxn modelId="{329F0A74-ED84-4D7F-8B52-BABF8B59C0BB}" srcId="{E8541679-1D7D-4EC0-AD52-944740D425C7}" destId="{4B87CE3E-ADE6-462F-AAAA-DBF6BC163F89}" srcOrd="2" destOrd="0" parTransId="{6DC8F4EF-13B8-4851-80A2-6D3196CF5D34}" sibTransId="{7BCC15F8-48BE-4413-8130-BB8C26EB40AC}"/>
    <dgm:cxn modelId="{00369A7A-BF36-4E35-93F6-C85D6926CE23}" type="presOf" srcId="{E8541679-1D7D-4EC0-AD52-944740D425C7}" destId="{9EA35545-7DEE-4AAC-86CD-CCCAF2DFB3E2}" srcOrd="0" destOrd="0" presId="urn:microsoft.com/office/officeart/2005/8/layout/lProcess2"/>
    <dgm:cxn modelId="{0B637A56-FB47-455A-AA3B-5BC852D68822}" type="presOf" srcId="{2F38FE02-AB27-42C1-9B2B-60445312A401}" destId="{88D14452-05F3-44D6-9123-172FB27FFC1C}" srcOrd="0" destOrd="0" presId="urn:microsoft.com/office/officeart/2005/8/layout/lProcess2"/>
    <dgm:cxn modelId="{F472AF52-B980-4B1C-BF09-DA5FF23DB4E7}" type="presOf" srcId="{0CB6C5BB-6474-4AFF-BFFA-82D2711FA79E}" destId="{E2D4F623-7C43-4B22-BE7C-B9907F187EBD}" srcOrd="1" destOrd="0" presId="urn:microsoft.com/office/officeart/2005/8/layout/lProcess2"/>
    <dgm:cxn modelId="{43D8B27A-F28A-44A3-87FF-5079106B2760}" type="presOf" srcId="{1BC6AA4A-745B-4128-B00E-526C088CFA6A}" destId="{A9E8BFA5-6771-48CB-8384-EE0FDA4B6AF5}" srcOrd="0" destOrd="0" presId="urn:microsoft.com/office/officeart/2005/8/layout/lProcess2"/>
    <dgm:cxn modelId="{22D74EEC-5C61-46B1-A69E-7068D42FFD83}" srcId="{1E629000-2580-445F-8AD3-DA5359DC1E2F}" destId="{0CB6C5BB-6474-4AFF-BFFA-82D2711FA79E}" srcOrd="0" destOrd="0" parTransId="{3CFDF0E0-1415-4878-A85E-E8E1064C4CAC}" sibTransId="{F22C0002-F56C-4851-8AD1-5F2F27DF7B76}"/>
    <dgm:cxn modelId="{E764504D-46F1-4AE2-8A0A-40094DABEC0A}" type="presOf" srcId="{0CB6C5BB-6474-4AFF-BFFA-82D2711FA79E}" destId="{8918B5EA-AB38-42BB-83DD-45A136478D67}" srcOrd="0" destOrd="0" presId="urn:microsoft.com/office/officeart/2005/8/layout/lProcess2"/>
    <dgm:cxn modelId="{D306D53E-1D6D-4D0D-98E2-EC292C5B35DA}" srcId="{1E629000-2580-445F-8AD3-DA5359DC1E2F}" destId="{E8541679-1D7D-4EC0-AD52-944740D425C7}" srcOrd="1" destOrd="0" parTransId="{D1DA8493-545C-4DF2-95E4-9FA08C1630E4}" sibTransId="{06734900-6479-4552-BE6D-E7007E34ED6B}"/>
    <dgm:cxn modelId="{1A27FB2D-CB59-49D2-A7D5-593E6E00B2BF}" srcId="{0CB6C5BB-6474-4AFF-BFFA-82D2711FA79E}" destId="{B863D4FD-ACCF-4862-ABB8-2B578CC772B0}" srcOrd="2" destOrd="0" parTransId="{462D9A96-3535-42B2-ACC2-10107EF1565F}" sibTransId="{053210B1-BC5D-4BAA-B0B0-F036E9278E47}"/>
    <dgm:cxn modelId="{EFCDEA89-8093-45C1-809C-1A256E11C6E5}" type="presOf" srcId="{B863D4FD-ACCF-4862-ABB8-2B578CC772B0}" destId="{9EEB9F5D-6EB9-486D-94F0-B8A4BE01B8ED}" srcOrd="0" destOrd="0" presId="urn:microsoft.com/office/officeart/2005/8/layout/lProcess2"/>
    <dgm:cxn modelId="{7F913FFF-FB85-4260-A845-28178AC6364C}" type="presOf" srcId="{4B87CE3E-ADE6-462F-AAAA-DBF6BC163F89}" destId="{A24D267F-30DC-44C9-82CB-9AED6AA45DDC}" srcOrd="0" destOrd="0" presId="urn:microsoft.com/office/officeart/2005/8/layout/lProcess2"/>
    <dgm:cxn modelId="{EBA97E0F-FAD4-416D-8FA8-8171E4692FE0}" srcId="{C20346D5-11EA-4E1A-98EA-9FDE6E6D0612}" destId="{2F38FE02-AB27-42C1-9B2B-60445312A401}" srcOrd="1" destOrd="0" parTransId="{200D7AAD-69EF-48E4-96CE-EA4B59F8217B}" sibTransId="{3D62C435-8514-446B-AFE5-E608793805BD}"/>
    <dgm:cxn modelId="{2DAF10C9-B3AD-436F-9885-16EFC9ACED3F}" srcId="{E8541679-1D7D-4EC0-AD52-944740D425C7}" destId="{B159CC20-9553-4CD0-8B54-2FDCC7862FA8}" srcOrd="1" destOrd="0" parTransId="{554D196A-6E47-4E5F-9310-AF8AFD02B684}" sibTransId="{99B9DE28-578A-4800-8D90-26FEEA1FCA8B}"/>
    <dgm:cxn modelId="{0FBABC81-9CCA-49CB-AB75-FA095049DC5B}" type="presOf" srcId="{6A1C6725-4619-4533-B8A2-1BE360685940}" destId="{C82652C4-0986-4BCC-B72E-1852BF2844FD}" srcOrd="0" destOrd="0" presId="urn:microsoft.com/office/officeart/2005/8/layout/lProcess2"/>
    <dgm:cxn modelId="{4B107BB1-0C5B-48B7-A144-3F2B77B4B552}" srcId="{C20346D5-11EA-4E1A-98EA-9FDE6E6D0612}" destId="{E5866FC8-AFDE-4238-B8A6-AB34EF644096}" srcOrd="0" destOrd="0" parTransId="{39A9FE1A-E16D-4E5E-9BFD-20FE3688840E}" sibTransId="{496DB957-9251-4658-A36C-91D72D823F17}"/>
    <dgm:cxn modelId="{70F084F0-F6EF-4C00-8BD1-0A63CE75C00F}" type="presOf" srcId="{C20346D5-11EA-4E1A-98EA-9FDE6E6D0612}" destId="{5028343B-B473-48EF-AF79-5CE6C77FCE6D}" srcOrd="1" destOrd="0" presId="urn:microsoft.com/office/officeart/2005/8/layout/lProcess2"/>
    <dgm:cxn modelId="{ACF0BC68-CA5F-4599-B11F-DAB0A088AD5F}" type="presOf" srcId="{E5866FC8-AFDE-4238-B8A6-AB34EF644096}" destId="{91811B26-4BD9-4B3E-BF97-AAD74FC229CF}" srcOrd="0" destOrd="0" presId="urn:microsoft.com/office/officeart/2005/8/layout/lProcess2"/>
    <dgm:cxn modelId="{91A1B63B-0F46-4B8D-AE4A-784C390731F8}" type="presParOf" srcId="{153AE27B-AD1E-4377-972E-003F83301CC5}" destId="{CB471DFB-B8A5-4A79-B884-4FBA8D851D67}" srcOrd="0" destOrd="0" presId="urn:microsoft.com/office/officeart/2005/8/layout/lProcess2"/>
    <dgm:cxn modelId="{977B3517-11A8-4822-BA65-32FCE69FCAA8}" type="presParOf" srcId="{CB471DFB-B8A5-4A79-B884-4FBA8D851D67}" destId="{8918B5EA-AB38-42BB-83DD-45A136478D67}" srcOrd="0" destOrd="0" presId="urn:microsoft.com/office/officeart/2005/8/layout/lProcess2"/>
    <dgm:cxn modelId="{79EF8673-B1A4-46C5-8B4C-1EEB0155B468}" type="presParOf" srcId="{CB471DFB-B8A5-4A79-B884-4FBA8D851D67}" destId="{E2D4F623-7C43-4B22-BE7C-B9907F187EBD}" srcOrd="1" destOrd="0" presId="urn:microsoft.com/office/officeart/2005/8/layout/lProcess2"/>
    <dgm:cxn modelId="{47E21277-5BA7-42F5-9185-2634531575D9}" type="presParOf" srcId="{CB471DFB-B8A5-4A79-B884-4FBA8D851D67}" destId="{BD06305E-CC46-4980-9AAF-AB64CB3474CD}" srcOrd="2" destOrd="0" presId="urn:microsoft.com/office/officeart/2005/8/layout/lProcess2"/>
    <dgm:cxn modelId="{0D61A0DA-396C-47BB-91AA-315CFBC20312}" type="presParOf" srcId="{BD06305E-CC46-4980-9AAF-AB64CB3474CD}" destId="{F3D4C053-A231-4F0A-AF1E-CDC14D150598}" srcOrd="0" destOrd="0" presId="urn:microsoft.com/office/officeart/2005/8/layout/lProcess2"/>
    <dgm:cxn modelId="{9871D8D4-1C8B-4338-A117-8CDD03F203BE}" type="presParOf" srcId="{F3D4C053-A231-4F0A-AF1E-CDC14D150598}" destId="{C82652C4-0986-4BCC-B72E-1852BF2844FD}" srcOrd="0" destOrd="0" presId="urn:microsoft.com/office/officeart/2005/8/layout/lProcess2"/>
    <dgm:cxn modelId="{2F695C38-F013-4D7E-A60E-B58845B42F83}" type="presParOf" srcId="{F3D4C053-A231-4F0A-AF1E-CDC14D150598}" destId="{3C824579-7669-4963-95AC-9FADEAE81F0C}" srcOrd="1" destOrd="0" presId="urn:microsoft.com/office/officeart/2005/8/layout/lProcess2"/>
    <dgm:cxn modelId="{8300B128-8D55-420A-A9A2-70A915CC5E5F}" type="presParOf" srcId="{F3D4C053-A231-4F0A-AF1E-CDC14D150598}" destId="{AF85A7B3-888B-4CF9-95A5-D9CD49542A40}" srcOrd="2" destOrd="0" presId="urn:microsoft.com/office/officeart/2005/8/layout/lProcess2"/>
    <dgm:cxn modelId="{38956917-5276-45CF-B4FC-80B24A571348}" type="presParOf" srcId="{F3D4C053-A231-4F0A-AF1E-CDC14D150598}" destId="{53EB8A99-87F9-41A7-87BA-C8549E304379}" srcOrd="3" destOrd="0" presId="urn:microsoft.com/office/officeart/2005/8/layout/lProcess2"/>
    <dgm:cxn modelId="{64C79A64-AD57-469F-A6D1-AEABF579A831}" type="presParOf" srcId="{F3D4C053-A231-4F0A-AF1E-CDC14D150598}" destId="{9EEB9F5D-6EB9-486D-94F0-B8A4BE01B8ED}" srcOrd="4" destOrd="0" presId="urn:microsoft.com/office/officeart/2005/8/layout/lProcess2"/>
    <dgm:cxn modelId="{F0298558-F7F3-4198-B526-C7BCA87D21FC}" type="presParOf" srcId="{153AE27B-AD1E-4377-972E-003F83301CC5}" destId="{AFC2BB34-275C-482B-9EF5-E82191BA8112}" srcOrd="1" destOrd="0" presId="urn:microsoft.com/office/officeart/2005/8/layout/lProcess2"/>
    <dgm:cxn modelId="{9B589701-EE84-4624-B85F-C8DC94F01BF6}" type="presParOf" srcId="{153AE27B-AD1E-4377-972E-003F83301CC5}" destId="{64FC8DDD-F23B-4F12-8712-75E99D99F0A0}" srcOrd="2" destOrd="0" presId="urn:microsoft.com/office/officeart/2005/8/layout/lProcess2"/>
    <dgm:cxn modelId="{BAC99970-23CE-4722-AD62-27EB5E0F42C0}" type="presParOf" srcId="{64FC8DDD-F23B-4F12-8712-75E99D99F0A0}" destId="{9EA35545-7DEE-4AAC-86CD-CCCAF2DFB3E2}" srcOrd="0" destOrd="0" presId="urn:microsoft.com/office/officeart/2005/8/layout/lProcess2"/>
    <dgm:cxn modelId="{A9D23EDC-7883-4964-B2D7-529FA94F9C61}" type="presParOf" srcId="{64FC8DDD-F23B-4F12-8712-75E99D99F0A0}" destId="{CDE67B84-6556-4F67-A011-094DA78255CE}" srcOrd="1" destOrd="0" presId="urn:microsoft.com/office/officeart/2005/8/layout/lProcess2"/>
    <dgm:cxn modelId="{05CC0F27-FFFA-4824-BF3B-01F41216EF72}" type="presParOf" srcId="{64FC8DDD-F23B-4F12-8712-75E99D99F0A0}" destId="{D6848DC0-C057-441E-B977-C5B79F751639}" srcOrd="2" destOrd="0" presId="urn:microsoft.com/office/officeart/2005/8/layout/lProcess2"/>
    <dgm:cxn modelId="{AD89BC15-36A4-45E3-9896-F379CB6B0673}" type="presParOf" srcId="{D6848DC0-C057-441E-B977-C5B79F751639}" destId="{B92910EC-70B4-480E-B4AB-DFC9552C190C}" srcOrd="0" destOrd="0" presId="urn:microsoft.com/office/officeart/2005/8/layout/lProcess2"/>
    <dgm:cxn modelId="{5F92CBC0-B2DD-4A5C-9268-1161F8AC7CF5}" type="presParOf" srcId="{B92910EC-70B4-480E-B4AB-DFC9552C190C}" destId="{A9E8BFA5-6771-48CB-8384-EE0FDA4B6AF5}" srcOrd="0" destOrd="0" presId="urn:microsoft.com/office/officeart/2005/8/layout/lProcess2"/>
    <dgm:cxn modelId="{D275D907-CB2B-4133-971F-F0AEF5CE09E6}" type="presParOf" srcId="{B92910EC-70B4-480E-B4AB-DFC9552C190C}" destId="{2337937D-95C2-4369-B642-EF754F1826EC}" srcOrd="1" destOrd="0" presId="urn:microsoft.com/office/officeart/2005/8/layout/lProcess2"/>
    <dgm:cxn modelId="{F9F016B1-BC1F-4A3D-813F-13F668EE1F56}" type="presParOf" srcId="{B92910EC-70B4-480E-B4AB-DFC9552C190C}" destId="{74462197-257E-42A7-9DC1-8B7D2C03E7F1}" srcOrd="2" destOrd="0" presId="urn:microsoft.com/office/officeart/2005/8/layout/lProcess2"/>
    <dgm:cxn modelId="{C1E7F82E-E4FA-4488-8564-760FBA8884A5}" type="presParOf" srcId="{B92910EC-70B4-480E-B4AB-DFC9552C190C}" destId="{58A40471-E734-4F19-9008-904669C8D5A2}" srcOrd="3" destOrd="0" presId="urn:microsoft.com/office/officeart/2005/8/layout/lProcess2"/>
    <dgm:cxn modelId="{CFB55EBF-0D60-4C2B-AE0B-C1738255BC23}" type="presParOf" srcId="{B92910EC-70B4-480E-B4AB-DFC9552C190C}" destId="{A24D267F-30DC-44C9-82CB-9AED6AA45DDC}" srcOrd="4" destOrd="0" presId="urn:microsoft.com/office/officeart/2005/8/layout/lProcess2"/>
    <dgm:cxn modelId="{6B399FA8-1801-4193-B70F-2E701EA77692}" type="presParOf" srcId="{153AE27B-AD1E-4377-972E-003F83301CC5}" destId="{6C52FACB-6AF9-4A17-A079-8D4B84A8A56B}" srcOrd="3" destOrd="0" presId="urn:microsoft.com/office/officeart/2005/8/layout/lProcess2"/>
    <dgm:cxn modelId="{27760623-7F79-4FFC-8195-72D4F855184A}" type="presParOf" srcId="{153AE27B-AD1E-4377-972E-003F83301CC5}" destId="{89DF5B93-FB93-4097-8337-002DC082FA64}" srcOrd="4" destOrd="0" presId="urn:microsoft.com/office/officeart/2005/8/layout/lProcess2"/>
    <dgm:cxn modelId="{6FD40679-1F0E-43ED-84ED-D5B07E7AFD07}" type="presParOf" srcId="{89DF5B93-FB93-4097-8337-002DC082FA64}" destId="{B09F8B92-7FD4-46C6-AB3B-EFF023715CAC}" srcOrd="0" destOrd="0" presId="urn:microsoft.com/office/officeart/2005/8/layout/lProcess2"/>
    <dgm:cxn modelId="{F5D6D2D7-5A93-45E2-800E-060D84AF35FE}" type="presParOf" srcId="{89DF5B93-FB93-4097-8337-002DC082FA64}" destId="{5028343B-B473-48EF-AF79-5CE6C77FCE6D}" srcOrd="1" destOrd="0" presId="urn:microsoft.com/office/officeart/2005/8/layout/lProcess2"/>
    <dgm:cxn modelId="{BD04A927-55A6-4AB2-AA08-09B0F9FCC741}" type="presParOf" srcId="{89DF5B93-FB93-4097-8337-002DC082FA64}" destId="{BC9D1B86-58B2-4989-8055-D5E183ABF8B7}" srcOrd="2" destOrd="0" presId="urn:microsoft.com/office/officeart/2005/8/layout/lProcess2"/>
    <dgm:cxn modelId="{29323B55-A463-4F42-A25B-6A9D95CF4A3B}" type="presParOf" srcId="{BC9D1B86-58B2-4989-8055-D5E183ABF8B7}" destId="{53840589-3306-4019-98DA-C21263053029}" srcOrd="0" destOrd="0" presId="urn:microsoft.com/office/officeart/2005/8/layout/lProcess2"/>
    <dgm:cxn modelId="{BCE9E3D7-CB39-4429-8F82-C19993D9F495}" type="presParOf" srcId="{53840589-3306-4019-98DA-C21263053029}" destId="{91811B26-4BD9-4B3E-BF97-AAD74FC229CF}" srcOrd="0" destOrd="0" presId="urn:microsoft.com/office/officeart/2005/8/layout/lProcess2"/>
    <dgm:cxn modelId="{7EA24158-7004-44BE-AEAF-349CCBBDCF86}" type="presParOf" srcId="{53840589-3306-4019-98DA-C21263053029}" destId="{C4796D41-6F46-451B-AD03-8D8FA183DF06}" srcOrd="1" destOrd="0" presId="urn:microsoft.com/office/officeart/2005/8/layout/lProcess2"/>
    <dgm:cxn modelId="{9C1052AA-B937-4CCF-9507-1A94D954F85A}" type="presParOf" srcId="{53840589-3306-4019-98DA-C21263053029}" destId="{88D14452-05F3-44D6-9123-172FB27FFC1C}"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B81EA-6453-4E4A-B828-18EBC8F1CC97}">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69BD27-7D18-4EB2-82E6-331FB12F8148}">
      <dsp:nvSpPr>
        <dsp:cNvPr id="0" name=""/>
        <dsp:cNvSpPr/>
      </dsp:nvSpPr>
      <dsp:spPr>
        <a:xfrm>
          <a:off x="492024" y="334530"/>
          <a:ext cx="5089678" cy="6694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x-none" sz="3500" kern="1200" dirty="0"/>
            <a:t>Listas</a:t>
          </a:r>
          <a:endParaRPr lang="en-US" sz="3500" kern="1200" dirty="0"/>
        </a:p>
      </dsp:txBody>
      <dsp:txXfrm>
        <a:off x="492024" y="334530"/>
        <a:ext cx="5089678" cy="669409"/>
      </dsp:txXfrm>
    </dsp:sp>
    <dsp:sp modelId="{11559CE1-95DA-4918-A8FC-75704AE72BC7}">
      <dsp:nvSpPr>
        <dsp:cNvPr id="0" name=""/>
        <dsp:cNvSpPr/>
      </dsp:nvSpPr>
      <dsp:spPr>
        <a:xfrm>
          <a:off x="73643" y="250854"/>
          <a:ext cx="836762" cy="83676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1D301D1-EF74-426C-BB1C-8E6EC9CFC454}">
      <dsp:nvSpPr>
        <dsp:cNvPr id="0" name=""/>
        <dsp:cNvSpPr/>
      </dsp:nvSpPr>
      <dsp:spPr>
        <a:xfrm>
          <a:off x="875812" y="1338819"/>
          <a:ext cx="4705890" cy="6694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x-none" sz="3500" kern="1200" dirty="0" err="1"/>
            <a:t>Tuplas</a:t>
          </a:r>
          <a:endParaRPr lang="en-US" sz="3500" kern="1200" dirty="0"/>
        </a:p>
      </dsp:txBody>
      <dsp:txXfrm>
        <a:off x="875812" y="1338819"/>
        <a:ext cx="4705890" cy="669409"/>
      </dsp:txXfrm>
    </dsp:sp>
    <dsp:sp modelId="{08176625-EE17-4C37-863E-965FA2712B5D}">
      <dsp:nvSpPr>
        <dsp:cNvPr id="0" name=""/>
        <dsp:cNvSpPr/>
      </dsp:nvSpPr>
      <dsp:spPr>
        <a:xfrm>
          <a:off x="457431" y="1255143"/>
          <a:ext cx="836762" cy="83676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FD8FD6E-126E-4D78-B8AB-0518A2C3FFB3}">
      <dsp:nvSpPr>
        <dsp:cNvPr id="0" name=""/>
        <dsp:cNvSpPr/>
      </dsp:nvSpPr>
      <dsp:spPr>
        <a:xfrm>
          <a:off x="875812" y="2343108"/>
          <a:ext cx="4705890" cy="6694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x-none" sz="3500" kern="1200" dirty="0"/>
            <a:t>Conjuntos (Sets)</a:t>
          </a:r>
          <a:endParaRPr lang="en-US" sz="3500" kern="1200" dirty="0"/>
        </a:p>
      </dsp:txBody>
      <dsp:txXfrm>
        <a:off x="875812" y="2343108"/>
        <a:ext cx="4705890" cy="669409"/>
      </dsp:txXfrm>
    </dsp:sp>
    <dsp:sp modelId="{02970017-6FC4-46AA-8BBF-3EF951AC4922}">
      <dsp:nvSpPr>
        <dsp:cNvPr id="0" name=""/>
        <dsp:cNvSpPr/>
      </dsp:nvSpPr>
      <dsp:spPr>
        <a:xfrm>
          <a:off x="457431" y="2259432"/>
          <a:ext cx="836762" cy="83676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B54C263-9B23-4631-AE84-4496F9E9F783}">
      <dsp:nvSpPr>
        <dsp:cNvPr id="0" name=""/>
        <dsp:cNvSpPr/>
      </dsp:nvSpPr>
      <dsp:spPr>
        <a:xfrm>
          <a:off x="492024" y="3347397"/>
          <a:ext cx="5089678" cy="66940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x-none" sz="3500" kern="1200" dirty="0"/>
            <a:t>Diccionarios</a:t>
          </a:r>
          <a:endParaRPr lang="en-US" sz="3500" kern="1200" dirty="0"/>
        </a:p>
      </dsp:txBody>
      <dsp:txXfrm>
        <a:off x="492024" y="3347397"/>
        <a:ext cx="5089678" cy="669409"/>
      </dsp:txXfrm>
    </dsp:sp>
    <dsp:sp modelId="{CBB9989C-1A49-4F1D-9B56-B9A431D7DBCC}">
      <dsp:nvSpPr>
        <dsp:cNvPr id="0" name=""/>
        <dsp:cNvSpPr/>
      </dsp:nvSpPr>
      <dsp:spPr>
        <a:xfrm>
          <a:off x="73643" y="3263721"/>
          <a:ext cx="836762" cy="836762"/>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8B5EA-AB38-42BB-83DD-45A136478D67}">
      <dsp:nvSpPr>
        <dsp:cNvPr id="0" name=""/>
        <dsp:cNvSpPr/>
      </dsp:nvSpPr>
      <dsp:spPr>
        <a:xfrm>
          <a:off x="1313" y="0"/>
          <a:ext cx="3416070" cy="49537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x-none" sz="4800" kern="1200" dirty="0" err="1"/>
            <a:t>Tuplas</a:t>
          </a:r>
          <a:endParaRPr lang="en-US" sz="4800" kern="1200" dirty="0"/>
        </a:p>
      </dsp:txBody>
      <dsp:txXfrm>
        <a:off x="1313" y="0"/>
        <a:ext cx="3416070" cy="1486138"/>
      </dsp:txXfrm>
    </dsp:sp>
    <dsp:sp modelId="{C82652C4-0986-4BCC-B72E-1852BF2844FD}">
      <dsp:nvSpPr>
        <dsp:cNvPr id="0" name=""/>
        <dsp:cNvSpPr/>
      </dsp:nvSpPr>
      <dsp:spPr>
        <a:xfrm>
          <a:off x="342920" y="1486561"/>
          <a:ext cx="2732856" cy="97322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x-none" sz="2000" kern="1200" dirty="0"/>
            <a:t>Concatenación</a:t>
          </a:r>
          <a:endParaRPr lang="en-US" sz="2000" kern="1200" dirty="0"/>
        </a:p>
      </dsp:txBody>
      <dsp:txXfrm>
        <a:off x="371425" y="1515066"/>
        <a:ext cx="2675846" cy="916212"/>
      </dsp:txXfrm>
    </dsp:sp>
    <dsp:sp modelId="{AF85A7B3-888B-4CF9-95A5-D9CD49542A40}">
      <dsp:nvSpPr>
        <dsp:cNvPr id="0" name=""/>
        <dsp:cNvSpPr/>
      </dsp:nvSpPr>
      <dsp:spPr>
        <a:xfrm>
          <a:off x="342920" y="2609510"/>
          <a:ext cx="2732856" cy="97322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x-none" sz="2000" kern="1200" dirty="0" err="1"/>
            <a:t>Indexamiento</a:t>
          </a:r>
          <a:r>
            <a:rPr lang="x-none" sz="2000" kern="1200" dirty="0"/>
            <a:t> y </a:t>
          </a:r>
          <a:r>
            <a:rPr lang="x-none" sz="2000" kern="1200" dirty="0" err="1"/>
            <a:t>slicing</a:t>
          </a:r>
          <a:endParaRPr lang="en-US" sz="2000" kern="1200" dirty="0"/>
        </a:p>
      </dsp:txBody>
      <dsp:txXfrm>
        <a:off x="371425" y="2638015"/>
        <a:ext cx="2675846" cy="916212"/>
      </dsp:txXfrm>
    </dsp:sp>
    <dsp:sp modelId="{9EEB9F5D-6EB9-486D-94F0-B8A4BE01B8ED}">
      <dsp:nvSpPr>
        <dsp:cNvPr id="0" name=""/>
        <dsp:cNvSpPr/>
      </dsp:nvSpPr>
      <dsp:spPr>
        <a:xfrm>
          <a:off x="342920" y="3732458"/>
          <a:ext cx="2732856" cy="97322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x-none" sz="2000" kern="1200" dirty="0"/>
            <a:t>Verificar existencia de elementos (in)</a:t>
          </a:r>
          <a:endParaRPr lang="en-US" sz="2000" kern="1200" dirty="0"/>
        </a:p>
      </dsp:txBody>
      <dsp:txXfrm>
        <a:off x="371425" y="3760963"/>
        <a:ext cx="2675846" cy="916212"/>
      </dsp:txXfrm>
    </dsp:sp>
    <dsp:sp modelId="{9EA35545-7DEE-4AAC-86CD-CCCAF2DFB3E2}">
      <dsp:nvSpPr>
        <dsp:cNvPr id="0" name=""/>
        <dsp:cNvSpPr/>
      </dsp:nvSpPr>
      <dsp:spPr>
        <a:xfrm>
          <a:off x="3673589" y="0"/>
          <a:ext cx="3416070" cy="49537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x-none" sz="4800" kern="1200" dirty="0"/>
            <a:t>Sets</a:t>
          </a:r>
          <a:endParaRPr lang="en-US" sz="4800" kern="1200" dirty="0"/>
        </a:p>
      </dsp:txBody>
      <dsp:txXfrm>
        <a:off x="3673589" y="0"/>
        <a:ext cx="3416070" cy="1486138"/>
      </dsp:txXfrm>
    </dsp:sp>
    <dsp:sp modelId="{A9E8BFA5-6771-48CB-8384-EE0FDA4B6AF5}">
      <dsp:nvSpPr>
        <dsp:cNvPr id="0" name=""/>
        <dsp:cNvSpPr/>
      </dsp:nvSpPr>
      <dsp:spPr>
        <a:xfrm>
          <a:off x="4015196" y="1486561"/>
          <a:ext cx="2732856" cy="97322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x-none" sz="2000" kern="1200" dirty="0"/>
            <a:t>Unión, intersección, diferencia, diferencia simétrica.</a:t>
          </a:r>
          <a:endParaRPr lang="en-US" sz="2000" kern="1200" dirty="0"/>
        </a:p>
      </dsp:txBody>
      <dsp:txXfrm>
        <a:off x="4043701" y="1515066"/>
        <a:ext cx="2675846" cy="916212"/>
      </dsp:txXfrm>
    </dsp:sp>
    <dsp:sp modelId="{74462197-257E-42A7-9DC1-8B7D2C03E7F1}">
      <dsp:nvSpPr>
        <dsp:cNvPr id="0" name=""/>
        <dsp:cNvSpPr/>
      </dsp:nvSpPr>
      <dsp:spPr>
        <a:xfrm>
          <a:off x="4015196" y="2609510"/>
          <a:ext cx="2732856" cy="97322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x-none" sz="2000" kern="1200" dirty="0"/>
            <a:t>Verificar pertenencia de conjuntos</a:t>
          </a:r>
          <a:endParaRPr lang="en-US" sz="2000" kern="1200" dirty="0"/>
        </a:p>
      </dsp:txBody>
      <dsp:txXfrm>
        <a:off x="4043701" y="2638015"/>
        <a:ext cx="2675846" cy="916212"/>
      </dsp:txXfrm>
    </dsp:sp>
    <dsp:sp modelId="{A24D267F-30DC-44C9-82CB-9AED6AA45DDC}">
      <dsp:nvSpPr>
        <dsp:cNvPr id="0" name=""/>
        <dsp:cNvSpPr/>
      </dsp:nvSpPr>
      <dsp:spPr>
        <a:xfrm>
          <a:off x="4015196" y="3732458"/>
          <a:ext cx="2732856" cy="97322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x-none" sz="2000" kern="1200" dirty="0"/>
            <a:t>Añadir y eliminar elementos.</a:t>
          </a:r>
          <a:endParaRPr lang="en-US" sz="2000" kern="1200" dirty="0"/>
        </a:p>
      </dsp:txBody>
      <dsp:txXfrm>
        <a:off x="4043701" y="3760963"/>
        <a:ext cx="2675846" cy="916212"/>
      </dsp:txXfrm>
    </dsp:sp>
    <dsp:sp modelId="{B09F8B92-7FD4-46C6-AB3B-EFF023715CAC}">
      <dsp:nvSpPr>
        <dsp:cNvPr id="0" name=""/>
        <dsp:cNvSpPr/>
      </dsp:nvSpPr>
      <dsp:spPr>
        <a:xfrm>
          <a:off x="7345865" y="0"/>
          <a:ext cx="3416070" cy="49537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x-none" sz="4800" kern="1200" dirty="0"/>
            <a:t>Diccionarios</a:t>
          </a:r>
          <a:endParaRPr lang="en-US" sz="4800" kern="1200" dirty="0"/>
        </a:p>
      </dsp:txBody>
      <dsp:txXfrm>
        <a:off x="7345865" y="0"/>
        <a:ext cx="3416070" cy="1486138"/>
      </dsp:txXfrm>
    </dsp:sp>
    <dsp:sp modelId="{91811B26-4BD9-4B3E-BF97-AAD74FC229CF}">
      <dsp:nvSpPr>
        <dsp:cNvPr id="0" name=""/>
        <dsp:cNvSpPr/>
      </dsp:nvSpPr>
      <dsp:spPr>
        <a:xfrm>
          <a:off x="7687472" y="1487589"/>
          <a:ext cx="2732856" cy="14936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x-none" sz="2000" kern="1200" dirty="0"/>
            <a:t>Añadir, modificar  y eliminar elementos.</a:t>
          </a:r>
          <a:endParaRPr lang="en-US" sz="2000" kern="1200" dirty="0"/>
        </a:p>
      </dsp:txBody>
      <dsp:txXfrm>
        <a:off x="7731219" y="1531336"/>
        <a:ext cx="2645362" cy="1406142"/>
      </dsp:txXfrm>
    </dsp:sp>
    <dsp:sp modelId="{88D14452-05F3-44D6-9123-172FB27FFC1C}">
      <dsp:nvSpPr>
        <dsp:cNvPr id="0" name=""/>
        <dsp:cNvSpPr/>
      </dsp:nvSpPr>
      <dsp:spPr>
        <a:xfrm>
          <a:off x="7687472" y="3211016"/>
          <a:ext cx="2732856" cy="14936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x-none" sz="2000" kern="1200" dirty="0"/>
            <a:t>Acceso a valores a través de las claves</a:t>
          </a:r>
          <a:endParaRPr lang="en-US" sz="2000" kern="1200" dirty="0"/>
        </a:p>
      </dsp:txBody>
      <dsp:txXfrm>
        <a:off x="7731219" y="3254763"/>
        <a:ext cx="2645362" cy="140614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2D7D8-DA53-104B-984C-818449BEBFAA}" type="datetimeFigureOut">
              <a:rPr lang="en-US" smtClean="0"/>
              <a:t>02/08/19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0CB74-5220-6042-9D4B-66C63BFFAB83}" type="slidenum">
              <a:rPr lang="en-US" smtClean="0"/>
              <a:t>‹#›</a:t>
            </a:fld>
            <a:endParaRPr lang="en-US"/>
          </a:p>
        </p:txBody>
      </p:sp>
    </p:spTree>
    <p:extLst>
      <p:ext uri="{BB962C8B-B14F-4D97-AF65-F5344CB8AC3E}">
        <p14:creationId xmlns:p14="http://schemas.microsoft.com/office/powerpoint/2010/main" val="125710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Rodríguez, Luis. Python </a:t>
            </a:r>
            <a:r>
              <a:rPr lang="en-US" sz="1200" kern="1200" dirty="0" err="1">
                <a:solidFill>
                  <a:schemeClr val="tx1"/>
                </a:solidFill>
                <a:effectLst/>
                <a:latin typeface="+mn-lt"/>
                <a:ea typeface="+mn-ea"/>
                <a:cs typeface="+mn-cs"/>
              </a:rPr>
              <a:t>Programación</a:t>
            </a:r>
            <a:r>
              <a:rPr lang="en-US" sz="1200" kern="1200" dirty="0">
                <a:solidFill>
                  <a:schemeClr val="tx1"/>
                </a:solidFill>
                <a:effectLst/>
                <a:latin typeface="+mn-lt"/>
                <a:ea typeface="+mn-ea"/>
                <a:cs typeface="+mn-cs"/>
              </a:rPr>
              <a:t> Luis Rodríguez, Python </a:t>
            </a:r>
            <a:r>
              <a:rPr lang="en-US" sz="1200" kern="1200" dirty="0" err="1">
                <a:solidFill>
                  <a:schemeClr val="tx1"/>
                </a:solidFill>
                <a:effectLst/>
                <a:latin typeface="+mn-lt"/>
                <a:ea typeface="+mn-ea"/>
                <a:cs typeface="+mn-cs"/>
              </a:rPr>
              <a:t>Programación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3</a:t>
            </a:fld>
            <a:endParaRPr lang="en-US"/>
          </a:p>
        </p:txBody>
      </p:sp>
    </p:spTree>
    <p:extLst>
      <p:ext uri="{BB962C8B-B14F-4D97-AF65-F5344CB8AC3E}">
        <p14:creationId xmlns:p14="http://schemas.microsoft.com/office/powerpoint/2010/main" val="1095255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22</a:t>
            </a:fld>
            <a:endParaRPr lang="en-US"/>
          </a:p>
        </p:txBody>
      </p:sp>
    </p:spTree>
    <p:extLst>
      <p:ext uri="{BB962C8B-B14F-4D97-AF65-F5344CB8AC3E}">
        <p14:creationId xmlns:p14="http://schemas.microsoft.com/office/powerpoint/2010/main" val="2678810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El</a:t>
            </a:r>
            <a:r>
              <a:rPr lang="x-none" baseline="0" dirty="0"/>
              <a:t> conjunto s fue definido en la diapositiva anterior</a:t>
            </a:r>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25</a:t>
            </a:fld>
            <a:endParaRPr lang="en-US"/>
          </a:p>
        </p:txBody>
      </p:sp>
    </p:spTree>
    <p:extLst>
      <p:ext uri="{BB962C8B-B14F-4D97-AF65-F5344CB8AC3E}">
        <p14:creationId xmlns:p14="http://schemas.microsoft.com/office/powerpoint/2010/main" val="273140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39</a:t>
            </a:fld>
            <a:endParaRPr lang="en-US"/>
          </a:p>
        </p:txBody>
      </p:sp>
    </p:spTree>
    <p:extLst>
      <p:ext uri="{BB962C8B-B14F-4D97-AF65-F5344CB8AC3E}">
        <p14:creationId xmlns:p14="http://schemas.microsoft.com/office/powerpoint/2010/main" val="683603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Ojo dic={ } crea un diccionario</a:t>
            </a:r>
            <a:r>
              <a:rPr lang="x-none" baseline="0" dirty="0"/>
              <a:t> vacío, no un conjunto!!!</a:t>
            </a:r>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45</a:t>
            </a:fld>
            <a:endParaRPr lang="en-US"/>
          </a:p>
        </p:txBody>
      </p:sp>
    </p:spTree>
    <p:extLst>
      <p:ext uri="{BB962C8B-B14F-4D97-AF65-F5344CB8AC3E}">
        <p14:creationId xmlns:p14="http://schemas.microsoft.com/office/powerpoint/2010/main" val="273089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El</a:t>
            </a:r>
            <a:r>
              <a:rPr lang="x-none" baseline="0" dirty="0"/>
              <a:t> diccionario dic fue definido en la </a:t>
            </a:r>
            <a:r>
              <a:rPr lang="x-none" baseline="0" dirty="0" err="1"/>
              <a:t>diapositia</a:t>
            </a:r>
            <a:r>
              <a:rPr lang="x-none" baseline="0" dirty="0"/>
              <a:t> anterior.</a:t>
            </a:r>
          </a:p>
          <a:p>
            <a:endParaRPr lang="x-none" baseline="0" dirty="0"/>
          </a:p>
        </p:txBody>
      </p:sp>
      <p:sp>
        <p:nvSpPr>
          <p:cNvPr id="4" name="Slide Number Placeholder 3"/>
          <p:cNvSpPr>
            <a:spLocks noGrp="1"/>
          </p:cNvSpPr>
          <p:nvPr>
            <p:ph type="sldNum" sz="quarter" idx="10"/>
          </p:nvPr>
        </p:nvSpPr>
        <p:spPr/>
        <p:txBody>
          <a:bodyPr/>
          <a:lstStyle/>
          <a:p>
            <a:fld id="{0820CB74-5220-6042-9D4B-66C63BFFAB83}" type="slidenum">
              <a:rPr lang="en-US" smtClean="0"/>
              <a:t>46</a:t>
            </a:fld>
            <a:endParaRPr lang="en-US"/>
          </a:p>
        </p:txBody>
      </p:sp>
    </p:spTree>
    <p:extLst>
      <p:ext uri="{BB962C8B-B14F-4D97-AF65-F5344CB8AC3E}">
        <p14:creationId xmlns:p14="http://schemas.microsoft.com/office/powerpoint/2010/main" val="1450818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Rodríguez, Luis. Python </a:t>
            </a:r>
            <a:r>
              <a:rPr lang="en-US" sz="1200" kern="1200" dirty="0" err="1">
                <a:solidFill>
                  <a:schemeClr val="tx1"/>
                </a:solidFill>
                <a:effectLst/>
                <a:latin typeface="+mn-lt"/>
                <a:ea typeface="+mn-ea"/>
                <a:cs typeface="+mn-cs"/>
              </a:rPr>
              <a:t>Programación</a:t>
            </a:r>
            <a:r>
              <a:rPr lang="en-US" sz="1200" kern="1200" dirty="0">
                <a:solidFill>
                  <a:schemeClr val="tx1"/>
                </a:solidFill>
                <a:effectLst/>
                <a:latin typeface="+mn-lt"/>
                <a:ea typeface="+mn-ea"/>
                <a:cs typeface="+mn-cs"/>
              </a:rPr>
              <a:t> Luis Rodríguez, Python </a:t>
            </a:r>
            <a:r>
              <a:rPr lang="en-US" sz="1200" kern="1200" dirty="0" err="1">
                <a:solidFill>
                  <a:schemeClr val="tx1"/>
                </a:solidFill>
                <a:effectLst/>
                <a:latin typeface="+mn-lt"/>
                <a:ea typeface="+mn-ea"/>
                <a:cs typeface="+mn-cs"/>
              </a:rPr>
              <a:t>Programación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60</a:t>
            </a:fld>
            <a:endParaRPr lang="en-US"/>
          </a:p>
        </p:txBody>
      </p:sp>
    </p:spTree>
    <p:extLst>
      <p:ext uri="{BB962C8B-B14F-4D97-AF65-F5344CB8AC3E}">
        <p14:creationId xmlns:p14="http://schemas.microsoft.com/office/powerpoint/2010/main" val="529122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Operaciones cubiertas en el curso</a:t>
            </a:r>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61</a:t>
            </a:fld>
            <a:endParaRPr lang="en-US"/>
          </a:p>
        </p:txBody>
      </p:sp>
    </p:spTree>
    <p:extLst>
      <p:ext uri="{BB962C8B-B14F-4D97-AF65-F5344CB8AC3E}">
        <p14:creationId xmlns:p14="http://schemas.microsoft.com/office/powerpoint/2010/main" val="2212989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Rodríguez, Luis. Python </a:t>
            </a:r>
            <a:r>
              <a:rPr lang="en-US" sz="1200" kern="1200" dirty="0" err="1">
                <a:solidFill>
                  <a:schemeClr val="tx1"/>
                </a:solidFill>
                <a:effectLst/>
                <a:latin typeface="+mn-lt"/>
                <a:ea typeface="+mn-ea"/>
                <a:cs typeface="+mn-cs"/>
              </a:rPr>
              <a:t>Programación</a:t>
            </a:r>
            <a:r>
              <a:rPr lang="en-US" sz="1200" kern="1200" dirty="0">
                <a:solidFill>
                  <a:schemeClr val="tx1"/>
                </a:solidFill>
                <a:effectLst/>
                <a:latin typeface="+mn-lt"/>
                <a:ea typeface="+mn-ea"/>
                <a:cs typeface="+mn-cs"/>
              </a:rPr>
              <a:t> Luis Rodríguez, Python </a:t>
            </a:r>
            <a:r>
              <a:rPr lang="en-US" sz="1200" kern="1200" dirty="0" err="1">
                <a:solidFill>
                  <a:schemeClr val="tx1"/>
                </a:solidFill>
                <a:effectLst/>
                <a:latin typeface="+mn-lt"/>
                <a:ea typeface="+mn-ea"/>
                <a:cs typeface="+mn-cs"/>
              </a:rPr>
              <a:t>Programación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62</a:t>
            </a:fld>
            <a:endParaRPr lang="en-US"/>
          </a:p>
        </p:txBody>
      </p:sp>
    </p:spTree>
    <p:extLst>
      <p:ext uri="{BB962C8B-B14F-4D97-AF65-F5344CB8AC3E}">
        <p14:creationId xmlns:p14="http://schemas.microsoft.com/office/powerpoint/2010/main" val="764149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t>Hacer notar que accedemos </a:t>
            </a:r>
            <a:r>
              <a:rPr lang="x-none" baseline="0" dirty="0"/>
              <a:t> se itera sobre ítems pero  se emplean una variable.</a:t>
            </a:r>
            <a:endParaRPr lang="en-US" dirty="0"/>
          </a:p>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66</a:t>
            </a:fld>
            <a:endParaRPr lang="en-US"/>
          </a:p>
        </p:txBody>
      </p:sp>
    </p:spTree>
    <p:extLst>
      <p:ext uri="{BB962C8B-B14F-4D97-AF65-F5344CB8AC3E}">
        <p14:creationId xmlns:p14="http://schemas.microsoft.com/office/powerpoint/2010/main" val="3515118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Hacer notar que accedemos </a:t>
            </a:r>
            <a:r>
              <a:rPr lang="x-none" baseline="0" dirty="0"/>
              <a:t> se itera sobre ítems pero  se emplean dos variables.</a:t>
            </a:r>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67</a:t>
            </a:fld>
            <a:endParaRPr lang="en-US"/>
          </a:p>
        </p:txBody>
      </p:sp>
    </p:spTree>
    <p:extLst>
      <p:ext uri="{BB962C8B-B14F-4D97-AF65-F5344CB8AC3E}">
        <p14:creationId xmlns:p14="http://schemas.microsoft.com/office/powerpoint/2010/main" val="98506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4</a:t>
            </a:fld>
            <a:endParaRPr lang="en-US"/>
          </a:p>
        </p:txBody>
      </p:sp>
    </p:spTree>
    <p:extLst>
      <p:ext uri="{BB962C8B-B14F-4D97-AF65-F5344CB8AC3E}">
        <p14:creationId xmlns:p14="http://schemas.microsoft.com/office/powerpoint/2010/main" val="4091791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68</a:t>
            </a:fld>
            <a:endParaRPr lang="en-US"/>
          </a:p>
        </p:txBody>
      </p:sp>
    </p:spTree>
    <p:extLst>
      <p:ext uri="{BB962C8B-B14F-4D97-AF65-F5344CB8AC3E}">
        <p14:creationId xmlns:p14="http://schemas.microsoft.com/office/powerpoint/2010/main" val="252071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69</a:t>
            </a:fld>
            <a:endParaRPr lang="en-US"/>
          </a:p>
        </p:txBody>
      </p:sp>
    </p:spTree>
    <p:extLst>
      <p:ext uri="{BB962C8B-B14F-4D97-AF65-F5344CB8AC3E}">
        <p14:creationId xmlns:p14="http://schemas.microsoft.com/office/powerpoint/2010/main" val="395142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6</a:t>
            </a:fld>
            <a:endParaRPr lang="en-US"/>
          </a:p>
        </p:txBody>
      </p:sp>
    </p:spTree>
    <p:extLst>
      <p:ext uri="{BB962C8B-B14F-4D97-AF65-F5344CB8AC3E}">
        <p14:creationId xmlns:p14="http://schemas.microsoft.com/office/powerpoint/2010/main" val="364973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El</a:t>
            </a:r>
            <a:r>
              <a:rPr lang="x-none" baseline="0" dirty="0"/>
              <a:t> acceso a elementos funciona de manera similar que en las listas.</a:t>
            </a:r>
          </a:p>
          <a:p>
            <a:r>
              <a:rPr lang="x-none" baseline="0" dirty="0"/>
              <a:t>Al hacer </a:t>
            </a:r>
            <a:r>
              <a:rPr lang="x-none" baseline="0" dirty="0" err="1"/>
              <a:t>slicing</a:t>
            </a:r>
            <a:r>
              <a:rPr lang="x-none" baseline="0" dirty="0"/>
              <a:t>, se </a:t>
            </a:r>
            <a:r>
              <a:rPr lang="x-none" baseline="0" dirty="0" err="1"/>
              <a:t>obtinene</a:t>
            </a:r>
            <a:r>
              <a:rPr lang="x-none" baseline="0" dirty="0"/>
              <a:t> otra </a:t>
            </a:r>
            <a:r>
              <a:rPr lang="x-none" baseline="0" dirty="0" err="1"/>
              <a:t>tupla</a:t>
            </a:r>
            <a:r>
              <a:rPr lang="x-none" baseline="0" dirty="0"/>
              <a:t>.</a:t>
            </a:r>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8</a:t>
            </a:fld>
            <a:endParaRPr lang="en-US"/>
          </a:p>
        </p:txBody>
      </p:sp>
    </p:spTree>
    <p:extLst>
      <p:ext uri="{BB962C8B-B14F-4D97-AF65-F5344CB8AC3E}">
        <p14:creationId xmlns:p14="http://schemas.microsoft.com/office/powerpoint/2010/main" val="91331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Si se requiere modificar</a:t>
            </a:r>
            <a:r>
              <a:rPr lang="x-none" baseline="0" dirty="0"/>
              <a:t>la estructura de una </a:t>
            </a:r>
            <a:r>
              <a:rPr lang="x-none" baseline="0" dirty="0" err="1"/>
              <a:t>tupla</a:t>
            </a:r>
            <a:r>
              <a:rPr lang="x-none" baseline="0" dirty="0"/>
              <a:t>, se la puede convertir a una lista, haciendo cambios deseados y luego convirtiendo la lista de nuevo a </a:t>
            </a:r>
            <a:r>
              <a:rPr lang="x-none" baseline="0" dirty="0" err="1"/>
              <a:t>tupla</a:t>
            </a:r>
            <a:r>
              <a:rPr lang="x-none" baseline="0" dirty="0"/>
              <a:t>.</a:t>
            </a:r>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10</a:t>
            </a:fld>
            <a:endParaRPr lang="en-US"/>
          </a:p>
        </p:txBody>
      </p:sp>
    </p:spTree>
    <p:extLst>
      <p:ext uri="{BB962C8B-B14F-4D97-AF65-F5344CB8AC3E}">
        <p14:creationId xmlns:p14="http://schemas.microsoft.com/office/powerpoint/2010/main" val="398696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Como podemos observar, para desempaquetar los datos se requiere que la cantidad de variables a la izquierda del signo igual sea el tamaño de la secuencia. </a:t>
            </a:r>
            <a:endParaRPr lang="en-US" sz="1200" dirty="0"/>
          </a:p>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12</a:t>
            </a:fld>
            <a:endParaRPr lang="en-US"/>
          </a:p>
        </p:txBody>
      </p:sp>
    </p:spTree>
    <p:extLst>
      <p:ext uri="{BB962C8B-B14F-4D97-AF65-F5344CB8AC3E}">
        <p14:creationId xmlns:p14="http://schemas.microsoft.com/office/powerpoint/2010/main" val="314963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14</a:t>
            </a:fld>
            <a:endParaRPr lang="en-US"/>
          </a:p>
        </p:txBody>
      </p:sp>
    </p:spTree>
    <p:extLst>
      <p:ext uri="{BB962C8B-B14F-4D97-AF65-F5344CB8AC3E}">
        <p14:creationId xmlns:p14="http://schemas.microsoft.com/office/powerpoint/2010/main" val="795887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17</a:t>
            </a:fld>
            <a:endParaRPr lang="en-US"/>
          </a:p>
        </p:txBody>
      </p:sp>
    </p:spTree>
    <p:extLst>
      <p:ext uri="{BB962C8B-B14F-4D97-AF65-F5344CB8AC3E}">
        <p14:creationId xmlns:p14="http://schemas.microsoft.com/office/powerpoint/2010/main" val="684005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Ojo,</a:t>
            </a:r>
            <a:r>
              <a:rPr lang="x-none" baseline="0" dirty="0"/>
              <a:t> u= { }  no crea un conjunto, crea un diccionario</a:t>
            </a:r>
            <a:endParaRPr lang="en-US" dirty="0"/>
          </a:p>
        </p:txBody>
      </p:sp>
      <p:sp>
        <p:nvSpPr>
          <p:cNvPr id="4" name="Slide Number Placeholder 3"/>
          <p:cNvSpPr>
            <a:spLocks noGrp="1"/>
          </p:cNvSpPr>
          <p:nvPr>
            <p:ph type="sldNum" sz="quarter" idx="10"/>
          </p:nvPr>
        </p:nvSpPr>
        <p:spPr/>
        <p:txBody>
          <a:bodyPr/>
          <a:lstStyle/>
          <a:p>
            <a:fld id="{0820CB74-5220-6042-9D4B-66C63BFFAB83}" type="slidenum">
              <a:rPr lang="en-US" smtClean="0"/>
              <a:t>19</a:t>
            </a:fld>
            <a:endParaRPr lang="en-US"/>
          </a:p>
        </p:txBody>
      </p:sp>
    </p:spTree>
    <p:extLst>
      <p:ext uri="{BB962C8B-B14F-4D97-AF65-F5344CB8AC3E}">
        <p14:creationId xmlns:p14="http://schemas.microsoft.com/office/powerpoint/2010/main" val="173824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916154"/>
            <a:ext cx="9144000" cy="2387600"/>
          </a:xfrm>
        </p:spPr>
        <p:txBody>
          <a:bodyPr anchor="b"/>
          <a:lstStyle>
            <a:lvl1pPr algn="r">
              <a:defRPr sz="5400"/>
            </a:lvl1pPr>
          </a:lstStyle>
          <a:p>
            <a:r>
              <a:rPr lang="en-US" dirty="0"/>
              <a:t>CCPG1001</a:t>
            </a:r>
            <a:br>
              <a:rPr lang="en-US" dirty="0"/>
            </a:br>
            <a:r>
              <a:rPr lang="en-US" dirty="0" err="1"/>
              <a:t>Fundamentos</a:t>
            </a:r>
            <a:r>
              <a:rPr lang="en-US" dirty="0"/>
              <a:t> de </a:t>
            </a:r>
            <a:r>
              <a:rPr lang="en-US" dirty="0" err="1"/>
              <a:t>Programación</a:t>
            </a:r>
            <a:endParaRPr lang="en-US" dirty="0"/>
          </a:p>
        </p:txBody>
      </p:sp>
      <p:sp>
        <p:nvSpPr>
          <p:cNvPr id="3" name="Subtitle 2"/>
          <p:cNvSpPr>
            <a:spLocks noGrp="1"/>
          </p:cNvSpPr>
          <p:nvPr>
            <p:ph type="subTitle" idx="1"/>
          </p:nvPr>
        </p:nvSpPr>
        <p:spPr>
          <a:xfrm>
            <a:off x="1524000" y="4332228"/>
            <a:ext cx="9144000" cy="1655762"/>
          </a:xfrm>
        </p:spPr>
        <p:txBody>
          <a:bodyPr/>
          <a:lstStyle>
            <a:lvl1pPr marL="0" indent="0" algn="r">
              <a:buNone/>
              <a:defRPr sz="2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F8E980-2F26-9E4C-894C-FF0F4777931E}" type="datetimeFigureOut">
              <a:rPr lang="en-US" smtClean="0"/>
              <a:t>02/08/19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6" name="Slide Number Placeholder 5"/>
          <p:cNvSpPr>
            <a:spLocks noGrp="1"/>
          </p:cNvSpPr>
          <p:nvPr>
            <p:ph type="sldNum" sz="quarter" idx="12"/>
          </p:nvPr>
        </p:nvSpPr>
        <p:spPr/>
        <p:txBody>
          <a:bodyPr/>
          <a:lstStyle/>
          <a:p>
            <a:fld id="{27F441A9-9266-D748-AE96-FD5FACAAE754}"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67851" y="285692"/>
            <a:ext cx="1200149" cy="1200149"/>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0" y="285692"/>
            <a:ext cx="3090862" cy="1262102"/>
          </a:xfrm>
          <a:prstGeom prst="rect">
            <a:avLst/>
          </a:prstGeom>
        </p:spPr>
      </p:pic>
    </p:spTree>
    <p:extLst>
      <p:ext uri="{BB962C8B-B14F-4D97-AF65-F5344CB8AC3E}">
        <p14:creationId xmlns:p14="http://schemas.microsoft.com/office/powerpoint/2010/main" val="154892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F8E980-2F26-9E4C-894C-FF0F4777931E}" type="datetimeFigureOut">
              <a:rPr lang="en-US" smtClean="0"/>
              <a:t>02/08/19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1812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F8E980-2F26-9E4C-894C-FF0F4777931E}" type="datetimeFigureOut">
              <a:rPr lang="en-US" smtClean="0"/>
              <a:t>02/08/19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6" name="Slide Number Placeholder 5"/>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188996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00B0F0"/>
              </a:buClr>
              <a:defRPr/>
            </a:lvl1pPr>
            <a:lvl2pPr>
              <a:buClr>
                <a:srgbClr val="00B0F0"/>
              </a:buClr>
              <a:defRPr/>
            </a:lvl2pPr>
            <a:lvl3pPr>
              <a:buClr>
                <a:srgbClr val="00B0F0"/>
              </a:buClr>
              <a:defRPr/>
            </a:lvl3pPr>
            <a:lvl4pPr>
              <a:buClr>
                <a:srgbClr val="00B0F0"/>
              </a:buClr>
              <a:defRPr/>
            </a:lvl4pPr>
            <a:lvl5pPr>
              <a:buClr>
                <a:srgbClr val="00B0F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F8E980-2F26-9E4C-894C-FF0F4777931E}" type="datetimeFigureOut">
              <a:rPr lang="en-US" smtClean="0"/>
              <a:t>02/08/19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6" name="Slide Number Placeholder 5"/>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94657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8E980-2F26-9E4C-894C-FF0F4777931E}" type="datetimeFigureOut">
              <a:rPr lang="en-US" smtClean="0"/>
              <a:t>02/08/19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6" name="Slide Number Placeholder 5"/>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600614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F8E980-2F26-9E4C-894C-FF0F4777931E}" type="datetimeFigureOut">
              <a:rPr lang="en-US" smtClean="0"/>
              <a:t>02/08/19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7" name="Slide Number Placeholder 6"/>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135667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F8E980-2F26-9E4C-894C-FF0F4777931E}" type="datetimeFigureOut">
              <a:rPr lang="en-US" smtClean="0"/>
              <a:t>02/08/19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9" name="Slide Number Placeholder 8"/>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182970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F8E980-2F26-9E4C-894C-FF0F4777931E}" type="datetimeFigureOut">
              <a:rPr lang="en-US" smtClean="0"/>
              <a:t>02/08/19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5" name="Slide Number Placeholder 4"/>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198967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8E980-2F26-9E4C-894C-FF0F4777931E}" type="datetimeFigureOut">
              <a:rPr lang="en-US" smtClean="0"/>
              <a:t>02/08/19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4" name="Slide Number Placeholder 3"/>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203205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F8E980-2F26-9E4C-894C-FF0F4777931E}" type="datetimeFigureOut">
              <a:rPr lang="en-US" smtClean="0"/>
              <a:t>02/08/19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7" name="Slide Number Placeholder 6"/>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139620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F8E980-2F26-9E4C-894C-FF0F4777931E}" type="datetimeFigureOut">
              <a:rPr lang="en-US" smtClean="0"/>
              <a:t>02/08/19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a:t>CCPG1001</a:t>
            </a:r>
          </a:p>
        </p:txBody>
      </p:sp>
      <p:sp>
        <p:nvSpPr>
          <p:cNvPr id="7" name="Slide Number Placeholder 6"/>
          <p:cNvSpPr>
            <a:spLocks noGrp="1"/>
          </p:cNvSpPr>
          <p:nvPr>
            <p:ph type="sldNum" sz="quarter" idx="12"/>
          </p:nvPr>
        </p:nvSpPr>
        <p:spPr/>
        <p:txBody>
          <a:bodyPr/>
          <a:lstStyle/>
          <a:p>
            <a:fld id="{27F441A9-9266-D748-AE96-FD5FACAAE754}" type="slidenum">
              <a:rPr lang="en-US" smtClean="0"/>
              <a:t>‹#›</a:t>
            </a:fld>
            <a:endParaRPr lang="en-US"/>
          </a:p>
        </p:txBody>
      </p:sp>
    </p:spTree>
    <p:extLst>
      <p:ext uri="{BB962C8B-B14F-4D97-AF65-F5344CB8AC3E}">
        <p14:creationId xmlns:p14="http://schemas.microsoft.com/office/powerpoint/2010/main" val="3826817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8E980-2F26-9E4C-894C-FF0F4777931E}" type="datetimeFigureOut">
              <a:rPr lang="en-US" smtClean="0"/>
              <a:t>02/08/19</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441A9-9266-D748-AE96-FD5FACAAE754}" type="slidenum">
              <a:rPr lang="en-US" smtClean="0"/>
              <a:t>‹#›</a:t>
            </a:fld>
            <a:endParaRPr lang="en-US"/>
          </a:p>
        </p:txBody>
      </p:sp>
      <p:sp>
        <p:nvSpPr>
          <p:cNvPr id="7" name="Rectangle 6"/>
          <p:cNvSpPr/>
          <p:nvPr userDrawn="1"/>
        </p:nvSpPr>
        <p:spPr>
          <a:xfrm>
            <a:off x="0" y="6432548"/>
            <a:ext cx="12192000" cy="42545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a:spLocks noGrp="1"/>
          </p:cNvSpPr>
          <p:nvPr>
            <p:ph type="ftr" sz="quarter" idx="3"/>
          </p:nvPr>
        </p:nvSpPr>
        <p:spPr>
          <a:xfrm>
            <a:off x="4038600" y="643254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CCPG1001</a:t>
            </a:r>
          </a:p>
        </p:txBody>
      </p:sp>
      <p:sp>
        <p:nvSpPr>
          <p:cNvPr id="9" name="Rectangle 8"/>
          <p:cNvSpPr/>
          <p:nvPr userDrawn="1"/>
        </p:nvSpPr>
        <p:spPr>
          <a:xfrm>
            <a:off x="0" y="6356350"/>
            <a:ext cx="12192000" cy="879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294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0" indent="0">
              <a:buNone/>
            </a:pPr>
            <a:r>
              <a:rPr lang="es-EC" dirty="0">
                <a:solidFill>
                  <a:srgbClr val="00B0F0"/>
                </a:solidFill>
              </a:rPr>
              <a:t>7.1</a:t>
            </a:r>
            <a:r>
              <a:rPr lang="es-EC" dirty="0"/>
              <a:t> Tipos de colecciones y sus características. </a:t>
            </a:r>
          </a:p>
          <a:p>
            <a:pPr marL="0" indent="0">
              <a:buNone/>
            </a:pPr>
            <a:r>
              <a:rPr lang="es-EC" dirty="0">
                <a:solidFill>
                  <a:srgbClr val="00B0F0"/>
                </a:solidFill>
              </a:rPr>
              <a:t>7.3</a:t>
            </a:r>
            <a:r>
              <a:rPr lang="es-EC" dirty="0"/>
              <a:t> Operaciones con colecciones. </a:t>
            </a:r>
            <a:endParaRPr lang="en-US" dirty="0"/>
          </a:p>
        </p:txBody>
      </p:sp>
    </p:spTree>
    <p:extLst>
      <p:ext uri="{BB962C8B-B14F-4D97-AF65-F5344CB8AC3E}">
        <p14:creationId xmlns:p14="http://schemas.microsoft.com/office/powerpoint/2010/main" val="16284587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Tuplas</a:t>
            </a:r>
            <a:endParaRPr lang="es-EC" dirty="0"/>
          </a:p>
        </p:txBody>
      </p:sp>
      <p:sp>
        <p:nvSpPr>
          <p:cNvPr id="3" name="Marcador de contenido 2"/>
          <p:cNvSpPr>
            <a:spLocks noGrp="1"/>
          </p:cNvSpPr>
          <p:nvPr>
            <p:ph idx="1"/>
          </p:nvPr>
        </p:nvSpPr>
        <p:spPr>
          <a:xfrm>
            <a:off x="1208384" y="1962272"/>
            <a:ext cx="9509760" cy="620171"/>
          </a:xfrm>
        </p:spPr>
        <p:txBody>
          <a:bodyPr>
            <a:normAutofit/>
          </a:bodyPr>
          <a:lstStyle/>
          <a:p>
            <a:pPr marL="85725" indent="0">
              <a:buNone/>
            </a:pPr>
            <a:r>
              <a:rPr lang="es-ES" dirty="0">
                <a:solidFill>
                  <a:schemeClr val="accent1">
                    <a:lumMod val="75000"/>
                  </a:schemeClr>
                </a:solidFill>
              </a:rPr>
              <a:t>Convertir una lista en una </a:t>
            </a:r>
            <a:r>
              <a:rPr lang="es-ES" dirty="0" err="1">
                <a:solidFill>
                  <a:schemeClr val="accent1">
                    <a:lumMod val="75000"/>
                  </a:schemeClr>
                </a:solidFill>
              </a:rPr>
              <a:t>tupla</a:t>
            </a:r>
            <a:r>
              <a:rPr lang="es-ES" dirty="0">
                <a:solidFill>
                  <a:schemeClr val="accent1">
                    <a:lumMod val="75000"/>
                  </a:schemeClr>
                </a:solidFill>
              </a:rPr>
              <a:t>: </a:t>
            </a:r>
            <a:endParaRPr lang="en-US" dirty="0">
              <a:solidFill>
                <a:schemeClr val="accent1">
                  <a:lumMod val="75000"/>
                </a:schemeClr>
              </a:solidFill>
            </a:endParaRPr>
          </a:p>
          <a:p>
            <a:endParaRPr lang="es-EC" sz="2800" dirty="0">
              <a:solidFill>
                <a:srgbClr val="FF0000"/>
              </a:solidFill>
            </a:endParaRPr>
          </a:p>
        </p:txBody>
      </p:sp>
      <p:sp>
        <p:nvSpPr>
          <p:cNvPr id="5" name="4 CuadroTexto"/>
          <p:cNvSpPr txBox="1"/>
          <p:nvPr/>
        </p:nvSpPr>
        <p:spPr>
          <a:xfrm>
            <a:off x="2992874" y="2854027"/>
            <a:ext cx="6661110"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x-none" sz="2000" dirty="0">
                <a:solidFill>
                  <a:schemeClr val="tx1"/>
                </a:solidFill>
                <a:latin typeface="Consolas" panose="020B0609020204030204" pitchFamily="49" charset="0"/>
              </a:rPr>
              <a:t>&gt;&gt;&gt; </a:t>
            </a:r>
            <a:r>
              <a:rPr lang="pl-PL" sz="2000" dirty="0">
                <a:solidFill>
                  <a:schemeClr val="tx1"/>
                </a:solidFill>
                <a:latin typeface="Consolas" panose="020B0609020204030204" pitchFamily="49" charset="0"/>
              </a:rPr>
              <a:t>lista = ["a", "b", "c", "z", 11]</a:t>
            </a:r>
          </a:p>
          <a:p>
            <a:r>
              <a:rPr lang="x-none" sz="2000" dirty="0">
                <a:solidFill>
                  <a:schemeClr val="tx1"/>
                </a:solidFill>
                <a:latin typeface="Consolas" panose="020B0609020204030204" pitchFamily="49" charset="0"/>
              </a:rPr>
              <a:t>&gt;&gt;&gt; </a:t>
            </a:r>
            <a:r>
              <a:rPr lang="pl-PL" sz="2000" dirty="0">
                <a:solidFill>
                  <a:schemeClr val="tx1"/>
                </a:solidFill>
                <a:latin typeface="Consolas" panose="020B0609020204030204" pitchFamily="49" charset="0"/>
              </a:rPr>
              <a:t>tupla = tuple(lista)</a:t>
            </a:r>
            <a:endParaRPr lang="en-US" sz="2000" dirty="0">
              <a:solidFill>
                <a:schemeClr val="tx1"/>
              </a:solidFill>
              <a:latin typeface="Consolas" panose="020B0609020204030204" pitchFamily="49" charset="0"/>
            </a:endParaRPr>
          </a:p>
        </p:txBody>
      </p:sp>
      <p:sp>
        <p:nvSpPr>
          <p:cNvPr id="6" name="Marcador de contenido 2"/>
          <p:cNvSpPr txBox="1">
            <a:spLocks/>
          </p:cNvSpPr>
          <p:nvPr/>
        </p:nvSpPr>
        <p:spPr>
          <a:xfrm>
            <a:off x="1341120" y="3973644"/>
            <a:ext cx="9509760" cy="620171"/>
          </a:xfrm>
          <a:prstGeom prst="rect">
            <a:avLst/>
          </a:prstGeom>
        </p:spPr>
        <p:txBody>
          <a:bodyPr vert="horz" lIns="0" tIns="45720" rIns="0" bIns="45720" rtlCol="0">
            <a:normAutofit/>
          </a:bodyPr>
          <a:lstStyle>
            <a:lvl1pPr marL="355600" indent="-269875" algn="l" defTabSz="685800" rtl="0" eaLnBrk="1" latinLnBrk="0" hangingPunct="1">
              <a:lnSpc>
                <a:spcPct val="90000"/>
              </a:lnSpc>
              <a:spcBef>
                <a:spcPts val="900"/>
              </a:spcBef>
              <a:spcAft>
                <a:spcPts val="150"/>
              </a:spcAft>
              <a:buClr>
                <a:schemeClr val="accent1"/>
              </a:buClr>
              <a:buSzPct val="100000"/>
              <a:buFont typeface="Wingdings" charset="2"/>
              <a:buChar char="§"/>
              <a:defRPr lang="en-US" sz="2400" kern="1200">
                <a:solidFill>
                  <a:schemeClr val="tx1">
                    <a:lumMod val="75000"/>
                    <a:lumOff val="25000"/>
                  </a:schemeClr>
                </a:solidFill>
                <a:latin typeface="+mn-lt"/>
                <a:ea typeface="+mn-ea"/>
                <a:cs typeface="+mn-cs"/>
              </a:defRPr>
            </a:lvl1pPr>
            <a:lvl2pPr marL="806450" indent="-2682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76325" indent="-269875"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3pPr>
            <a:lvl4pPr marL="806450" indent="-5476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806450" indent="-5476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85725" indent="0" defTabSz="914400">
              <a:spcBef>
                <a:spcPts val="1000"/>
              </a:spcBef>
              <a:buClr>
                <a:srgbClr val="00B0F0"/>
              </a:buClr>
              <a:buNone/>
            </a:pPr>
            <a:r>
              <a:rPr lang="es-ES" sz="2800" dirty="0">
                <a:solidFill>
                  <a:schemeClr val="accent1">
                    <a:lumMod val="75000"/>
                  </a:schemeClr>
                </a:solidFill>
              </a:rPr>
              <a:t>Convertir una </a:t>
            </a:r>
            <a:r>
              <a:rPr lang="es-ES" sz="2800" dirty="0" err="1">
                <a:solidFill>
                  <a:schemeClr val="accent1">
                    <a:lumMod val="75000"/>
                  </a:schemeClr>
                </a:solidFill>
              </a:rPr>
              <a:t>tupla</a:t>
            </a:r>
            <a:r>
              <a:rPr lang="es-ES" sz="2800" dirty="0">
                <a:solidFill>
                  <a:schemeClr val="accent1">
                    <a:lumMod val="75000"/>
                  </a:schemeClr>
                </a:solidFill>
              </a:rPr>
              <a:t> en una lista:</a:t>
            </a:r>
            <a:endParaRPr lang="en-US" sz="2800" dirty="0">
              <a:solidFill>
                <a:schemeClr val="accent1">
                  <a:lumMod val="75000"/>
                </a:schemeClr>
              </a:solidFill>
            </a:endParaRPr>
          </a:p>
          <a:p>
            <a:endParaRPr lang="es-EC" dirty="0">
              <a:solidFill>
                <a:srgbClr val="FF0000"/>
              </a:solidFill>
            </a:endParaRPr>
          </a:p>
        </p:txBody>
      </p:sp>
      <p:sp>
        <p:nvSpPr>
          <p:cNvPr id="7" name="6 CuadroTexto"/>
          <p:cNvSpPr txBox="1"/>
          <p:nvPr/>
        </p:nvSpPr>
        <p:spPr>
          <a:xfrm>
            <a:off x="3046706" y="4851142"/>
            <a:ext cx="666111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2000" dirty="0">
                <a:solidFill>
                  <a:schemeClr val="tx1"/>
                </a:solidFill>
                <a:latin typeface="Consolas" panose="020B0609020204030204" pitchFamily="49" charset="0"/>
              </a:rPr>
              <a:t>&gt;&gt;&gt; </a:t>
            </a:r>
            <a:r>
              <a:rPr lang="es-ES" sz="2000" dirty="0" err="1">
                <a:solidFill>
                  <a:schemeClr val="tx1"/>
                </a:solidFill>
                <a:latin typeface="Consolas" panose="020B0609020204030204" pitchFamily="49" charset="0"/>
              </a:rPr>
              <a:t>list</a:t>
            </a:r>
            <a:r>
              <a:rPr lang="es-ES" sz="2000" dirty="0">
                <a:solidFill>
                  <a:schemeClr val="tx1"/>
                </a:solidFill>
                <a:latin typeface="Consolas" panose="020B0609020204030204" pitchFamily="49" charset="0"/>
              </a:rPr>
              <a:t>(</a:t>
            </a:r>
            <a:r>
              <a:rPr lang="es-ES" sz="2000" dirty="0" err="1">
                <a:solidFill>
                  <a:schemeClr val="tx1"/>
                </a:solidFill>
                <a:latin typeface="Consolas" panose="020B0609020204030204" pitchFamily="49" charset="0"/>
              </a:rPr>
              <a:t>tupla</a:t>
            </a:r>
            <a:r>
              <a:rPr lang="es-ES"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5678311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a:t>Tuplas</a:t>
            </a:r>
            <a:endParaRPr lang="en-US" dirty="0"/>
          </a:p>
        </p:txBody>
      </p:sp>
      <p:sp>
        <p:nvSpPr>
          <p:cNvPr id="3" name="2 Marcador de contenido"/>
          <p:cNvSpPr>
            <a:spLocks noGrp="1"/>
          </p:cNvSpPr>
          <p:nvPr>
            <p:ph idx="1"/>
          </p:nvPr>
        </p:nvSpPr>
        <p:spPr>
          <a:xfrm>
            <a:off x="1050611" y="1490594"/>
            <a:ext cx="10515600" cy="4351338"/>
          </a:xfrm>
        </p:spPr>
        <p:txBody>
          <a:bodyPr>
            <a:normAutofit/>
          </a:bodyPr>
          <a:lstStyle/>
          <a:p>
            <a:pPr marL="85725" indent="0" algn="ctr">
              <a:buNone/>
            </a:pPr>
            <a:endParaRPr lang="en-US" sz="3200" dirty="0"/>
          </a:p>
          <a:p>
            <a:pPr marL="542925" indent="-457200"/>
            <a:r>
              <a:rPr lang="es-ES" sz="3200" dirty="0"/>
              <a:t>Una propiedad útil de las </a:t>
            </a:r>
            <a:r>
              <a:rPr lang="es-ES" sz="3200" dirty="0" err="1"/>
              <a:t>tuplas</a:t>
            </a:r>
            <a:r>
              <a:rPr lang="es-ES" sz="3200" dirty="0"/>
              <a:t> es que permite la </a:t>
            </a:r>
            <a:r>
              <a:rPr lang="es-ES" sz="3200" b="1" dirty="0"/>
              <a:t>heterogeneidad</a:t>
            </a:r>
            <a:r>
              <a:rPr lang="es-ES" sz="3200" dirty="0"/>
              <a:t> de los datos. </a:t>
            </a:r>
          </a:p>
          <a:p>
            <a:pPr marL="1000125" lvl="1" indent="-457200"/>
            <a:r>
              <a:rPr lang="es-ES" sz="2800" dirty="0"/>
              <a:t>Una </a:t>
            </a:r>
            <a:r>
              <a:rPr lang="es-ES" sz="2800" dirty="0" err="1"/>
              <a:t>tupla</a:t>
            </a:r>
            <a:r>
              <a:rPr lang="es-ES" sz="2800" dirty="0"/>
              <a:t> puede contener más de un tipo de dato nativo. </a:t>
            </a:r>
          </a:p>
          <a:p>
            <a:pPr marL="1000125" lvl="1" indent="-457200"/>
            <a:r>
              <a:rPr lang="es-ES" sz="2800" dirty="0"/>
              <a:t>¡Una </a:t>
            </a:r>
            <a:r>
              <a:rPr lang="es-ES" sz="2800" dirty="0" err="1"/>
              <a:t>tupla</a:t>
            </a:r>
            <a:r>
              <a:rPr lang="es-ES" sz="2800" dirty="0"/>
              <a:t> puede contener otras colecciones!</a:t>
            </a:r>
          </a:p>
          <a:p>
            <a:pPr marL="85725" indent="0" algn="ctr">
              <a:buNone/>
            </a:pPr>
            <a:endParaRPr lang="es-ES" sz="3200" dirty="0"/>
          </a:p>
        </p:txBody>
      </p:sp>
      <p:sp>
        <p:nvSpPr>
          <p:cNvPr id="4" name="Content Placeholder 2"/>
          <p:cNvSpPr txBox="1">
            <a:spLocks/>
          </p:cNvSpPr>
          <p:nvPr/>
        </p:nvSpPr>
        <p:spPr>
          <a:xfrm>
            <a:off x="1774511" y="4718424"/>
            <a:ext cx="9067800" cy="885371"/>
          </a:xfrm>
          <a:prstGeom prst="rect">
            <a:avLst/>
          </a:prstGeom>
          <a:solidFill>
            <a:schemeClr val="accent6">
              <a:lumMod val="60000"/>
              <a:lumOff val="40000"/>
            </a:schemeClr>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b="1" dirty="0"/>
              <a:t>TIP:</a:t>
            </a:r>
          </a:p>
          <a:p>
            <a:pPr marL="85725" indent="0" algn="ctr">
              <a:buNone/>
            </a:pPr>
            <a:r>
              <a:rPr lang="es-ES" sz="2400" dirty="0"/>
              <a:t>Pensemos en las </a:t>
            </a:r>
            <a:r>
              <a:rPr lang="es-ES" sz="2400" dirty="0" err="1"/>
              <a:t>tuplas</a:t>
            </a:r>
            <a:r>
              <a:rPr lang="es-ES" sz="2400" dirty="0"/>
              <a:t> como una </a:t>
            </a:r>
            <a:r>
              <a:rPr lang="es-ES" sz="2400" b="1" dirty="0"/>
              <a:t>lista constante. </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32905"/>
            <a:ext cx="936311" cy="936311"/>
          </a:xfrm>
          <a:prstGeom prst="rect">
            <a:avLst/>
          </a:prstGeom>
        </p:spPr>
      </p:pic>
    </p:spTree>
    <p:extLst>
      <p:ext uri="{BB962C8B-B14F-4D97-AF65-F5344CB8AC3E}">
        <p14:creationId xmlns:p14="http://schemas.microsoft.com/office/powerpoint/2010/main" val="28019611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Tuplas</a:t>
            </a:r>
            <a:endParaRPr lang="es-EC" dirty="0"/>
          </a:p>
        </p:txBody>
      </p:sp>
      <p:sp>
        <p:nvSpPr>
          <p:cNvPr id="3" name="Marcador de contenido 2"/>
          <p:cNvSpPr>
            <a:spLocks noGrp="1"/>
          </p:cNvSpPr>
          <p:nvPr>
            <p:ph idx="1"/>
          </p:nvPr>
        </p:nvSpPr>
        <p:spPr>
          <a:xfrm>
            <a:off x="1208384" y="1709933"/>
            <a:ext cx="9509760" cy="620171"/>
          </a:xfrm>
        </p:spPr>
        <p:txBody>
          <a:bodyPr>
            <a:normAutofit/>
          </a:bodyPr>
          <a:lstStyle/>
          <a:p>
            <a:pPr marL="85725" indent="0">
              <a:buNone/>
            </a:pPr>
            <a:r>
              <a:rPr lang="es-EC" dirty="0">
                <a:solidFill>
                  <a:schemeClr val="accent1">
                    <a:lumMod val="75000"/>
                  </a:schemeClr>
                </a:solidFill>
              </a:rPr>
              <a:t>Empaquetando y desempaquetando datos</a:t>
            </a:r>
          </a:p>
          <a:p>
            <a:pPr lvl="1"/>
            <a:endParaRPr lang="en-US" sz="2400" dirty="0">
              <a:solidFill>
                <a:srgbClr val="FF0000"/>
              </a:solidFill>
            </a:endParaRPr>
          </a:p>
          <a:p>
            <a:endParaRPr lang="es-EC" sz="2800" dirty="0">
              <a:solidFill>
                <a:srgbClr val="FF0000"/>
              </a:solidFill>
            </a:endParaRPr>
          </a:p>
        </p:txBody>
      </p:sp>
      <p:sp>
        <p:nvSpPr>
          <p:cNvPr id="5" name="4 CuadroTexto"/>
          <p:cNvSpPr txBox="1"/>
          <p:nvPr/>
        </p:nvSpPr>
        <p:spPr>
          <a:xfrm>
            <a:off x="3013661" y="2668693"/>
            <a:ext cx="6164677"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2000" dirty="0">
                <a:latin typeface="Consolas" panose="020B0609020204030204" pitchFamily="49" charset="0"/>
              </a:rPr>
              <a:t># empaquetado de datos, declaración</a:t>
            </a:r>
          </a:p>
          <a:p>
            <a:r>
              <a:rPr lang="es-ES" sz="2000" dirty="0">
                <a:latin typeface="Consolas" panose="020B0609020204030204" pitchFamily="49" charset="0"/>
              </a:rPr>
              <a:t>&gt;&gt;&gt; t = (12345, 54321, "hola")</a:t>
            </a:r>
          </a:p>
          <a:p>
            <a:endParaRPr lang="es-ES" sz="2000" dirty="0">
              <a:latin typeface="Consolas" panose="020B0609020204030204" pitchFamily="49" charset="0"/>
            </a:endParaRPr>
          </a:p>
          <a:p>
            <a:r>
              <a:rPr lang="es-ES" sz="2000" dirty="0">
                <a:latin typeface="Consolas" panose="020B0609020204030204" pitchFamily="49" charset="0"/>
              </a:rPr>
              <a:t>#desempaquetado</a:t>
            </a:r>
          </a:p>
          <a:p>
            <a:r>
              <a:rPr lang="es-ES" sz="2000" dirty="0">
                <a:latin typeface="Consolas" panose="020B0609020204030204" pitchFamily="49" charset="0"/>
              </a:rPr>
              <a:t>&gt;&gt;&gt; x, y, z = t</a:t>
            </a:r>
            <a:endParaRPr lang="en-US" sz="2000" dirty="0">
              <a:latin typeface="Consolas" panose="020B0609020204030204" pitchFamily="49" charset="0"/>
            </a:endParaRPr>
          </a:p>
        </p:txBody>
      </p:sp>
      <p:sp>
        <p:nvSpPr>
          <p:cNvPr id="6" name="2 Marcador de contenido"/>
          <p:cNvSpPr txBox="1">
            <a:spLocks/>
          </p:cNvSpPr>
          <p:nvPr/>
        </p:nvSpPr>
        <p:spPr>
          <a:xfrm>
            <a:off x="934064" y="4986845"/>
            <a:ext cx="10058400" cy="668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 indent="0" algn="ctr">
              <a:buFont typeface="Arial"/>
              <a:buNone/>
            </a:pPr>
            <a:r>
              <a:rPr lang="es-EC" dirty="0"/>
              <a:t>¿Cuáles son los valores delas variables  x, y, z?</a:t>
            </a:r>
            <a:endParaRPr lang="en-US" dirty="0"/>
          </a:p>
        </p:txBody>
      </p:sp>
    </p:spTree>
    <p:extLst>
      <p:ext uri="{BB962C8B-B14F-4D97-AF65-F5344CB8AC3E}">
        <p14:creationId xmlns:p14="http://schemas.microsoft.com/office/powerpoint/2010/main" val="10636570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Tuplas</a:t>
            </a:r>
            <a:endParaRPr lang="es-EC" dirty="0"/>
          </a:p>
        </p:txBody>
      </p:sp>
      <p:sp>
        <p:nvSpPr>
          <p:cNvPr id="5" name="4 CuadroTexto"/>
          <p:cNvSpPr txBox="1"/>
          <p:nvPr/>
        </p:nvSpPr>
        <p:spPr>
          <a:xfrm>
            <a:off x="1809877" y="3093195"/>
            <a:ext cx="8814116"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2000" dirty="0" err="1">
                <a:latin typeface="Consolas" panose="020B0609020204030204" pitchFamily="49" charset="0"/>
              </a:rPr>
              <a:t>def</a:t>
            </a:r>
            <a:r>
              <a:rPr lang="es-ES" sz="2000" dirty="0">
                <a:latin typeface="Consolas" panose="020B0609020204030204" pitchFamily="49" charset="0"/>
              </a:rPr>
              <a:t> f(r):</a:t>
            </a:r>
          </a:p>
          <a:p>
            <a:pPr lvl="1"/>
            <a:r>
              <a:rPr lang="es-ES" sz="2000" dirty="0">
                <a:latin typeface="Consolas" panose="020B0609020204030204" pitchFamily="49" charset="0"/>
              </a:rPr>
              <a:t>""" </a:t>
            </a:r>
            <a:r>
              <a:rPr lang="es-ES" sz="2000" dirty="0" err="1">
                <a:latin typeface="Consolas" panose="020B0609020204030204" pitchFamily="49" charset="0"/>
              </a:rPr>
              <a:t>Return</a:t>
            </a:r>
            <a:r>
              <a:rPr lang="es-ES" sz="2000" dirty="0">
                <a:latin typeface="Consolas" panose="020B0609020204030204" pitchFamily="49" charset="0"/>
              </a:rPr>
              <a:t> (</a:t>
            </a:r>
            <a:r>
              <a:rPr lang="es-ES" sz="2000" dirty="0" err="1">
                <a:latin typeface="Consolas" panose="020B0609020204030204" pitchFamily="49" charset="0"/>
              </a:rPr>
              <a:t>circumference</a:t>
            </a:r>
            <a:r>
              <a:rPr lang="es-ES" sz="2000" dirty="0">
                <a:latin typeface="Consolas" panose="020B0609020204030204" pitchFamily="49" charset="0"/>
              </a:rPr>
              <a:t>, </a:t>
            </a:r>
            <a:r>
              <a:rPr lang="es-ES" sz="2000" dirty="0" err="1">
                <a:latin typeface="Consolas" panose="020B0609020204030204" pitchFamily="49" charset="0"/>
              </a:rPr>
              <a:t>area</a:t>
            </a:r>
            <a:r>
              <a:rPr lang="es-ES" sz="2000" dirty="0">
                <a:latin typeface="Consolas" panose="020B0609020204030204" pitchFamily="49" charset="0"/>
              </a:rPr>
              <a:t>) of a </a:t>
            </a:r>
            <a:r>
              <a:rPr lang="es-ES" sz="2000" dirty="0" err="1">
                <a:latin typeface="Consolas" panose="020B0609020204030204" pitchFamily="49" charset="0"/>
              </a:rPr>
              <a:t>circle</a:t>
            </a:r>
            <a:r>
              <a:rPr lang="es-ES" sz="2000" dirty="0">
                <a:latin typeface="Consolas" panose="020B0609020204030204" pitchFamily="49" charset="0"/>
              </a:rPr>
              <a:t> of </a:t>
            </a:r>
            <a:r>
              <a:rPr lang="es-ES" sz="2000" dirty="0" err="1">
                <a:latin typeface="Consolas" panose="020B0609020204030204" pitchFamily="49" charset="0"/>
              </a:rPr>
              <a:t>radius</a:t>
            </a:r>
            <a:r>
              <a:rPr lang="es-ES" sz="2000" dirty="0">
                <a:latin typeface="Consolas" panose="020B0609020204030204" pitchFamily="49" charset="0"/>
              </a:rPr>
              <a:t> r ""“</a:t>
            </a:r>
          </a:p>
          <a:p>
            <a:pPr lvl="1"/>
            <a:endParaRPr lang="es-ES" sz="2000" dirty="0">
              <a:latin typeface="Consolas" panose="020B0609020204030204" pitchFamily="49" charset="0"/>
            </a:endParaRPr>
          </a:p>
          <a:p>
            <a:pPr lvl="1"/>
            <a:r>
              <a:rPr lang="es-ES" sz="2000" dirty="0">
                <a:latin typeface="Consolas" panose="020B0609020204030204" pitchFamily="49" charset="0"/>
              </a:rPr>
              <a:t>c=2*</a:t>
            </a:r>
            <a:r>
              <a:rPr lang="es-ES" sz="2000" dirty="0" err="1">
                <a:latin typeface="Consolas" panose="020B0609020204030204" pitchFamily="49" charset="0"/>
              </a:rPr>
              <a:t>math.pi</a:t>
            </a:r>
            <a:r>
              <a:rPr lang="es-ES" sz="2000" dirty="0">
                <a:latin typeface="Consolas" panose="020B0609020204030204" pitchFamily="49" charset="0"/>
              </a:rPr>
              <a:t>*r</a:t>
            </a:r>
          </a:p>
          <a:p>
            <a:pPr lvl="1"/>
            <a:r>
              <a:rPr lang="es-ES" sz="2000" dirty="0">
                <a:latin typeface="Consolas" panose="020B0609020204030204" pitchFamily="49" charset="0"/>
              </a:rPr>
              <a:t>a=</a:t>
            </a:r>
            <a:r>
              <a:rPr lang="es-ES" sz="2000" dirty="0" err="1">
                <a:latin typeface="Consolas" panose="020B0609020204030204" pitchFamily="49" charset="0"/>
              </a:rPr>
              <a:t>math.pi</a:t>
            </a:r>
            <a:r>
              <a:rPr lang="es-ES" sz="2000" dirty="0">
                <a:latin typeface="Consolas" panose="020B0609020204030204" pitchFamily="49" charset="0"/>
              </a:rPr>
              <a:t>*r*r</a:t>
            </a:r>
          </a:p>
          <a:p>
            <a:pPr lvl="1"/>
            <a:r>
              <a:rPr lang="es-ES" sz="2000" dirty="0" err="1">
                <a:latin typeface="Consolas" panose="020B0609020204030204" pitchFamily="49" charset="0"/>
              </a:rPr>
              <a:t>return</a:t>
            </a:r>
            <a:r>
              <a:rPr lang="es-ES" sz="2000" dirty="0">
                <a:latin typeface="Consolas" panose="020B0609020204030204" pitchFamily="49" charset="0"/>
              </a:rPr>
              <a:t> (c, a)</a:t>
            </a:r>
            <a:endParaRPr lang="en-US" sz="2000" dirty="0">
              <a:latin typeface="Consolas" panose="020B0609020204030204" pitchFamily="49" charset="0"/>
            </a:endParaRPr>
          </a:p>
        </p:txBody>
      </p:sp>
      <p:sp>
        <p:nvSpPr>
          <p:cNvPr id="7" name="6 Rectángulo"/>
          <p:cNvSpPr/>
          <p:nvPr/>
        </p:nvSpPr>
        <p:spPr>
          <a:xfrm>
            <a:off x="1278192" y="1690688"/>
            <a:ext cx="9877487" cy="1200329"/>
          </a:xfrm>
          <a:prstGeom prst="rect">
            <a:avLst/>
          </a:prstGeom>
        </p:spPr>
        <p:txBody>
          <a:bodyPr wrap="square">
            <a:spAutoFit/>
          </a:bodyPr>
          <a:lstStyle/>
          <a:p>
            <a:r>
              <a:rPr lang="es-ES" sz="2400" dirty="0"/>
              <a:t>Las </a:t>
            </a:r>
            <a:r>
              <a:rPr lang="es-ES" sz="2400" dirty="0" err="1"/>
              <a:t>tuplas</a:t>
            </a:r>
            <a:r>
              <a:rPr lang="es-ES" sz="2400" dirty="0"/>
              <a:t> pueden servir para </a:t>
            </a:r>
            <a:r>
              <a:rPr lang="es-ES" sz="2400" b="1" dirty="0"/>
              <a:t>empaquetar</a:t>
            </a:r>
            <a:r>
              <a:rPr lang="es-ES" sz="2400" dirty="0"/>
              <a:t> datos de retorno dentro de una función. Cuando la función sea llamada, se deben de declarar el mismo número de variables para poder </a:t>
            </a:r>
            <a:r>
              <a:rPr lang="es-ES" sz="2400" b="1" dirty="0"/>
              <a:t>desempaquetar</a:t>
            </a:r>
            <a:r>
              <a:rPr lang="es-ES" sz="2400" dirty="0"/>
              <a:t> todos sus valores. </a:t>
            </a:r>
            <a:endParaRPr lang="en-US" sz="2400" dirty="0"/>
          </a:p>
        </p:txBody>
      </p:sp>
      <p:sp>
        <p:nvSpPr>
          <p:cNvPr id="6" name="2 Marcador de contenido"/>
          <p:cNvSpPr txBox="1">
            <a:spLocks/>
          </p:cNvSpPr>
          <p:nvPr/>
        </p:nvSpPr>
        <p:spPr>
          <a:xfrm>
            <a:off x="838200" y="5655711"/>
            <a:ext cx="10058400" cy="668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85725" indent="0" algn="ctr">
              <a:buFont typeface="Arial"/>
              <a:buNone/>
            </a:pPr>
            <a:r>
              <a:rPr lang="es-EC" dirty="0"/>
              <a:t>¿Cómo invocaríamos a la función f?</a:t>
            </a:r>
            <a:endParaRPr lang="en-US" dirty="0"/>
          </a:p>
        </p:txBody>
      </p:sp>
    </p:spTree>
    <p:extLst>
      <p:ext uri="{BB962C8B-B14F-4D97-AF65-F5344CB8AC3E}">
        <p14:creationId xmlns:p14="http://schemas.microsoft.com/office/powerpoint/2010/main" val="19462552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a:t>Tuplas</a:t>
            </a:r>
            <a:r>
              <a:rPr lang="es-EC" dirty="0"/>
              <a:t>: ¿Y si queremos modificar los valores?</a:t>
            </a:r>
            <a:endParaRPr lang="en-US" dirty="0"/>
          </a:p>
        </p:txBody>
      </p:sp>
      <p:sp>
        <p:nvSpPr>
          <p:cNvPr id="3" name="2 Marcador de contenido"/>
          <p:cNvSpPr>
            <a:spLocks noGrp="1"/>
          </p:cNvSpPr>
          <p:nvPr>
            <p:ph idx="1"/>
          </p:nvPr>
        </p:nvSpPr>
        <p:spPr>
          <a:xfrm>
            <a:off x="960120" y="1777225"/>
            <a:ext cx="10058400" cy="668866"/>
          </a:xfrm>
        </p:spPr>
        <p:txBody>
          <a:bodyPr>
            <a:normAutofit/>
          </a:bodyPr>
          <a:lstStyle/>
          <a:p>
            <a:pPr marL="85725" indent="0">
              <a:buNone/>
            </a:pPr>
            <a:r>
              <a:rPr lang="es-EC" sz="2800" dirty="0"/>
              <a:t>Supongamos que tenemos la siguiente información:</a:t>
            </a:r>
            <a:endParaRPr lang="en-US" sz="2800" dirty="0"/>
          </a:p>
        </p:txBody>
      </p:sp>
      <p:sp>
        <p:nvSpPr>
          <p:cNvPr id="4" name="3 CuadroTexto"/>
          <p:cNvSpPr txBox="1"/>
          <p:nvPr/>
        </p:nvSpPr>
        <p:spPr>
          <a:xfrm>
            <a:off x="1173480" y="2602644"/>
            <a:ext cx="99822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Consolas" panose="020B0609020204030204" pitchFamily="49" charset="0"/>
              </a:rPr>
              <a:t>&gt;&gt;&gt; </a:t>
            </a:r>
            <a:r>
              <a:rPr lang="en-US" sz="2000" dirty="0" err="1">
                <a:latin typeface="Consolas" panose="020B0609020204030204" pitchFamily="49" charset="0"/>
              </a:rPr>
              <a:t>julia</a:t>
            </a:r>
            <a:r>
              <a:rPr lang="en-US" sz="2000" dirty="0">
                <a:latin typeface="Consolas" panose="020B0609020204030204" pitchFamily="49" charset="0"/>
              </a:rPr>
              <a:t> = ("Julia", "Roberts", 1967, "Duplicity", 2009, "Actress" )</a:t>
            </a:r>
          </a:p>
        </p:txBody>
      </p:sp>
      <p:sp>
        <p:nvSpPr>
          <p:cNvPr id="5" name="4 Rectángulo"/>
          <p:cNvSpPr/>
          <p:nvPr/>
        </p:nvSpPr>
        <p:spPr>
          <a:xfrm>
            <a:off x="1066800" y="3440966"/>
            <a:ext cx="10195560" cy="1384995"/>
          </a:xfrm>
          <a:prstGeom prst="rect">
            <a:avLst/>
          </a:prstGeom>
        </p:spPr>
        <p:txBody>
          <a:bodyPr wrap="square">
            <a:spAutoFit/>
          </a:bodyPr>
          <a:lstStyle/>
          <a:p>
            <a:r>
              <a:rPr lang="es-ES" sz="2800" dirty="0">
                <a:solidFill>
                  <a:schemeClr val="tx1">
                    <a:lumMod val="75000"/>
                    <a:lumOff val="25000"/>
                  </a:schemeClr>
                </a:solidFill>
              </a:rPr>
              <a:t>Si Julia tiene un filme reciente, podemos cambiar el valor de la variable que hace referencia a la </a:t>
            </a:r>
            <a:r>
              <a:rPr lang="es-ES" sz="2800" dirty="0" err="1">
                <a:solidFill>
                  <a:schemeClr val="tx1">
                    <a:lumMod val="75000"/>
                    <a:lumOff val="25000"/>
                  </a:schemeClr>
                </a:solidFill>
              </a:rPr>
              <a:t>tupla</a:t>
            </a:r>
            <a:r>
              <a:rPr lang="es-ES" sz="2800" dirty="0">
                <a:solidFill>
                  <a:schemeClr val="tx1">
                    <a:lumMod val="75000"/>
                    <a:lumOff val="25000"/>
                  </a:schemeClr>
                </a:solidFill>
              </a:rPr>
              <a:t> original para que referencie a una nueva </a:t>
            </a:r>
            <a:r>
              <a:rPr lang="es-ES" sz="2800" dirty="0" err="1">
                <a:solidFill>
                  <a:schemeClr val="tx1">
                    <a:lumMod val="75000"/>
                    <a:lumOff val="25000"/>
                  </a:schemeClr>
                </a:solidFill>
              </a:rPr>
              <a:t>tupla</a:t>
            </a:r>
            <a:r>
              <a:rPr lang="es-ES" sz="2800" dirty="0">
                <a:solidFill>
                  <a:schemeClr val="tx1">
                    <a:lumMod val="75000"/>
                    <a:lumOff val="25000"/>
                  </a:schemeClr>
                </a:solidFill>
              </a:rPr>
              <a:t> que a su vez usa información de la </a:t>
            </a:r>
            <a:r>
              <a:rPr lang="es-ES" sz="2800" dirty="0" err="1">
                <a:solidFill>
                  <a:schemeClr val="tx1">
                    <a:lumMod val="75000"/>
                    <a:lumOff val="25000"/>
                  </a:schemeClr>
                </a:solidFill>
              </a:rPr>
              <a:t>tupla</a:t>
            </a:r>
            <a:r>
              <a:rPr lang="es-ES" sz="2800" dirty="0">
                <a:solidFill>
                  <a:schemeClr val="tx1">
                    <a:lumMod val="75000"/>
                    <a:lumOff val="25000"/>
                  </a:schemeClr>
                </a:solidFill>
              </a:rPr>
              <a:t> original:</a:t>
            </a:r>
            <a:endParaRPr lang="en-US" sz="2800" dirty="0">
              <a:solidFill>
                <a:schemeClr val="tx1">
                  <a:lumMod val="75000"/>
                  <a:lumOff val="25000"/>
                </a:schemeClr>
              </a:solidFill>
            </a:endParaRPr>
          </a:p>
        </p:txBody>
      </p:sp>
      <p:sp>
        <p:nvSpPr>
          <p:cNvPr id="6" name="5 CuadroTexto"/>
          <p:cNvSpPr txBox="1"/>
          <p:nvPr/>
        </p:nvSpPr>
        <p:spPr>
          <a:xfrm>
            <a:off x="1173480" y="5253680"/>
            <a:ext cx="99822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2000" dirty="0">
                <a:latin typeface="Consolas" panose="020B0609020204030204" pitchFamily="49" charset="0"/>
              </a:rPr>
              <a:t>&gt;&gt;&gt; julia = julia[:3] + ("Eat Pray Love", 2010) + julia[5:]</a:t>
            </a:r>
            <a:endParaRPr lang="en-US" sz="2000" dirty="0">
              <a:latin typeface="Consolas" panose="020B0609020204030204" pitchFamily="49" charset="0"/>
            </a:endParaRPr>
          </a:p>
        </p:txBody>
      </p:sp>
    </p:spTree>
    <p:extLst>
      <p:ext uri="{BB962C8B-B14F-4D97-AF65-F5344CB8AC3E}">
        <p14:creationId xmlns:p14="http://schemas.microsoft.com/office/powerpoint/2010/main" val="9736253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Tuplas</a:t>
            </a:r>
            <a:r>
              <a:rPr lang="es-EC" dirty="0"/>
              <a:t>: Operadores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5702582"/>
              </p:ext>
            </p:extLst>
          </p:nvPr>
        </p:nvGraphicFramePr>
        <p:xfrm>
          <a:off x="1507958" y="2380499"/>
          <a:ext cx="9657348" cy="2606201"/>
        </p:xfrm>
        <a:graphic>
          <a:graphicData uri="http://schemas.openxmlformats.org/drawingml/2006/table">
            <a:tbl>
              <a:tblPr firstRow="1" bandRow="1">
                <a:tableStyleId>{74C1A8A3-306A-4EB7-A6B1-4F7E0EB9C5D6}</a:tableStyleId>
              </a:tblPr>
              <a:tblGrid>
                <a:gridCol w="2021306">
                  <a:extLst>
                    <a:ext uri="{9D8B030D-6E8A-4147-A177-3AD203B41FA5}">
                      <a16:colId xmlns:a16="http://schemas.microsoft.com/office/drawing/2014/main" xmlns="" val="20000"/>
                    </a:ext>
                  </a:extLst>
                </a:gridCol>
                <a:gridCol w="5133473">
                  <a:extLst>
                    <a:ext uri="{9D8B030D-6E8A-4147-A177-3AD203B41FA5}">
                      <a16:colId xmlns:a16="http://schemas.microsoft.com/office/drawing/2014/main" xmlns="" val="20001"/>
                    </a:ext>
                  </a:extLst>
                </a:gridCol>
                <a:gridCol w="2502569">
                  <a:extLst>
                    <a:ext uri="{9D8B030D-6E8A-4147-A177-3AD203B41FA5}">
                      <a16:colId xmlns:a16="http://schemas.microsoft.com/office/drawing/2014/main" xmlns="" val="20002"/>
                    </a:ext>
                  </a:extLst>
                </a:gridCol>
              </a:tblGrid>
              <a:tr h="469274">
                <a:tc>
                  <a:txBody>
                    <a:bodyPr/>
                    <a:lstStyle/>
                    <a:p>
                      <a:pPr algn="ctr"/>
                      <a:r>
                        <a:rPr lang="en-US" sz="2400" dirty="0" err="1"/>
                        <a:t>Operador</a:t>
                      </a:r>
                      <a:endParaRPr lang="en-US" sz="2400" dirty="0"/>
                    </a:p>
                  </a:txBody>
                  <a:tcPr/>
                </a:tc>
                <a:tc>
                  <a:txBody>
                    <a:bodyPr/>
                    <a:lstStyle/>
                    <a:p>
                      <a:pPr algn="ctr"/>
                      <a:r>
                        <a:rPr lang="en-US" sz="2400" dirty="0" err="1"/>
                        <a:t>Descripción</a:t>
                      </a:r>
                      <a:endParaRPr lang="en-US" sz="2400" dirty="0"/>
                    </a:p>
                  </a:txBody>
                  <a:tcPr/>
                </a:tc>
                <a:tc>
                  <a:txBody>
                    <a:bodyPr/>
                    <a:lstStyle/>
                    <a:p>
                      <a:pPr algn="ctr"/>
                      <a:r>
                        <a:rPr lang="en-US" sz="2400" dirty="0" err="1"/>
                        <a:t>Ejemplo</a:t>
                      </a:r>
                      <a:r>
                        <a:rPr lang="en-US" sz="2400" dirty="0"/>
                        <a:t> de </a:t>
                      </a:r>
                      <a:r>
                        <a:rPr lang="en-US" sz="2400" dirty="0" err="1"/>
                        <a:t>uso</a:t>
                      </a:r>
                      <a:endParaRPr lang="en-US" sz="2400" dirty="0"/>
                    </a:p>
                  </a:txBody>
                  <a:tcPr/>
                </a:tc>
                <a:extLst>
                  <a:ext uri="{0D108BD9-81ED-4DB2-BD59-A6C34878D82A}">
                    <a16:rowId xmlns:a16="http://schemas.microsoft.com/office/drawing/2014/main" xmlns="" val="10000"/>
                  </a:ext>
                </a:extLst>
              </a:tr>
              <a:tr h="469274">
                <a:tc>
                  <a:txBody>
                    <a:bodyPr/>
                    <a:lstStyle/>
                    <a:p>
                      <a:pPr algn="ctr"/>
                      <a:r>
                        <a:rPr lang="x-none" sz="2400" dirty="0">
                          <a:effectLst/>
                        </a:rPr>
                        <a:t>+</a:t>
                      </a:r>
                      <a:endParaRPr lang="mr-IN" sz="2400" dirty="0">
                        <a:effectLst/>
                      </a:endParaRPr>
                    </a:p>
                  </a:txBody>
                  <a:tcPr anchor="ctr"/>
                </a:tc>
                <a:tc>
                  <a:txBody>
                    <a:bodyPr/>
                    <a:lstStyle/>
                    <a:p>
                      <a:r>
                        <a:rPr lang="en-US" sz="2400" dirty="0" err="1">
                          <a:effectLst/>
                        </a:rPr>
                        <a:t>Concatena</a:t>
                      </a:r>
                      <a:r>
                        <a:rPr lang="en-US" sz="2400" dirty="0">
                          <a:effectLst/>
                        </a:rPr>
                        <a:t> dos </a:t>
                      </a:r>
                      <a:r>
                        <a:rPr lang="en-US" sz="2400" dirty="0" err="1">
                          <a:effectLst/>
                        </a:rPr>
                        <a:t>tuplas</a:t>
                      </a:r>
                      <a:endParaRPr lang="en-US" sz="2400" dirty="0">
                        <a:effectLst/>
                      </a:endParaRPr>
                    </a:p>
                  </a:txBody>
                  <a:tcPr anchor="ctr"/>
                </a:tc>
                <a:tc>
                  <a:txBody>
                    <a:bodyPr/>
                    <a:lstStyle/>
                    <a:p>
                      <a:r>
                        <a:rPr lang="x-none" sz="2400" dirty="0">
                          <a:effectLst/>
                        </a:rPr>
                        <a:t>t3 = t1 + t2</a:t>
                      </a:r>
                      <a:endParaRPr lang="mr-IN" sz="2400" dirty="0">
                        <a:effectLst/>
                      </a:endParaRPr>
                    </a:p>
                  </a:txBody>
                  <a:tcPr anchor="ctr"/>
                </a:tc>
                <a:extLst>
                  <a:ext uri="{0D108BD9-81ED-4DB2-BD59-A6C34878D82A}">
                    <a16:rowId xmlns:a16="http://schemas.microsoft.com/office/drawing/2014/main" xmlns="" val="10001"/>
                  </a:ext>
                </a:extLst>
              </a:tr>
              <a:tr h="844693">
                <a:tc>
                  <a:txBody>
                    <a:bodyPr/>
                    <a:lstStyle/>
                    <a:p>
                      <a:pPr algn="ctr"/>
                      <a:r>
                        <a:rPr lang="x-none" sz="2400" dirty="0">
                          <a:effectLst/>
                        </a:rPr>
                        <a:t>*</a:t>
                      </a:r>
                      <a:endParaRPr lang="mr-IN" sz="2400" dirty="0">
                        <a:effectLst/>
                      </a:endParaRPr>
                    </a:p>
                  </a:txBody>
                  <a:tcPr anchor="ctr"/>
                </a:tc>
                <a:tc>
                  <a:txBody>
                    <a:bodyPr/>
                    <a:lstStyle/>
                    <a:p>
                      <a:r>
                        <a:rPr lang="en-US" sz="2400" dirty="0" err="1">
                          <a:effectLst/>
                        </a:rPr>
                        <a:t>Concatena</a:t>
                      </a:r>
                      <a:r>
                        <a:rPr lang="en-US" sz="2400" dirty="0">
                          <a:effectLst/>
                        </a:rPr>
                        <a:t> </a:t>
                      </a:r>
                      <a:r>
                        <a:rPr lang="en-US" sz="2400" dirty="0" err="1">
                          <a:effectLst/>
                        </a:rPr>
                        <a:t>una</a:t>
                      </a:r>
                      <a:r>
                        <a:rPr lang="en-US" sz="2400" dirty="0">
                          <a:effectLst/>
                        </a:rPr>
                        <a:t> </a:t>
                      </a:r>
                      <a:r>
                        <a:rPr lang="en-US" sz="2400" dirty="0" err="1">
                          <a:effectLst/>
                        </a:rPr>
                        <a:t>tupla</a:t>
                      </a:r>
                      <a:r>
                        <a:rPr lang="en-US" sz="2400" baseline="0" dirty="0">
                          <a:effectLst/>
                        </a:rPr>
                        <a:t> n </a:t>
                      </a:r>
                      <a:r>
                        <a:rPr lang="en-US" sz="2400" baseline="0" dirty="0" err="1">
                          <a:effectLst/>
                        </a:rPr>
                        <a:t>veces</a:t>
                      </a:r>
                      <a:endParaRPr lang="en-US" sz="2400" dirty="0">
                        <a:effectLst/>
                      </a:endParaRPr>
                    </a:p>
                  </a:txBody>
                  <a:tcPr anchor="ctr"/>
                </a:tc>
                <a:tc>
                  <a:txBody>
                    <a:bodyPr/>
                    <a:lstStyle/>
                    <a:p>
                      <a:r>
                        <a:rPr lang="en-US" sz="2400" dirty="0">
                          <a:effectLst/>
                        </a:rPr>
                        <a:t>t2 = t1 * 4</a:t>
                      </a:r>
                    </a:p>
                  </a:txBody>
                  <a:tcPr anchor="ctr"/>
                </a:tc>
                <a:extLst>
                  <a:ext uri="{0D108BD9-81ED-4DB2-BD59-A6C34878D82A}">
                    <a16:rowId xmlns:a16="http://schemas.microsoft.com/office/drawing/2014/main" xmlns="" val="10002"/>
                  </a:ext>
                </a:extLst>
              </a:tr>
              <a:tr h="469274">
                <a:tc>
                  <a:txBody>
                    <a:bodyPr/>
                    <a:lstStyle/>
                    <a:p>
                      <a:pPr algn="ctr"/>
                      <a:r>
                        <a:rPr lang="x-none" sz="2400" dirty="0">
                          <a:effectLst/>
                        </a:rPr>
                        <a:t>in</a:t>
                      </a:r>
                      <a:endParaRPr lang="mr-IN" sz="2400" dirty="0">
                        <a:effectLst/>
                      </a:endParaRPr>
                    </a:p>
                  </a:txBody>
                  <a:tcPr anchor="ctr"/>
                </a:tc>
                <a:tc>
                  <a:txBody>
                    <a:bodyPr/>
                    <a:lstStyle/>
                    <a:p>
                      <a:r>
                        <a:rPr lang="en-US" sz="2400" dirty="0" err="1">
                          <a:effectLst/>
                        </a:rPr>
                        <a:t>Retorna</a:t>
                      </a:r>
                      <a:r>
                        <a:rPr lang="en-US" sz="2400" dirty="0">
                          <a:effectLst/>
                        </a:rPr>
                        <a:t> True </a:t>
                      </a:r>
                      <a:r>
                        <a:rPr lang="en-US" sz="2400" dirty="0" err="1">
                          <a:effectLst/>
                        </a:rPr>
                        <a:t>si</a:t>
                      </a:r>
                      <a:r>
                        <a:rPr lang="en-US" sz="2400" dirty="0">
                          <a:effectLst/>
                        </a:rPr>
                        <a:t> un valor</a:t>
                      </a:r>
                      <a:r>
                        <a:rPr lang="en-US" sz="2400" baseline="0" dirty="0">
                          <a:effectLst/>
                        </a:rPr>
                        <a:t> se </a:t>
                      </a:r>
                      <a:r>
                        <a:rPr lang="en-US" sz="2400" baseline="0" dirty="0" err="1">
                          <a:effectLst/>
                        </a:rPr>
                        <a:t>encuentra</a:t>
                      </a:r>
                      <a:r>
                        <a:rPr lang="en-US" sz="2400" baseline="0" dirty="0">
                          <a:effectLst/>
                        </a:rPr>
                        <a:t> </a:t>
                      </a:r>
                      <a:r>
                        <a:rPr lang="en-US" sz="2400" baseline="0" dirty="0" err="1">
                          <a:effectLst/>
                        </a:rPr>
                        <a:t>en</a:t>
                      </a:r>
                      <a:r>
                        <a:rPr lang="en-US" sz="2400" baseline="0" dirty="0">
                          <a:effectLst/>
                        </a:rPr>
                        <a:t> la </a:t>
                      </a:r>
                      <a:r>
                        <a:rPr lang="en-US" sz="2400" baseline="0" dirty="0" err="1">
                          <a:effectLst/>
                        </a:rPr>
                        <a:t>tupla</a:t>
                      </a:r>
                      <a:endParaRPr lang="en-US" sz="2400" dirty="0">
                        <a:effectLst/>
                      </a:endParaRPr>
                    </a:p>
                  </a:txBody>
                  <a:tcPr anchor="ctr"/>
                </a:tc>
                <a:tc>
                  <a:txBody>
                    <a:bodyPr/>
                    <a:lstStyle/>
                    <a:p>
                      <a:r>
                        <a:rPr lang="x-none" sz="2400" dirty="0">
                          <a:effectLst/>
                        </a:rPr>
                        <a:t>valor in t1</a:t>
                      </a:r>
                      <a:endParaRPr lang="mr-IN" sz="2400" dirty="0">
                        <a:effectLst/>
                      </a:endParaRPr>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373342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45047"/>
            <a:ext cx="10515600" cy="1325563"/>
          </a:xfrm>
        </p:spPr>
        <p:txBody>
          <a:bodyPr/>
          <a:lstStyle/>
          <a:p>
            <a:r>
              <a:rPr lang="es-EC" dirty="0" err="1"/>
              <a:t>Tuplas</a:t>
            </a:r>
            <a:r>
              <a:rPr lang="es-EC" dirty="0"/>
              <a:t>: Funciones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7419765"/>
              </p:ext>
            </p:extLst>
          </p:nvPr>
        </p:nvGraphicFramePr>
        <p:xfrm>
          <a:off x="1532999" y="1337761"/>
          <a:ext cx="9657348" cy="4587401"/>
        </p:xfrm>
        <a:graphic>
          <a:graphicData uri="http://schemas.openxmlformats.org/drawingml/2006/table">
            <a:tbl>
              <a:tblPr firstRow="1" bandRow="1">
                <a:tableStyleId>{74C1A8A3-306A-4EB7-A6B1-4F7E0EB9C5D6}</a:tableStyleId>
              </a:tblPr>
              <a:tblGrid>
                <a:gridCol w="2021306">
                  <a:extLst>
                    <a:ext uri="{9D8B030D-6E8A-4147-A177-3AD203B41FA5}">
                      <a16:colId xmlns:a16="http://schemas.microsoft.com/office/drawing/2014/main" xmlns="" val="20000"/>
                    </a:ext>
                  </a:extLst>
                </a:gridCol>
                <a:gridCol w="5133473">
                  <a:extLst>
                    <a:ext uri="{9D8B030D-6E8A-4147-A177-3AD203B41FA5}">
                      <a16:colId xmlns:a16="http://schemas.microsoft.com/office/drawing/2014/main" xmlns="" val="20001"/>
                    </a:ext>
                  </a:extLst>
                </a:gridCol>
                <a:gridCol w="2502569">
                  <a:extLst>
                    <a:ext uri="{9D8B030D-6E8A-4147-A177-3AD203B41FA5}">
                      <a16:colId xmlns:a16="http://schemas.microsoft.com/office/drawing/2014/main" xmlns="" val="20002"/>
                    </a:ext>
                  </a:extLst>
                </a:gridCol>
              </a:tblGrid>
              <a:tr h="469274">
                <a:tc>
                  <a:txBody>
                    <a:bodyPr/>
                    <a:lstStyle/>
                    <a:p>
                      <a:pPr algn="ctr"/>
                      <a:r>
                        <a:rPr lang="en-US" sz="2400" dirty="0" err="1"/>
                        <a:t>Operador</a:t>
                      </a:r>
                      <a:endParaRPr lang="en-US" sz="2400" dirty="0"/>
                    </a:p>
                  </a:txBody>
                  <a:tcPr/>
                </a:tc>
                <a:tc>
                  <a:txBody>
                    <a:bodyPr/>
                    <a:lstStyle/>
                    <a:p>
                      <a:pPr algn="ctr"/>
                      <a:r>
                        <a:rPr lang="en-US" sz="2400" dirty="0" err="1"/>
                        <a:t>Descripción</a:t>
                      </a:r>
                      <a:endParaRPr lang="en-US" sz="2400" dirty="0"/>
                    </a:p>
                  </a:txBody>
                  <a:tcPr/>
                </a:tc>
                <a:tc>
                  <a:txBody>
                    <a:bodyPr/>
                    <a:lstStyle/>
                    <a:p>
                      <a:pPr algn="ctr"/>
                      <a:r>
                        <a:rPr lang="en-US" sz="2400" dirty="0" err="1"/>
                        <a:t>Ejemplo</a:t>
                      </a:r>
                      <a:r>
                        <a:rPr lang="en-US" sz="2400" dirty="0"/>
                        <a:t> de </a:t>
                      </a:r>
                      <a:r>
                        <a:rPr lang="en-US" sz="2400" dirty="0" err="1"/>
                        <a:t>uso</a:t>
                      </a:r>
                      <a:endParaRPr lang="en-US" sz="2400" dirty="0"/>
                    </a:p>
                  </a:txBody>
                  <a:tcPr/>
                </a:tc>
                <a:extLst>
                  <a:ext uri="{0D108BD9-81ED-4DB2-BD59-A6C34878D82A}">
                    <a16:rowId xmlns:a16="http://schemas.microsoft.com/office/drawing/2014/main" xmlns="" val="10000"/>
                  </a:ext>
                </a:extLst>
              </a:tr>
              <a:tr h="469274">
                <a:tc>
                  <a:txBody>
                    <a:bodyPr/>
                    <a:lstStyle/>
                    <a:p>
                      <a:pPr algn="ctr"/>
                      <a:r>
                        <a:rPr lang="x-none" sz="2000" dirty="0" err="1">
                          <a:effectLst/>
                        </a:rPr>
                        <a:t>len</a:t>
                      </a:r>
                      <a:r>
                        <a:rPr lang="x-none" sz="2000" dirty="0">
                          <a:effectLst/>
                        </a:rPr>
                        <a:t> ( )</a:t>
                      </a:r>
                      <a:endParaRPr lang="mr-IN" sz="2000" dirty="0">
                        <a:effectLst/>
                      </a:endParaRPr>
                    </a:p>
                  </a:txBody>
                  <a:tcPr anchor="ctr"/>
                </a:tc>
                <a:tc>
                  <a:txBody>
                    <a:bodyPr/>
                    <a:lstStyle/>
                    <a:p>
                      <a:r>
                        <a:rPr lang="en-US" sz="2000" dirty="0" err="1">
                          <a:effectLst/>
                        </a:rPr>
                        <a:t>Retorna</a:t>
                      </a:r>
                      <a:r>
                        <a:rPr lang="en-US" sz="2000" baseline="0" dirty="0">
                          <a:effectLst/>
                        </a:rPr>
                        <a:t> el </a:t>
                      </a:r>
                      <a:r>
                        <a:rPr lang="en-US" sz="2000" baseline="0" dirty="0" err="1">
                          <a:effectLst/>
                        </a:rPr>
                        <a:t>número</a:t>
                      </a:r>
                      <a:r>
                        <a:rPr lang="en-US" sz="2000" baseline="0" dirty="0">
                          <a:effectLst/>
                        </a:rPr>
                        <a:t> de </a:t>
                      </a:r>
                      <a:r>
                        <a:rPr lang="en-US" sz="2000" baseline="0" dirty="0" err="1">
                          <a:effectLst/>
                        </a:rPr>
                        <a:t>elementos</a:t>
                      </a:r>
                      <a:r>
                        <a:rPr lang="en-US" sz="2000" baseline="0" dirty="0">
                          <a:effectLst/>
                        </a:rPr>
                        <a:t> </a:t>
                      </a:r>
                      <a:r>
                        <a:rPr lang="en-US" sz="2000" baseline="0" dirty="0" err="1">
                          <a:effectLst/>
                        </a:rPr>
                        <a:t>en</a:t>
                      </a:r>
                      <a:r>
                        <a:rPr lang="en-US" sz="2000" baseline="0" dirty="0">
                          <a:effectLst/>
                        </a:rPr>
                        <a:t> </a:t>
                      </a:r>
                      <a:r>
                        <a:rPr lang="en-US" sz="2000" baseline="0" dirty="0" err="1">
                          <a:effectLst/>
                        </a:rPr>
                        <a:t>una</a:t>
                      </a:r>
                      <a:r>
                        <a:rPr lang="en-US" sz="2000" baseline="0" dirty="0">
                          <a:effectLst/>
                        </a:rPr>
                        <a:t> </a:t>
                      </a:r>
                      <a:r>
                        <a:rPr lang="en-US" sz="2000" baseline="0" dirty="0" err="1">
                          <a:effectLst/>
                        </a:rPr>
                        <a:t>tupla</a:t>
                      </a:r>
                      <a:endParaRPr lang="en-US" sz="2000" dirty="0">
                        <a:effectLst/>
                      </a:endParaRPr>
                    </a:p>
                  </a:txBody>
                  <a:tcPr anchor="ctr"/>
                </a:tc>
                <a:tc>
                  <a:txBody>
                    <a:bodyPr/>
                    <a:lstStyle/>
                    <a:p>
                      <a:r>
                        <a:rPr lang="x-none" sz="2000" dirty="0" err="1">
                          <a:effectLst/>
                        </a:rPr>
                        <a:t>len</a:t>
                      </a:r>
                      <a:r>
                        <a:rPr lang="x-none" sz="2000" dirty="0">
                          <a:effectLst/>
                        </a:rPr>
                        <a:t> (t)</a:t>
                      </a:r>
                    </a:p>
                    <a:p>
                      <a:r>
                        <a:rPr lang="x-none" sz="2000" dirty="0" err="1">
                          <a:effectLst/>
                        </a:rPr>
                        <a:t>len</a:t>
                      </a:r>
                      <a:r>
                        <a:rPr lang="x-none" sz="2000" dirty="0">
                          <a:effectLst/>
                        </a:rPr>
                        <a:t>(t[</a:t>
                      </a:r>
                      <a:r>
                        <a:rPr lang="x-none" sz="2000" dirty="0" err="1">
                          <a:effectLst/>
                        </a:rPr>
                        <a:t>i:j</a:t>
                      </a:r>
                      <a:r>
                        <a:rPr lang="x-none" sz="2000" dirty="0">
                          <a:effectLst/>
                        </a:rPr>
                        <a:t>])</a:t>
                      </a:r>
                      <a:endParaRPr lang="mr-IN" sz="2000" dirty="0">
                        <a:effectLst/>
                      </a:endParaRPr>
                    </a:p>
                  </a:txBody>
                  <a:tcPr anchor="ctr"/>
                </a:tc>
                <a:extLst>
                  <a:ext uri="{0D108BD9-81ED-4DB2-BD59-A6C34878D82A}">
                    <a16:rowId xmlns:a16="http://schemas.microsoft.com/office/drawing/2014/main" xmlns="" val="10001"/>
                  </a:ext>
                </a:extLst>
              </a:tr>
              <a:tr h="844693">
                <a:tc>
                  <a:txBody>
                    <a:bodyPr/>
                    <a:lstStyle/>
                    <a:p>
                      <a:pPr algn="ctr"/>
                      <a:r>
                        <a:rPr lang="x-none" sz="2000" dirty="0" err="1">
                          <a:effectLst/>
                        </a:rPr>
                        <a:t>max</a:t>
                      </a:r>
                      <a:r>
                        <a:rPr lang="x-none" sz="2000" dirty="0">
                          <a:effectLst/>
                        </a:rPr>
                        <a:t> ( )</a:t>
                      </a:r>
                      <a:endParaRPr lang="mr-IN" sz="2000" dirty="0">
                        <a:effectLst/>
                      </a:endParaRPr>
                    </a:p>
                  </a:txBody>
                  <a:tcPr anchor="ctr"/>
                </a:tc>
                <a:tc>
                  <a:txBody>
                    <a:bodyPr/>
                    <a:lstStyle/>
                    <a:p>
                      <a:r>
                        <a:rPr lang="en-US" sz="2000" dirty="0" err="1">
                          <a:effectLst/>
                        </a:rPr>
                        <a:t>Retorna</a:t>
                      </a:r>
                      <a:r>
                        <a:rPr lang="en-US" sz="2000" dirty="0">
                          <a:effectLst/>
                        </a:rPr>
                        <a:t> el valor </a:t>
                      </a:r>
                      <a:r>
                        <a:rPr lang="en-US" sz="2000" baseline="0" dirty="0">
                          <a:effectLst/>
                        </a:rPr>
                        <a:t> </a:t>
                      </a:r>
                      <a:r>
                        <a:rPr lang="en-US" sz="2000" baseline="0" dirty="0" err="1">
                          <a:effectLst/>
                        </a:rPr>
                        <a:t>máximo</a:t>
                      </a:r>
                      <a:r>
                        <a:rPr lang="en-US" sz="2000" baseline="0" dirty="0">
                          <a:effectLst/>
                        </a:rPr>
                        <a:t> </a:t>
                      </a:r>
                      <a:r>
                        <a:rPr lang="en-US" sz="2000" baseline="0" dirty="0" err="1">
                          <a:effectLst/>
                        </a:rPr>
                        <a:t>en</a:t>
                      </a:r>
                      <a:r>
                        <a:rPr lang="en-US" sz="2000" baseline="0" dirty="0">
                          <a:effectLst/>
                        </a:rPr>
                        <a:t> </a:t>
                      </a:r>
                      <a:r>
                        <a:rPr lang="en-US" sz="2000" baseline="0" dirty="0" err="1">
                          <a:effectLst/>
                        </a:rPr>
                        <a:t>una</a:t>
                      </a:r>
                      <a:r>
                        <a:rPr lang="en-US" sz="2000" baseline="0" dirty="0">
                          <a:effectLst/>
                        </a:rPr>
                        <a:t> </a:t>
                      </a:r>
                      <a:r>
                        <a:rPr lang="en-US" sz="2000" baseline="0" dirty="0" err="1">
                          <a:effectLst/>
                        </a:rPr>
                        <a:t>tupla</a:t>
                      </a:r>
                      <a:endParaRPr lang="en-US" sz="2000" dirty="0">
                        <a:effectLst/>
                      </a:endParaRPr>
                    </a:p>
                  </a:txBody>
                  <a:tcPr anchor="ctr"/>
                </a:tc>
                <a:tc>
                  <a:txBody>
                    <a:bodyPr/>
                    <a:lstStyle/>
                    <a:p>
                      <a:r>
                        <a:rPr lang="en-US" sz="2000" dirty="0">
                          <a:effectLst/>
                        </a:rPr>
                        <a:t>max(t)</a:t>
                      </a:r>
                    </a:p>
                    <a:p>
                      <a:r>
                        <a:rPr lang="x-none" sz="2000" dirty="0" err="1">
                          <a:effectLst/>
                        </a:rPr>
                        <a:t>max</a:t>
                      </a:r>
                      <a:r>
                        <a:rPr lang="x-none" sz="2000" dirty="0">
                          <a:effectLst/>
                        </a:rPr>
                        <a:t>(t[</a:t>
                      </a:r>
                      <a:r>
                        <a:rPr lang="x-none" sz="2000" dirty="0" err="1">
                          <a:effectLst/>
                        </a:rPr>
                        <a:t>i:j</a:t>
                      </a:r>
                      <a:r>
                        <a:rPr lang="x-none" sz="2000" dirty="0">
                          <a:effectLst/>
                        </a:rPr>
                        <a:t>])</a:t>
                      </a:r>
                      <a:endParaRPr lang="en-US" sz="2000" dirty="0">
                        <a:effectLst/>
                      </a:endParaRPr>
                    </a:p>
                  </a:txBody>
                  <a:tcPr anchor="ctr"/>
                </a:tc>
                <a:extLst>
                  <a:ext uri="{0D108BD9-81ED-4DB2-BD59-A6C34878D82A}">
                    <a16:rowId xmlns:a16="http://schemas.microsoft.com/office/drawing/2014/main" xmlns="" val="10002"/>
                  </a:ext>
                </a:extLst>
              </a:tr>
              <a:tr h="469274">
                <a:tc>
                  <a:txBody>
                    <a:bodyPr/>
                    <a:lstStyle/>
                    <a:p>
                      <a:pPr algn="ctr"/>
                      <a:r>
                        <a:rPr lang="x-none" sz="2000" dirty="0">
                          <a:effectLst/>
                        </a:rPr>
                        <a:t>min ( )</a:t>
                      </a:r>
                      <a:endParaRPr lang="mr-IN" sz="2000" dirty="0">
                        <a:effectLst/>
                      </a:endParaRPr>
                    </a:p>
                  </a:txBody>
                  <a:tcPr anchor="ctr"/>
                </a:tc>
                <a:tc>
                  <a:txBody>
                    <a:bodyPr/>
                    <a:lstStyle/>
                    <a:p>
                      <a:r>
                        <a:rPr lang="en-US" sz="2000" dirty="0" err="1">
                          <a:effectLst/>
                        </a:rPr>
                        <a:t>Retorna</a:t>
                      </a:r>
                      <a:r>
                        <a:rPr lang="en-US" sz="2000" dirty="0">
                          <a:effectLst/>
                        </a:rPr>
                        <a:t> el valor </a:t>
                      </a:r>
                      <a:r>
                        <a:rPr lang="en-US" sz="2000" dirty="0" err="1">
                          <a:effectLst/>
                        </a:rPr>
                        <a:t>mínimo</a:t>
                      </a:r>
                      <a:r>
                        <a:rPr lang="en-US" sz="2000" dirty="0">
                          <a:effectLst/>
                        </a:rPr>
                        <a:t> </a:t>
                      </a:r>
                      <a:r>
                        <a:rPr lang="en-US" sz="2000" dirty="0" err="1">
                          <a:effectLst/>
                        </a:rPr>
                        <a:t>en</a:t>
                      </a:r>
                      <a:r>
                        <a:rPr lang="en-US" sz="2000" dirty="0">
                          <a:effectLst/>
                        </a:rPr>
                        <a:t> </a:t>
                      </a:r>
                      <a:r>
                        <a:rPr lang="en-US" sz="2000" dirty="0" err="1">
                          <a:effectLst/>
                        </a:rPr>
                        <a:t>una</a:t>
                      </a:r>
                      <a:r>
                        <a:rPr lang="en-US" sz="2000" dirty="0">
                          <a:effectLst/>
                        </a:rPr>
                        <a:t> </a:t>
                      </a:r>
                      <a:r>
                        <a:rPr lang="en-US" sz="2000" dirty="0" err="1">
                          <a:effectLst/>
                        </a:rPr>
                        <a:t>tpla</a:t>
                      </a:r>
                      <a:endParaRPr lang="en-US" sz="2000" dirty="0">
                        <a:effectLst/>
                      </a:endParaRPr>
                    </a:p>
                  </a:txBody>
                  <a:tcPr anchor="ctr"/>
                </a:tc>
                <a:tc>
                  <a:txBody>
                    <a:bodyPr/>
                    <a:lstStyle/>
                    <a:p>
                      <a:r>
                        <a:rPr lang="en-US" sz="2000" dirty="0">
                          <a:effectLst/>
                        </a:rPr>
                        <a:t>min(t)</a:t>
                      </a:r>
                    </a:p>
                    <a:p>
                      <a:r>
                        <a:rPr lang="x-none" sz="2000" dirty="0">
                          <a:effectLst/>
                        </a:rPr>
                        <a:t>min(t[</a:t>
                      </a:r>
                      <a:r>
                        <a:rPr lang="x-none" sz="2000" dirty="0" err="1">
                          <a:effectLst/>
                        </a:rPr>
                        <a:t>i:j</a:t>
                      </a:r>
                      <a:r>
                        <a:rPr lang="x-none" sz="2000" dirty="0">
                          <a:effectLst/>
                        </a:rPr>
                        <a:t>])</a:t>
                      </a:r>
                      <a:endParaRPr lang="en-US" sz="2000" dirty="0">
                        <a:effectLst/>
                      </a:endParaRPr>
                    </a:p>
                  </a:txBody>
                  <a:tcPr anchor="ctr"/>
                </a:tc>
                <a:extLst>
                  <a:ext uri="{0D108BD9-81ED-4DB2-BD59-A6C34878D82A}">
                    <a16:rowId xmlns:a16="http://schemas.microsoft.com/office/drawing/2014/main" xmlns="" val="10003"/>
                  </a:ext>
                </a:extLst>
              </a:tr>
              <a:tr h="469274">
                <a:tc>
                  <a:txBody>
                    <a:bodyPr/>
                    <a:lstStyle/>
                    <a:p>
                      <a:pPr algn="ctr"/>
                      <a:r>
                        <a:rPr lang="x-none" sz="2000" dirty="0" err="1">
                          <a:effectLst/>
                        </a:rPr>
                        <a:t>tuple</a:t>
                      </a:r>
                      <a:r>
                        <a:rPr lang="x-none" sz="2000" dirty="0">
                          <a:effectLst/>
                        </a:rPr>
                        <a:t> ( )</a:t>
                      </a:r>
                      <a:endParaRPr lang="mr-IN" sz="2000" dirty="0">
                        <a:effectLst/>
                      </a:endParaRPr>
                    </a:p>
                  </a:txBody>
                  <a:tcPr anchor="ctr"/>
                </a:tc>
                <a:tc>
                  <a:txBody>
                    <a:bodyPr/>
                    <a:lstStyle/>
                    <a:p>
                      <a:r>
                        <a:rPr lang="x-none" sz="2000" dirty="0">
                          <a:effectLst/>
                        </a:rPr>
                        <a:t>Convierte una secuencia</a:t>
                      </a:r>
                      <a:r>
                        <a:rPr lang="x-none" sz="2000" baseline="0" dirty="0">
                          <a:effectLst/>
                        </a:rPr>
                        <a:t> o colección de valores a una </a:t>
                      </a:r>
                      <a:r>
                        <a:rPr lang="x-none" sz="2000" baseline="0" dirty="0" err="1">
                          <a:effectLst/>
                        </a:rPr>
                        <a:t>tupla</a:t>
                      </a:r>
                      <a:r>
                        <a:rPr lang="x-none" sz="2000" baseline="0" dirty="0">
                          <a:effectLst/>
                        </a:rPr>
                        <a:t> </a:t>
                      </a:r>
                      <a:endParaRPr lang="en-US" sz="2000" dirty="0">
                        <a:effectLst/>
                      </a:endParaRPr>
                    </a:p>
                  </a:txBody>
                  <a:tcPr anchor="ctr"/>
                </a:tc>
                <a:tc>
                  <a:txBody>
                    <a:bodyPr/>
                    <a:lstStyle/>
                    <a:p>
                      <a:r>
                        <a:rPr lang="x-none" sz="2000" dirty="0" err="1">
                          <a:effectLst/>
                        </a:rPr>
                        <a:t>tuple</a:t>
                      </a:r>
                      <a:r>
                        <a:rPr lang="x-none" sz="2000" dirty="0">
                          <a:effectLst/>
                        </a:rPr>
                        <a:t>(</a:t>
                      </a:r>
                      <a:r>
                        <a:rPr lang="x-none" sz="2000" dirty="0" err="1">
                          <a:effectLst/>
                        </a:rPr>
                        <a:t>seq</a:t>
                      </a:r>
                      <a:r>
                        <a:rPr lang="x-none" sz="2000" dirty="0">
                          <a:effectLst/>
                        </a:rPr>
                        <a:t>)</a:t>
                      </a:r>
                      <a:endParaRPr lang="mr-IN" sz="2000" dirty="0">
                        <a:effectLst/>
                      </a:endParaRPr>
                    </a:p>
                  </a:txBody>
                  <a:tcPr anchor="ctr"/>
                </a:tc>
                <a:extLst>
                  <a:ext uri="{0D108BD9-81ED-4DB2-BD59-A6C34878D82A}">
                    <a16:rowId xmlns:a16="http://schemas.microsoft.com/office/drawing/2014/main" xmlns="" val="154122843"/>
                  </a:ext>
                </a:extLst>
              </a:tr>
              <a:tr h="469274">
                <a:tc>
                  <a:txBody>
                    <a:bodyPr/>
                    <a:lstStyle/>
                    <a:p>
                      <a:pPr algn="ctr"/>
                      <a:r>
                        <a:rPr lang="x-none" sz="2000" dirty="0">
                          <a:effectLst/>
                        </a:rPr>
                        <a:t>del ( )</a:t>
                      </a:r>
                      <a:endParaRPr lang="mr-IN" sz="2000" dirty="0">
                        <a:effectLst/>
                      </a:endParaRPr>
                    </a:p>
                  </a:txBody>
                  <a:tcPr anchor="ctr"/>
                </a:tc>
                <a:tc>
                  <a:txBody>
                    <a:bodyPr/>
                    <a:lstStyle/>
                    <a:p>
                      <a:r>
                        <a:rPr lang="x-none" sz="2000" dirty="0">
                          <a:effectLst/>
                        </a:rPr>
                        <a:t>Elimina una </a:t>
                      </a:r>
                      <a:r>
                        <a:rPr lang="x-none" sz="2000" dirty="0" err="1">
                          <a:effectLst/>
                        </a:rPr>
                        <a:t>tupla</a:t>
                      </a:r>
                      <a:r>
                        <a:rPr lang="x-none" sz="2000" dirty="0">
                          <a:effectLst/>
                        </a:rPr>
                        <a:t> completamente</a:t>
                      </a:r>
                      <a:endParaRPr lang="en-US" sz="2000" dirty="0">
                        <a:effectLst/>
                      </a:endParaRPr>
                    </a:p>
                  </a:txBody>
                  <a:tcPr anchor="ctr"/>
                </a:tc>
                <a:tc>
                  <a:txBody>
                    <a:bodyPr/>
                    <a:lstStyle/>
                    <a:p>
                      <a:r>
                        <a:rPr lang="x-none" sz="2000" dirty="0">
                          <a:effectLst/>
                        </a:rPr>
                        <a:t>del(t)</a:t>
                      </a:r>
                      <a:endParaRPr lang="mr-IN" sz="2000" dirty="0">
                        <a:effectLst/>
                      </a:endParaRPr>
                    </a:p>
                  </a:txBody>
                  <a:tcPr anchor="ctr"/>
                </a:tc>
                <a:extLst>
                  <a:ext uri="{0D108BD9-81ED-4DB2-BD59-A6C34878D82A}">
                    <a16:rowId xmlns:a16="http://schemas.microsoft.com/office/drawing/2014/main" xmlns="" val="2514535460"/>
                  </a:ext>
                </a:extLst>
              </a:tr>
              <a:tr h="469274">
                <a:tc>
                  <a:txBody>
                    <a:bodyPr/>
                    <a:lstStyle/>
                    <a:p>
                      <a:pPr algn="ctr"/>
                      <a:r>
                        <a:rPr lang="x-none" sz="2000" dirty="0">
                          <a:effectLst/>
                        </a:rPr>
                        <a:t>sum ( )</a:t>
                      </a:r>
                      <a:endParaRPr lang="mr-IN" sz="2000" dirty="0">
                        <a:effectLst/>
                      </a:endParaRPr>
                    </a:p>
                  </a:txBody>
                  <a:tcPr anchor="ctr"/>
                </a:tc>
                <a:tc>
                  <a:txBody>
                    <a:bodyPr/>
                    <a:lstStyle/>
                    <a:p>
                      <a:r>
                        <a:rPr lang="x-none" sz="2000" dirty="0" err="1">
                          <a:effectLst/>
                        </a:rPr>
                        <a:t>Retorma</a:t>
                      </a:r>
                      <a:r>
                        <a:rPr lang="x-none" sz="2000" dirty="0">
                          <a:effectLst/>
                        </a:rPr>
                        <a:t> la suma de todos los valores de una </a:t>
                      </a:r>
                      <a:r>
                        <a:rPr lang="x-none" sz="2000" dirty="0" err="1">
                          <a:effectLst/>
                        </a:rPr>
                        <a:t>tupla</a:t>
                      </a:r>
                      <a:endParaRPr lang="en-US" sz="2000" dirty="0">
                        <a:effectLst/>
                      </a:endParaRPr>
                    </a:p>
                  </a:txBody>
                  <a:tcPr anchor="ctr"/>
                </a:tc>
                <a:tc>
                  <a:txBody>
                    <a:bodyPr/>
                    <a:lstStyle/>
                    <a:p>
                      <a:r>
                        <a:rPr lang="x-none" sz="2000" dirty="0">
                          <a:effectLst/>
                        </a:rPr>
                        <a:t>suma=sum(t)</a:t>
                      </a:r>
                      <a:endParaRPr lang="mr-IN" sz="2000" dirty="0">
                        <a:effectLst/>
                      </a:endParaRPr>
                    </a:p>
                  </a:txBody>
                  <a:tcPr anchor="ctr"/>
                </a:tc>
                <a:extLst>
                  <a:ext uri="{0D108BD9-81ED-4DB2-BD59-A6C34878D82A}">
                    <a16:rowId xmlns:a16="http://schemas.microsoft.com/office/drawing/2014/main" xmlns="" val="1624358199"/>
                  </a:ext>
                </a:extLst>
              </a:tr>
            </a:tbl>
          </a:graphicData>
        </a:graphic>
      </p:graphicFrame>
    </p:spTree>
    <p:extLst>
      <p:ext uri="{BB962C8B-B14F-4D97-AF65-F5344CB8AC3E}">
        <p14:creationId xmlns:p14="http://schemas.microsoft.com/office/powerpoint/2010/main" val="9081797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5118" y="2622234"/>
            <a:ext cx="5728854" cy="1291677"/>
          </a:xfrm>
        </p:spPr>
        <p:txBody>
          <a:bodyPr>
            <a:normAutofit/>
          </a:bodyPr>
          <a:lstStyle/>
          <a:p>
            <a:pPr algn="ctr"/>
            <a:r>
              <a:rPr lang="en-US" sz="5400" dirty="0" err="1"/>
              <a:t>Conjuntos</a:t>
            </a:r>
            <a:r>
              <a:rPr lang="en-US" sz="5400" dirty="0"/>
              <a:t> (Sets)</a:t>
            </a:r>
          </a:p>
        </p:txBody>
      </p:sp>
    </p:spTree>
    <p:extLst>
      <p:ext uri="{BB962C8B-B14F-4D97-AF65-F5344CB8AC3E}">
        <p14:creationId xmlns:p14="http://schemas.microsoft.com/office/powerpoint/2010/main" val="38283119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Conjuntos (Sets)</a:t>
            </a:r>
          </a:p>
        </p:txBody>
      </p:sp>
      <p:sp>
        <p:nvSpPr>
          <p:cNvPr id="3" name="Marcador de contenido 2"/>
          <p:cNvSpPr>
            <a:spLocks noGrp="1"/>
          </p:cNvSpPr>
          <p:nvPr>
            <p:ph idx="1"/>
          </p:nvPr>
        </p:nvSpPr>
        <p:spPr>
          <a:xfrm>
            <a:off x="1112520" y="2123825"/>
            <a:ext cx="10241280" cy="3170070"/>
          </a:xfrm>
        </p:spPr>
        <p:txBody>
          <a:bodyPr>
            <a:normAutofit/>
          </a:bodyPr>
          <a:lstStyle/>
          <a:p>
            <a:pPr marL="542925" indent="-457200"/>
            <a:r>
              <a:rPr lang="es-ES" sz="3200" dirty="0"/>
              <a:t>Un conjunto (set) contiene una colección de objetos únicos no ordenados inmutables. </a:t>
            </a:r>
          </a:p>
          <a:p>
            <a:pPr marL="542925" indent="-457200"/>
            <a:endParaRPr lang="es-ES" sz="3200" dirty="0"/>
          </a:p>
          <a:p>
            <a:pPr marL="542925" indent="-457200"/>
            <a:r>
              <a:rPr lang="es-ES" sz="3200" dirty="0"/>
              <a:t>De manera similar que los conjuntos matemáticos, los conjuntos en Python </a:t>
            </a:r>
            <a:r>
              <a:rPr lang="es-ES" sz="3200" b="1" dirty="0"/>
              <a:t>no</a:t>
            </a:r>
            <a:r>
              <a:rPr lang="es-ES" sz="3200" dirty="0"/>
              <a:t> pueden contener ocurrencias del mismo elemento. </a:t>
            </a:r>
            <a:endParaRPr lang="en-US" sz="2800" dirty="0"/>
          </a:p>
          <a:p>
            <a:endParaRPr lang="es-EC" sz="3200" dirty="0"/>
          </a:p>
        </p:txBody>
      </p:sp>
    </p:spTree>
    <p:extLst>
      <p:ext uri="{BB962C8B-B14F-4D97-AF65-F5344CB8AC3E}">
        <p14:creationId xmlns:p14="http://schemas.microsoft.com/office/powerpoint/2010/main" val="9980934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Conjuntos</a:t>
            </a:r>
          </a:p>
        </p:txBody>
      </p:sp>
      <p:sp>
        <p:nvSpPr>
          <p:cNvPr id="3" name="Marcador de contenido 2"/>
          <p:cNvSpPr>
            <a:spLocks noGrp="1"/>
          </p:cNvSpPr>
          <p:nvPr>
            <p:ph idx="1"/>
          </p:nvPr>
        </p:nvSpPr>
        <p:spPr>
          <a:xfrm>
            <a:off x="1208384" y="1652186"/>
            <a:ext cx="9509760" cy="620171"/>
          </a:xfrm>
        </p:spPr>
        <p:txBody>
          <a:bodyPr>
            <a:normAutofit/>
          </a:bodyPr>
          <a:lstStyle/>
          <a:p>
            <a:pPr marL="85725" indent="0">
              <a:buNone/>
            </a:pPr>
            <a:r>
              <a:rPr lang="x-none" dirty="0">
                <a:solidFill>
                  <a:schemeClr val="accent1">
                    <a:lumMod val="75000"/>
                  </a:schemeClr>
                </a:solidFill>
              </a:rPr>
              <a:t>Definición:</a:t>
            </a:r>
            <a:endParaRPr lang="en-US" dirty="0">
              <a:solidFill>
                <a:schemeClr val="accent1">
                  <a:lumMod val="75000"/>
                </a:schemeClr>
              </a:solidFill>
            </a:endParaRPr>
          </a:p>
          <a:p>
            <a:endParaRPr lang="es-EC" sz="2800" dirty="0">
              <a:solidFill>
                <a:srgbClr val="FF0000"/>
              </a:solidFill>
            </a:endParaRPr>
          </a:p>
        </p:txBody>
      </p:sp>
      <p:sp>
        <p:nvSpPr>
          <p:cNvPr id="5" name="4 CuadroTexto"/>
          <p:cNvSpPr txBox="1"/>
          <p:nvPr/>
        </p:nvSpPr>
        <p:spPr>
          <a:xfrm>
            <a:off x="3284121" y="2430069"/>
            <a:ext cx="666111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rPr>
              <a:t>#Definición directa</a:t>
            </a:r>
          </a:p>
          <a:p>
            <a:r>
              <a:rPr lang="es-EC" sz="2000" dirty="0">
                <a:latin typeface="Consolas" panose="020B0609020204030204" pitchFamily="49" charset="0"/>
              </a:rPr>
              <a:t>&gt;&gt;&gt; u= {4,6,1,3,8,6}</a:t>
            </a:r>
          </a:p>
          <a:p>
            <a:endParaRPr lang="es-EC" sz="2000" dirty="0">
              <a:latin typeface="Consolas" panose="020B0609020204030204" pitchFamily="49" charset="0"/>
            </a:endParaRPr>
          </a:p>
          <a:p>
            <a:r>
              <a:rPr lang="en-US" sz="2000" dirty="0">
                <a:latin typeface="Consolas" panose="020B0609020204030204" pitchFamily="49" charset="0"/>
              </a:rPr>
              <a:t>&gt;&gt;&gt; set1 = set() # Un </a:t>
            </a:r>
            <a:r>
              <a:rPr lang="en-US" sz="2000" dirty="0" err="1">
                <a:latin typeface="Consolas" panose="020B0609020204030204" pitchFamily="49" charset="0"/>
              </a:rPr>
              <a:t>nuevo</a:t>
            </a:r>
            <a:r>
              <a:rPr lang="en-US" sz="2000" dirty="0">
                <a:latin typeface="Consolas" panose="020B0609020204030204" pitchFamily="49" charset="0"/>
              </a:rPr>
              <a:t> set </a:t>
            </a:r>
            <a:r>
              <a:rPr lang="en-US" sz="2000" dirty="0" err="1">
                <a:latin typeface="Consolas" panose="020B0609020204030204" pitchFamily="49" charset="0"/>
              </a:rPr>
              <a:t>vacío</a:t>
            </a:r>
            <a:endParaRPr lang="en-US" sz="2000" dirty="0">
              <a:latin typeface="Consolas" panose="020B0609020204030204" pitchFamily="49" charset="0"/>
            </a:endParaRPr>
          </a:p>
          <a:p>
            <a:endParaRPr lang="en-US" sz="2000" dirty="0">
              <a:latin typeface="Consolas" panose="020B0609020204030204" pitchFamily="49" charset="0"/>
            </a:endParaRPr>
          </a:p>
          <a:p>
            <a:r>
              <a:rPr lang="en-US" sz="2000" dirty="0">
                <a:latin typeface="Consolas" panose="020B0609020204030204" pitchFamily="49" charset="0"/>
              </a:rPr>
              <a:t>&gt;&gt;&gt; set1.add("cat") # </a:t>
            </a:r>
            <a:r>
              <a:rPr lang="en-US" sz="2000" dirty="0" err="1">
                <a:latin typeface="Consolas" panose="020B0609020204030204" pitchFamily="49" charset="0"/>
              </a:rPr>
              <a:t>Añadir</a:t>
            </a:r>
            <a:r>
              <a:rPr lang="en-US" sz="2000" dirty="0">
                <a:latin typeface="Consolas" panose="020B0609020204030204" pitchFamily="49" charset="0"/>
              </a:rPr>
              <a:t> un </a:t>
            </a:r>
            <a:r>
              <a:rPr lang="en-US" sz="2000" dirty="0" err="1">
                <a:latin typeface="Consolas" panose="020B0609020204030204" pitchFamily="49" charset="0"/>
              </a:rPr>
              <a:t>elemento</a:t>
            </a:r>
            <a:endParaRPr lang="en-US" sz="2000" dirty="0">
              <a:latin typeface="Consolas" panose="020B0609020204030204" pitchFamily="49" charset="0"/>
            </a:endParaRPr>
          </a:p>
        </p:txBody>
      </p:sp>
      <p:sp>
        <p:nvSpPr>
          <p:cNvPr id="6" name="Content Placeholder 2"/>
          <p:cNvSpPr txBox="1">
            <a:spLocks/>
          </p:cNvSpPr>
          <p:nvPr/>
        </p:nvSpPr>
        <p:spPr>
          <a:xfrm>
            <a:off x="2882525" y="5095245"/>
            <a:ext cx="7464302" cy="738664"/>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50000"/>
              </a:lnSpc>
              <a:spcAft>
                <a:spcPts val="1200"/>
              </a:spcAft>
              <a:buNone/>
            </a:pPr>
            <a:r>
              <a:rPr lang="es-EC" dirty="0">
                <a:latin typeface="Consolas" panose="020B0609020204030204" pitchFamily="49" charset="0"/>
              </a:rPr>
              <a:t>&gt;&gt;&gt; u={ }   </a:t>
            </a:r>
            <a:r>
              <a:rPr lang="es-EC" dirty="0"/>
              <a:t>¡No crea un Set vacío!</a:t>
            </a:r>
            <a:endParaRPr lang="en-US" sz="1800" b="1" dirty="0"/>
          </a:p>
        </p:txBody>
      </p:sp>
      <p:pic>
        <p:nvPicPr>
          <p:cNvPr id="7" name="Picture 2" descr="Resultado de imagen para warni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792" y="5067809"/>
            <a:ext cx="793536" cy="79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3986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Objetivos</a:t>
            </a:r>
            <a:r>
              <a:rPr lang="en-US" dirty="0"/>
              <a:t> </a:t>
            </a:r>
          </a:p>
        </p:txBody>
      </p:sp>
      <p:sp>
        <p:nvSpPr>
          <p:cNvPr id="3" name="Content Placeholder 2"/>
          <p:cNvSpPr>
            <a:spLocks noGrp="1"/>
          </p:cNvSpPr>
          <p:nvPr>
            <p:ph idx="1"/>
          </p:nvPr>
        </p:nvSpPr>
        <p:spPr/>
        <p:txBody>
          <a:bodyPr/>
          <a:lstStyle/>
          <a:p>
            <a:pPr algn="just"/>
            <a:r>
              <a:rPr lang="es-EC" dirty="0"/>
              <a:t>Identificar los diferentes tipos de colecciones para representar datos relacionados. </a:t>
            </a:r>
          </a:p>
          <a:p>
            <a:r>
              <a:rPr lang="es-EC" dirty="0"/>
              <a:t>Usar un tipo de colección para resolver un problema que involucre manejo de datos. </a:t>
            </a:r>
            <a:endParaRPr lang="en-US" dirty="0"/>
          </a:p>
          <a:p>
            <a:pPr algn="just"/>
            <a:r>
              <a:rPr lang="es-EC" dirty="0"/>
              <a:t>Utilizar colecciones anidadas para resolver problemas complejos.</a:t>
            </a:r>
          </a:p>
          <a:p>
            <a:pPr algn="just"/>
            <a:r>
              <a:rPr lang="es-EC" dirty="0"/>
              <a:t>Aplicar algoritmos receta para resolver problemas que utilicen  colecciones dentro de un programa. </a:t>
            </a:r>
            <a:endParaRPr lang="en-US" dirty="0"/>
          </a:p>
          <a:p>
            <a:pPr marL="0" indent="0" algn="just">
              <a:buNone/>
            </a:pPr>
            <a:endParaRPr lang="en-US" dirty="0"/>
          </a:p>
        </p:txBody>
      </p:sp>
    </p:spTree>
    <p:extLst>
      <p:ext uri="{BB962C8B-B14F-4D97-AF65-F5344CB8AC3E}">
        <p14:creationId xmlns:p14="http://schemas.microsoft.com/office/powerpoint/2010/main" val="41317051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Conjuntos </a:t>
            </a:r>
            <a:endParaRPr lang="en-US" dirty="0"/>
          </a:p>
        </p:txBody>
      </p:sp>
      <p:sp>
        <p:nvSpPr>
          <p:cNvPr id="3" name="2 Marcador de contenido"/>
          <p:cNvSpPr>
            <a:spLocks noGrp="1"/>
          </p:cNvSpPr>
          <p:nvPr>
            <p:ph idx="1"/>
          </p:nvPr>
        </p:nvSpPr>
        <p:spPr/>
        <p:txBody>
          <a:bodyPr>
            <a:normAutofit/>
          </a:bodyPr>
          <a:lstStyle/>
          <a:p>
            <a:endParaRPr lang="en-US" sz="3200" dirty="0"/>
          </a:p>
          <a:p>
            <a:r>
              <a:rPr lang="es-ES" sz="3200" dirty="0"/>
              <a:t>Los conjuntos no soportan </a:t>
            </a:r>
            <a:r>
              <a:rPr lang="es-ES" sz="3200" dirty="0" err="1"/>
              <a:t>indexamiento</a:t>
            </a:r>
            <a:r>
              <a:rPr lang="es-ES" sz="3200" dirty="0"/>
              <a:t> ni </a:t>
            </a:r>
            <a:r>
              <a:rPr lang="es-ES" sz="3200" dirty="0" err="1"/>
              <a:t>slicing</a:t>
            </a:r>
            <a:r>
              <a:rPr lang="es-ES" sz="3200" dirty="0"/>
              <a:t>. </a:t>
            </a:r>
          </a:p>
          <a:p>
            <a:pPr lvl="1"/>
            <a:r>
              <a:rPr lang="es-ES" sz="2800" dirty="0"/>
              <a:t>No es correcto utilizar </a:t>
            </a:r>
            <a:r>
              <a:rPr lang="es-ES" sz="2800" dirty="0">
                <a:latin typeface="Consolas" panose="020B0609020204030204" pitchFamily="49" charset="0"/>
              </a:rPr>
              <a:t>s[0] </a:t>
            </a:r>
            <a:r>
              <a:rPr lang="es-ES" sz="2800" dirty="0"/>
              <a:t>pues retornará un error. </a:t>
            </a:r>
          </a:p>
          <a:p>
            <a:pPr marL="538162" lvl="1" indent="0">
              <a:buNone/>
            </a:pPr>
            <a:endParaRPr lang="es-ES" sz="2800" dirty="0"/>
          </a:p>
          <a:p>
            <a:r>
              <a:rPr lang="es-ES" sz="3200" dirty="0"/>
              <a:t>No se les puede asignar valores directamente. </a:t>
            </a:r>
          </a:p>
          <a:p>
            <a:pPr lvl="1"/>
            <a:r>
              <a:rPr lang="es-ES" sz="2800" dirty="0">
                <a:latin typeface="Consolas" panose="020B0609020204030204" pitchFamily="49" charset="0"/>
              </a:rPr>
              <a:t>s[0]=10 </a:t>
            </a:r>
            <a:r>
              <a:rPr lang="es-ES" sz="2800" dirty="0" err="1"/>
              <a:t>Retornárá</a:t>
            </a:r>
            <a:r>
              <a:rPr lang="es-ES" sz="2800" dirty="0"/>
              <a:t> error.</a:t>
            </a:r>
          </a:p>
          <a:p>
            <a:pPr marL="85725" indent="0">
              <a:buNone/>
            </a:pPr>
            <a:endParaRPr lang="en-US" sz="3200" dirty="0"/>
          </a:p>
        </p:txBody>
      </p:sp>
    </p:spTree>
    <p:extLst>
      <p:ext uri="{BB962C8B-B14F-4D97-AF65-F5344CB8AC3E}">
        <p14:creationId xmlns:p14="http://schemas.microsoft.com/office/powerpoint/2010/main" val="100638847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Conjuntos </a:t>
            </a:r>
            <a:endParaRPr lang="en-US" dirty="0"/>
          </a:p>
        </p:txBody>
      </p:sp>
      <p:sp>
        <p:nvSpPr>
          <p:cNvPr id="3" name="2 Marcador de contenido"/>
          <p:cNvSpPr>
            <a:spLocks noGrp="1"/>
          </p:cNvSpPr>
          <p:nvPr>
            <p:ph idx="1"/>
          </p:nvPr>
        </p:nvSpPr>
        <p:spPr>
          <a:xfrm>
            <a:off x="1097280" y="2080195"/>
            <a:ext cx="10058400" cy="3007620"/>
          </a:xfrm>
        </p:spPr>
        <p:txBody>
          <a:bodyPr>
            <a:noAutofit/>
          </a:bodyPr>
          <a:lstStyle/>
          <a:p>
            <a:r>
              <a:rPr lang="es-ES" sz="3200" dirty="0"/>
              <a:t>Una lista se puede convertir a un set con la función </a:t>
            </a:r>
            <a:r>
              <a:rPr lang="es-ES" sz="3200" dirty="0">
                <a:latin typeface="Consolas" panose="020B0609020204030204" pitchFamily="49" charset="0"/>
              </a:rPr>
              <a:t>set()</a:t>
            </a:r>
            <a:r>
              <a:rPr lang="es-ES" sz="3200" dirty="0"/>
              <a:t>, eliminando aquellos elementos que se repiten. </a:t>
            </a:r>
          </a:p>
          <a:p>
            <a:endParaRPr lang="es-ES" sz="3200" dirty="0"/>
          </a:p>
          <a:p>
            <a:r>
              <a:rPr lang="es-ES" sz="3200" dirty="0"/>
              <a:t>De la misma forma un set se puede convertir a una lista con la función </a:t>
            </a:r>
            <a:r>
              <a:rPr lang="es-ES" sz="3200" dirty="0" err="1">
                <a:latin typeface="Consolas" panose="020B0609020204030204" pitchFamily="49" charset="0"/>
              </a:rPr>
              <a:t>list</a:t>
            </a:r>
            <a:r>
              <a:rPr lang="es-ES" sz="3200" dirty="0">
                <a:latin typeface="Consolas" panose="020B0609020204030204" pitchFamily="49" charset="0"/>
              </a:rPr>
              <a:t>(…).  </a:t>
            </a:r>
          </a:p>
        </p:txBody>
      </p:sp>
    </p:spTree>
    <p:extLst>
      <p:ext uri="{BB962C8B-B14F-4D97-AF65-F5344CB8AC3E}">
        <p14:creationId xmlns:p14="http://schemas.microsoft.com/office/powerpoint/2010/main" val="318506405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Conjuntos</a:t>
            </a:r>
          </a:p>
        </p:txBody>
      </p:sp>
      <p:sp>
        <p:nvSpPr>
          <p:cNvPr id="3" name="Marcador de contenido 2"/>
          <p:cNvSpPr>
            <a:spLocks noGrp="1"/>
          </p:cNvSpPr>
          <p:nvPr>
            <p:ph idx="1"/>
          </p:nvPr>
        </p:nvSpPr>
        <p:spPr>
          <a:xfrm>
            <a:off x="1208384" y="1842514"/>
            <a:ext cx="9509760" cy="932770"/>
          </a:xfrm>
        </p:spPr>
        <p:txBody>
          <a:bodyPr>
            <a:noAutofit/>
          </a:bodyPr>
          <a:lstStyle/>
          <a:p>
            <a:pPr marL="85725" indent="0">
              <a:buNone/>
            </a:pPr>
            <a:r>
              <a:rPr lang="es-ES" dirty="0">
                <a:solidFill>
                  <a:schemeClr val="accent1">
                    <a:lumMod val="75000"/>
                  </a:schemeClr>
                </a:solidFill>
              </a:rPr>
              <a:t>Se puede crear un conjunto de datos a partir de una lista utilizando la función set:</a:t>
            </a:r>
            <a:endParaRPr lang="es-EC" dirty="0">
              <a:solidFill>
                <a:schemeClr val="accent1">
                  <a:lumMod val="75000"/>
                </a:schemeClr>
              </a:solidFill>
            </a:endParaRPr>
          </a:p>
        </p:txBody>
      </p:sp>
      <p:sp>
        <p:nvSpPr>
          <p:cNvPr id="5" name="4 CuadroTexto"/>
          <p:cNvSpPr txBox="1"/>
          <p:nvPr/>
        </p:nvSpPr>
        <p:spPr>
          <a:xfrm>
            <a:off x="3024958" y="3443231"/>
            <a:ext cx="6661110"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a-DK" sz="2000" dirty="0">
                <a:latin typeface="Consolas" panose="020B0609020204030204" pitchFamily="49" charset="0"/>
              </a:rPr>
              <a:t>&gt;&gt;&gt; set([0, 1, 2, 3])</a:t>
            </a:r>
          </a:p>
          <a:p>
            <a:r>
              <a:rPr lang="da-DK" sz="2000" dirty="0">
                <a:latin typeface="Consolas" panose="020B0609020204030204" pitchFamily="49" charset="0"/>
              </a:rPr>
              <a:t>set([0, 1, 2, 3])</a:t>
            </a:r>
          </a:p>
          <a:p>
            <a:endParaRPr lang="da-DK" sz="2000" dirty="0">
              <a:latin typeface="Consolas" panose="020B0609020204030204" pitchFamily="49" charset="0"/>
            </a:endParaRPr>
          </a:p>
          <a:p>
            <a:r>
              <a:rPr lang="da-DK" sz="2000" dirty="0">
                <a:latin typeface="Consolas" panose="020B0609020204030204" pitchFamily="49" charset="0"/>
              </a:rPr>
              <a:t>&gt;&gt;&gt; set("obtuse")</a:t>
            </a:r>
          </a:p>
          <a:p>
            <a:r>
              <a:rPr lang="da-DK" sz="2000" dirty="0">
                <a:latin typeface="Consolas" panose="020B0609020204030204" pitchFamily="49" charset="0"/>
              </a:rPr>
              <a:t>set(['b', 'e', 'o', 's', 'u', 't'])</a:t>
            </a:r>
            <a:endParaRPr lang="en-US" sz="2000" dirty="0">
              <a:latin typeface="Consolas" panose="020B0609020204030204" pitchFamily="49" charset="0"/>
            </a:endParaRPr>
          </a:p>
        </p:txBody>
      </p:sp>
    </p:spTree>
    <p:extLst>
      <p:ext uri="{BB962C8B-B14F-4D97-AF65-F5344CB8AC3E}">
        <p14:creationId xmlns:p14="http://schemas.microsoft.com/office/powerpoint/2010/main" val="266112090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Conjuntos </a:t>
            </a:r>
            <a:endParaRPr lang="en-US" dirty="0"/>
          </a:p>
        </p:txBody>
      </p:sp>
      <p:sp>
        <p:nvSpPr>
          <p:cNvPr id="3" name="2 Marcador de contenido"/>
          <p:cNvSpPr>
            <a:spLocks noGrp="1"/>
          </p:cNvSpPr>
          <p:nvPr>
            <p:ph idx="1"/>
          </p:nvPr>
        </p:nvSpPr>
        <p:spPr>
          <a:xfrm>
            <a:off x="1097280" y="2063261"/>
            <a:ext cx="10058400" cy="3571371"/>
          </a:xfrm>
        </p:spPr>
        <p:txBody>
          <a:bodyPr>
            <a:normAutofit/>
          </a:bodyPr>
          <a:lstStyle/>
          <a:p>
            <a:r>
              <a:rPr lang="es-ES" dirty="0"/>
              <a:t>Para saber el número de elementos se utiliza </a:t>
            </a:r>
            <a:r>
              <a:rPr lang="es-ES" dirty="0" err="1">
                <a:latin typeface="Consolas" panose="020B0609020204030204" pitchFamily="49" charset="0"/>
              </a:rPr>
              <a:t>len</a:t>
            </a:r>
            <a:r>
              <a:rPr lang="es-ES" dirty="0">
                <a:latin typeface="Consolas" panose="020B0609020204030204" pitchFamily="49" charset="0"/>
              </a:rPr>
              <a:t>(s), </a:t>
            </a:r>
            <a:r>
              <a:rPr lang="es-ES" dirty="0"/>
              <a:t>al igual que las listas. </a:t>
            </a:r>
          </a:p>
          <a:p>
            <a:pPr marL="85725" indent="0">
              <a:buNone/>
            </a:pPr>
            <a:endParaRPr lang="es-ES" dirty="0"/>
          </a:p>
          <a:p>
            <a:r>
              <a:rPr lang="es-ES" dirty="0"/>
              <a:t>Se puede obtener el elemento máximo y mínimo y la suma de todos sus elementos con las funciones </a:t>
            </a:r>
            <a:r>
              <a:rPr lang="es-ES" dirty="0" err="1">
                <a:latin typeface="Consolas" panose="020B0609020204030204" pitchFamily="49" charset="0"/>
              </a:rPr>
              <a:t>max</a:t>
            </a:r>
            <a:r>
              <a:rPr lang="es-ES" dirty="0">
                <a:latin typeface="Consolas" panose="020B0609020204030204" pitchFamily="49" charset="0"/>
              </a:rPr>
              <a:t>(s), min(s) y sum(s) </a:t>
            </a:r>
            <a:r>
              <a:rPr lang="es-ES" dirty="0"/>
              <a:t>respectivamente (siempre que sus elementos sean enteros o reales). </a:t>
            </a:r>
          </a:p>
        </p:txBody>
      </p:sp>
    </p:spTree>
    <p:extLst>
      <p:ext uri="{BB962C8B-B14F-4D97-AF65-F5344CB8AC3E}">
        <p14:creationId xmlns:p14="http://schemas.microsoft.com/office/powerpoint/2010/main" val="14967627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Conjuntos: Pertenencia</a:t>
            </a:r>
            <a:endParaRPr lang="en-US" dirty="0"/>
          </a:p>
        </p:txBody>
      </p:sp>
      <p:sp>
        <p:nvSpPr>
          <p:cNvPr id="6" name="5 Rectángulo"/>
          <p:cNvSpPr/>
          <p:nvPr/>
        </p:nvSpPr>
        <p:spPr>
          <a:xfrm>
            <a:off x="1195137" y="1690688"/>
            <a:ext cx="9801726" cy="830997"/>
          </a:xfrm>
          <a:prstGeom prst="rect">
            <a:avLst/>
          </a:prstGeom>
        </p:spPr>
        <p:txBody>
          <a:bodyPr wrap="square">
            <a:spAutoFit/>
          </a:bodyPr>
          <a:lstStyle/>
          <a:p>
            <a:r>
              <a:rPr lang="es-ES" sz="2400" dirty="0"/>
              <a:t>Se puede verificar si un elemento existe en el set mediante el operador </a:t>
            </a:r>
            <a:r>
              <a:rPr lang="es-ES" sz="2400" b="1" dirty="0"/>
              <a:t>in</a:t>
            </a:r>
            <a:r>
              <a:rPr lang="es-ES" sz="2400" dirty="0"/>
              <a:t>. De la misma forma se puede verificar si no existe mediante el operador </a:t>
            </a:r>
            <a:r>
              <a:rPr lang="es-ES" sz="2400" b="1" dirty="0" err="1"/>
              <a:t>not</a:t>
            </a:r>
            <a:r>
              <a:rPr lang="es-ES" sz="2400" b="1" dirty="0"/>
              <a:t> in</a:t>
            </a:r>
            <a:r>
              <a:rPr lang="es-ES" sz="2400" dirty="0"/>
              <a:t>:</a:t>
            </a:r>
            <a:endParaRPr lang="en-US" sz="2400" dirty="0"/>
          </a:p>
        </p:txBody>
      </p:sp>
      <p:sp>
        <p:nvSpPr>
          <p:cNvPr id="7" name="6 Rectángulo"/>
          <p:cNvSpPr/>
          <p:nvPr/>
        </p:nvSpPr>
        <p:spPr>
          <a:xfrm>
            <a:off x="2377515" y="2958937"/>
            <a:ext cx="773723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chemeClr val="tx1"/>
                </a:solidFill>
                <a:latin typeface="Consolas" panose="020B0609020204030204" pitchFamily="49" charset="0"/>
              </a:rPr>
              <a:t>&gt;&gt;&gt; s = set([32, 9, 12, 14, 54, 26])</a:t>
            </a:r>
          </a:p>
          <a:p>
            <a:r>
              <a:rPr lang="en-US" sz="2000" dirty="0">
                <a:solidFill>
                  <a:schemeClr val="tx1"/>
                </a:solidFill>
                <a:latin typeface="Consolas" panose="020B0609020204030204" pitchFamily="49" charset="0"/>
              </a:rPr>
              <a:t>&gt;&gt;&gt; 32 in s</a:t>
            </a:r>
          </a:p>
          <a:p>
            <a:r>
              <a:rPr lang="en-US" sz="2000" dirty="0">
                <a:solidFill>
                  <a:schemeClr val="tx1"/>
                </a:solidFill>
                <a:latin typeface="Consolas" panose="020B0609020204030204" pitchFamily="49" charset="0"/>
              </a:rPr>
              <a:t>True</a:t>
            </a:r>
          </a:p>
          <a:p>
            <a:endParaRPr lang="en-US" sz="2000" dirty="0">
              <a:solidFill>
                <a:schemeClr val="tx1"/>
              </a:solidFill>
              <a:latin typeface="Consolas" panose="020B0609020204030204" pitchFamily="49" charset="0"/>
            </a:endParaRPr>
          </a:p>
          <a:p>
            <a:r>
              <a:rPr lang="en-US" sz="2000" dirty="0">
                <a:solidFill>
                  <a:schemeClr val="tx1"/>
                </a:solidFill>
                <a:latin typeface="Consolas" panose="020B0609020204030204" pitchFamily="49" charset="0"/>
              </a:rPr>
              <a:t>&gt;&gt;&gt; 6 in s</a:t>
            </a:r>
          </a:p>
          <a:p>
            <a:r>
              <a:rPr lang="en-US" sz="2000" dirty="0">
                <a:solidFill>
                  <a:schemeClr val="tx1"/>
                </a:solidFill>
                <a:latin typeface="Consolas" panose="020B0609020204030204" pitchFamily="49" charset="0"/>
              </a:rPr>
              <a:t>False</a:t>
            </a:r>
          </a:p>
          <a:p>
            <a:endParaRPr lang="en-US" sz="2000" dirty="0">
              <a:solidFill>
                <a:schemeClr val="tx1"/>
              </a:solidFill>
              <a:latin typeface="Consolas" panose="020B0609020204030204" pitchFamily="49" charset="0"/>
            </a:endParaRPr>
          </a:p>
          <a:p>
            <a:r>
              <a:rPr lang="en-US" sz="2000" dirty="0">
                <a:solidFill>
                  <a:schemeClr val="tx1"/>
                </a:solidFill>
                <a:latin typeface="Consolas" panose="020B0609020204030204" pitchFamily="49" charset="0"/>
              </a:rPr>
              <a:t>&gt;&gt;&gt; 6 not in s</a:t>
            </a:r>
          </a:p>
          <a:p>
            <a:r>
              <a:rPr lang="en-US" sz="2000" dirty="0">
                <a:solidFill>
                  <a:schemeClr val="tx1"/>
                </a:solidFill>
                <a:latin typeface="Consolas" panose="020B0609020204030204" pitchFamily="49" charset="0"/>
              </a:rPr>
              <a:t>True</a:t>
            </a:r>
          </a:p>
        </p:txBody>
      </p:sp>
    </p:spTree>
    <p:extLst>
      <p:ext uri="{BB962C8B-B14F-4D97-AF65-F5344CB8AC3E}">
        <p14:creationId xmlns:p14="http://schemas.microsoft.com/office/powerpoint/2010/main" val="346705418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Conjuntos: Pertenencia</a:t>
            </a:r>
            <a:endParaRPr lang="en-US" dirty="0"/>
          </a:p>
        </p:txBody>
      </p:sp>
      <p:sp>
        <p:nvSpPr>
          <p:cNvPr id="6" name="5 Rectángulo"/>
          <p:cNvSpPr/>
          <p:nvPr/>
        </p:nvSpPr>
        <p:spPr>
          <a:xfrm>
            <a:off x="1294075" y="1569196"/>
            <a:ext cx="9378461" cy="1200329"/>
          </a:xfrm>
          <a:prstGeom prst="rect">
            <a:avLst/>
          </a:prstGeom>
        </p:spPr>
        <p:txBody>
          <a:bodyPr wrap="square">
            <a:spAutoFit/>
          </a:bodyPr>
          <a:lstStyle/>
          <a:p>
            <a:r>
              <a:rPr lang="es-ES" sz="2400" dirty="0"/>
              <a:t>También se puede verificar la pertenencia de conjuntos enteros. </a:t>
            </a:r>
          </a:p>
          <a:p>
            <a:r>
              <a:rPr lang="es-ES" sz="2400" dirty="0"/>
              <a:t>Si nos dan dos subconjuntos, podemos verificar si el primero es un </a:t>
            </a:r>
            <a:r>
              <a:rPr lang="es-ES" sz="2400" b="1" dirty="0"/>
              <a:t>subconjunto</a:t>
            </a:r>
            <a:r>
              <a:rPr lang="es-ES" sz="2400" dirty="0"/>
              <a:t> del segundo o </a:t>
            </a:r>
            <a:r>
              <a:rPr lang="es-ES" sz="2400" b="1" dirty="0" err="1"/>
              <a:t>superconjunto</a:t>
            </a:r>
            <a:r>
              <a:rPr lang="es-ES" sz="2400" dirty="0"/>
              <a:t>.</a:t>
            </a:r>
            <a:endParaRPr lang="en-US" sz="2400" dirty="0"/>
          </a:p>
        </p:txBody>
      </p:sp>
      <p:sp>
        <p:nvSpPr>
          <p:cNvPr id="7" name="6 Rectángulo"/>
          <p:cNvSpPr/>
          <p:nvPr/>
        </p:nvSpPr>
        <p:spPr>
          <a:xfrm>
            <a:off x="2063020" y="3401388"/>
            <a:ext cx="8433053"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Consolas" panose="020B0609020204030204" pitchFamily="49" charset="0"/>
              </a:rPr>
              <a:t>&gt;&gt;&gt; </a:t>
            </a:r>
            <a:r>
              <a:rPr lang="en-US" sz="2000" dirty="0" err="1">
                <a:latin typeface="Consolas" panose="020B0609020204030204" pitchFamily="49" charset="0"/>
              </a:rPr>
              <a:t>s.issubset</a:t>
            </a:r>
            <a:r>
              <a:rPr lang="en-US" sz="2000" dirty="0">
                <a:latin typeface="Consolas" panose="020B0609020204030204" pitchFamily="49" charset="0"/>
              </a:rPr>
              <a:t>(set([32, 8, 9, 12, 14, -4, 54, 26, 19]))</a:t>
            </a:r>
          </a:p>
          <a:p>
            <a:r>
              <a:rPr lang="en-US" sz="2000" dirty="0">
                <a:latin typeface="Consolas" panose="020B0609020204030204" pitchFamily="49" charset="0"/>
              </a:rPr>
              <a:t>True</a:t>
            </a:r>
          </a:p>
          <a:p>
            <a:endParaRPr lang="en-US" sz="2000" dirty="0">
              <a:latin typeface="Consolas" panose="020B0609020204030204" pitchFamily="49" charset="0"/>
            </a:endParaRPr>
          </a:p>
          <a:p>
            <a:r>
              <a:rPr lang="en-US" sz="2000" dirty="0">
                <a:latin typeface="Consolas" panose="020B0609020204030204" pitchFamily="49" charset="0"/>
              </a:rPr>
              <a:t>&gt;&gt;&gt; </a:t>
            </a:r>
            <a:r>
              <a:rPr lang="en-US" sz="2000" dirty="0" err="1">
                <a:latin typeface="Consolas" panose="020B0609020204030204" pitchFamily="49" charset="0"/>
              </a:rPr>
              <a:t>s.issuperset</a:t>
            </a:r>
            <a:r>
              <a:rPr lang="en-US" sz="2000" dirty="0">
                <a:latin typeface="Consolas" panose="020B0609020204030204" pitchFamily="49" charset="0"/>
              </a:rPr>
              <a:t>(set([9, 12]))</a:t>
            </a:r>
          </a:p>
          <a:p>
            <a:r>
              <a:rPr lang="en-US" sz="2000" dirty="0">
                <a:latin typeface="Consolas" panose="020B0609020204030204" pitchFamily="49" charset="0"/>
              </a:rPr>
              <a:t>True</a:t>
            </a:r>
          </a:p>
        </p:txBody>
      </p:sp>
    </p:spTree>
    <p:extLst>
      <p:ext uri="{BB962C8B-B14F-4D97-AF65-F5344CB8AC3E}">
        <p14:creationId xmlns:p14="http://schemas.microsoft.com/office/powerpoint/2010/main" val="425205354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Modificando Conjuntos</a:t>
            </a:r>
            <a:endParaRPr lang="en-US" dirty="0"/>
          </a:p>
        </p:txBody>
      </p:sp>
      <p:sp>
        <p:nvSpPr>
          <p:cNvPr id="6" name="5 Rectángulo"/>
          <p:cNvSpPr/>
          <p:nvPr/>
        </p:nvSpPr>
        <p:spPr>
          <a:xfrm>
            <a:off x="1294075" y="1933319"/>
            <a:ext cx="9378461" cy="461665"/>
          </a:xfrm>
          <a:prstGeom prst="rect">
            <a:avLst/>
          </a:prstGeom>
        </p:spPr>
        <p:txBody>
          <a:bodyPr wrap="square">
            <a:spAutoFit/>
          </a:bodyPr>
          <a:lstStyle/>
          <a:p>
            <a:r>
              <a:rPr lang="es-ES" sz="2400" dirty="0"/>
              <a:t>Se pueden agregar elementos a un set con la función </a:t>
            </a:r>
            <a:r>
              <a:rPr lang="es-ES" sz="2400" b="1" dirty="0" err="1"/>
              <a:t>add</a:t>
            </a:r>
            <a:r>
              <a:rPr lang="es-ES" sz="2400" b="1" dirty="0"/>
              <a:t> </a:t>
            </a:r>
            <a:r>
              <a:rPr lang="es-ES" sz="2400" dirty="0"/>
              <a:t>: </a:t>
            </a:r>
            <a:endParaRPr lang="en-US" sz="2400" dirty="0"/>
          </a:p>
        </p:txBody>
      </p:sp>
      <p:sp>
        <p:nvSpPr>
          <p:cNvPr id="7" name="6 Rectángulo"/>
          <p:cNvSpPr/>
          <p:nvPr/>
        </p:nvSpPr>
        <p:spPr>
          <a:xfrm>
            <a:off x="3739957" y="2980201"/>
            <a:ext cx="4947381"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Consolas" panose="020B0609020204030204" pitchFamily="49" charset="0"/>
              </a:rPr>
              <a:t>&gt;&gt;&gt; s = set([12, 26, 54])</a:t>
            </a:r>
          </a:p>
          <a:p>
            <a:r>
              <a:rPr lang="en-US" sz="2000" dirty="0">
                <a:latin typeface="Consolas" panose="020B0609020204030204" pitchFamily="49" charset="0"/>
              </a:rPr>
              <a:t>&gt;&gt;&gt; </a:t>
            </a:r>
            <a:r>
              <a:rPr lang="en-US" sz="2000" dirty="0" err="1">
                <a:latin typeface="Consolas" panose="020B0609020204030204" pitchFamily="49" charset="0"/>
              </a:rPr>
              <a:t>s.add</a:t>
            </a:r>
            <a:r>
              <a:rPr lang="en-US" sz="2000" dirty="0">
                <a:latin typeface="Consolas" panose="020B0609020204030204" pitchFamily="49" charset="0"/>
              </a:rPr>
              <a:t>(32)</a:t>
            </a:r>
          </a:p>
          <a:p>
            <a:r>
              <a:rPr lang="en-US" sz="2000" dirty="0">
                <a:latin typeface="Consolas" panose="020B0609020204030204" pitchFamily="49" charset="0"/>
              </a:rPr>
              <a:t>&gt;&gt;&gt; s</a:t>
            </a:r>
          </a:p>
          <a:p>
            <a:r>
              <a:rPr lang="en-US" sz="2000" dirty="0">
                <a:latin typeface="Consolas" panose="020B0609020204030204" pitchFamily="49" charset="0"/>
              </a:rPr>
              <a:t>set([32, 26, 12, 54])</a:t>
            </a:r>
          </a:p>
        </p:txBody>
      </p:sp>
      <p:sp>
        <p:nvSpPr>
          <p:cNvPr id="8" name="Content Placeholder 2"/>
          <p:cNvSpPr txBox="1">
            <a:spLocks/>
          </p:cNvSpPr>
          <p:nvPr/>
        </p:nvSpPr>
        <p:spPr>
          <a:xfrm>
            <a:off x="1604736" y="4884847"/>
            <a:ext cx="9067800" cy="757130"/>
          </a:xfrm>
          <a:prstGeom prst="rect">
            <a:avLst/>
          </a:prstGeom>
          <a:solidFill>
            <a:schemeClr val="accent6">
              <a:lumMod val="60000"/>
              <a:lumOff val="40000"/>
            </a:schemeClr>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 sz="2400" dirty="0"/>
              <a:t>Hay que tener en cuenta que si se agrega un elemento que ya existe en el set, el resultado será el mismo. </a:t>
            </a:r>
            <a:endParaRPr lang="en-US" sz="2400" dirty="0"/>
          </a:p>
        </p:txBody>
      </p:sp>
    </p:spTree>
    <p:extLst>
      <p:ext uri="{BB962C8B-B14F-4D97-AF65-F5344CB8AC3E}">
        <p14:creationId xmlns:p14="http://schemas.microsoft.com/office/powerpoint/2010/main" val="32505661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Modificando Conjuntos: Agregar Elementos</a:t>
            </a:r>
            <a:endParaRPr lang="en-US" dirty="0"/>
          </a:p>
        </p:txBody>
      </p:sp>
      <p:sp>
        <p:nvSpPr>
          <p:cNvPr id="6" name="5 Rectángulo"/>
          <p:cNvSpPr/>
          <p:nvPr/>
        </p:nvSpPr>
        <p:spPr>
          <a:xfrm>
            <a:off x="1406769" y="1714996"/>
            <a:ext cx="9378461" cy="1200329"/>
          </a:xfrm>
          <a:prstGeom prst="rect">
            <a:avLst/>
          </a:prstGeom>
        </p:spPr>
        <p:txBody>
          <a:bodyPr wrap="square">
            <a:spAutoFit/>
          </a:bodyPr>
          <a:lstStyle/>
          <a:p>
            <a:r>
              <a:rPr lang="es-ES" sz="2400" dirty="0"/>
              <a:t>Otra forma de agregar un grupo de elementos al set es utilizando la función </a:t>
            </a:r>
            <a:r>
              <a:rPr lang="es-ES" sz="2400" dirty="0" err="1">
                <a:latin typeface="Consolas" panose="020B0609020204030204" pitchFamily="49" charset="0"/>
              </a:rPr>
              <a:t>update</a:t>
            </a:r>
            <a:r>
              <a:rPr lang="es-ES" sz="2400" dirty="0"/>
              <a:t>. Al set anterior, trataremos de agregar un grupo de elementos</a:t>
            </a:r>
            <a:r>
              <a:rPr lang="es-ES" sz="2000" dirty="0"/>
              <a:t>: </a:t>
            </a:r>
            <a:endParaRPr lang="en-US" sz="2000" dirty="0"/>
          </a:p>
        </p:txBody>
      </p:sp>
      <p:sp>
        <p:nvSpPr>
          <p:cNvPr id="7" name="6 Rectángulo"/>
          <p:cNvSpPr/>
          <p:nvPr/>
        </p:nvSpPr>
        <p:spPr>
          <a:xfrm>
            <a:off x="2496155" y="3574319"/>
            <a:ext cx="84330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chemeClr val="tx1"/>
                </a:solidFill>
                <a:latin typeface="Consolas" panose="020B0609020204030204" pitchFamily="49" charset="0"/>
              </a:rPr>
              <a:t>&gt;&gt;&gt; </a:t>
            </a:r>
            <a:r>
              <a:rPr lang="en-US" sz="2000" dirty="0" err="1">
                <a:solidFill>
                  <a:schemeClr val="tx1"/>
                </a:solidFill>
                <a:latin typeface="Consolas" panose="020B0609020204030204" pitchFamily="49" charset="0"/>
              </a:rPr>
              <a:t>s.update</a:t>
            </a:r>
            <a:r>
              <a:rPr lang="en-US" sz="2000" dirty="0">
                <a:solidFill>
                  <a:schemeClr val="tx1"/>
                </a:solidFill>
                <a:latin typeface="Consolas" panose="020B0609020204030204" pitchFamily="49" charset="0"/>
              </a:rPr>
              <a:t>([26, 12, 9, 14])</a:t>
            </a:r>
          </a:p>
          <a:p>
            <a:endParaRPr lang="en-US" sz="2000" dirty="0">
              <a:solidFill>
                <a:schemeClr val="tx1"/>
              </a:solidFill>
              <a:latin typeface="Consolas" panose="020B0609020204030204" pitchFamily="49" charset="0"/>
            </a:endParaRPr>
          </a:p>
          <a:p>
            <a:r>
              <a:rPr lang="en-US" sz="2000" dirty="0">
                <a:solidFill>
                  <a:schemeClr val="tx1"/>
                </a:solidFill>
                <a:latin typeface="Consolas" panose="020B0609020204030204" pitchFamily="49" charset="0"/>
              </a:rPr>
              <a:t>&gt;&gt;&gt; s</a:t>
            </a:r>
          </a:p>
          <a:p>
            <a:r>
              <a:rPr lang="en-US" sz="2000" dirty="0">
                <a:solidFill>
                  <a:schemeClr val="tx1"/>
                </a:solidFill>
                <a:latin typeface="Consolas" panose="020B0609020204030204" pitchFamily="49" charset="0"/>
              </a:rPr>
              <a:t>set([32, 9, 12, 14, 54, 26])</a:t>
            </a:r>
          </a:p>
        </p:txBody>
      </p:sp>
    </p:spTree>
    <p:extLst>
      <p:ext uri="{BB962C8B-B14F-4D97-AF65-F5344CB8AC3E}">
        <p14:creationId xmlns:p14="http://schemas.microsoft.com/office/powerpoint/2010/main" val="31263395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685967"/>
            <a:ext cx="10515600" cy="1325563"/>
          </a:xfrm>
        </p:spPr>
        <p:txBody>
          <a:bodyPr/>
          <a:lstStyle/>
          <a:p>
            <a:r>
              <a:rPr lang="es-EC" dirty="0"/>
              <a:t>Modificando Conjuntos: Eliminar Elementos</a:t>
            </a:r>
            <a:endParaRPr lang="en-US" dirty="0"/>
          </a:p>
        </p:txBody>
      </p:sp>
      <p:sp>
        <p:nvSpPr>
          <p:cNvPr id="6" name="5 Rectángulo"/>
          <p:cNvSpPr/>
          <p:nvPr/>
        </p:nvSpPr>
        <p:spPr>
          <a:xfrm>
            <a:off x="1515301" y="2464261"/>
            <a:ext cx="9378461" cy="2677656"/>
          </a:xfrm>
          <a:prstGeom prst="rect">
            <a:avLst/>
          </a:prstGeom>
        </p:spPr>
        <p:txBody>
          <a:bodyPr wrap="square">
            <a:spAutoFit/>
          </a:bodyPr>
          <a:lstStyle/>
          <a:p>
            <a:r>
              <a:rPr lang="es-ES" sz="2400" dirty="0"/>
              <a:t>Las siguientes funciones se pueden utilizar para eliminar elementos de un set:</a:t>
            </a:r>
          </a:p>
          <a:p>
            <a:r>
              <a:rPr lang="es-ES" sz="2400" dirty="0"/>
              <a:t> </a:t>
            </a:r>
          </a:p>
          <a:p>
            <a:pPr marL="917575" indent="-342900">
              <a:buFont typeface="Arial" panose="020B0604020202020204" pitchFamily="34" charset="0"/>
              <a:buChar char="•"/>
            </a:pPr>
            <a:r>
              <a:rPr lang="es-ES" sz="2400" dirty="0"/>
              <a:t>pop </a:t>
            </a:r>
          </a:p>
          <a:p>
            <a:pPr marL="917575" indent="-342900">
              <a:buFont typeface="Arial" panose="020B0604020202020204" pitchFamily="34" charset="0"/>
              <a:buChar char="•"/>
            </a:pPr>
            <a:r>
              <a:rPr lang="es-ES" sz="2400" dirty="0" err="1"/>
              <a:t>remove</a:t>
            </a:r>
            <a:r>
              <a:rPr lang="es-ES" sz="2400" dirty="0"/>
              <a:t> </a:t>
            </a:r>
          </a:p>
          <a:p>
            <a:pPr marL="917575" indent="-342900">
              <a:buFont typeface="Arial" panose="020B0604020202020204" pitchFamily="34" charset="0"/>
              <a:buChar char="•"/>
            </a:pPr>
            <a:r>
              <a:rPr lang="es-ES" sz="2400" dirty="0" err="1"/>
              <a:t>discard</a:t>
            </a:r>
            <a:endParaRPr lang="es-ES" sz="2400" dirty="0"/>
          </a:p>
          <a:p>
            <a:pPr marL="917575" indent="-342900">
              <a:buFont typeface="Arial" panose="020B0604020202020204" pitchFamily="34" charset="0"/>
              <a:buChar char="•"/>
            </a:pPr>
            <a:r>
              <a:rPr lang="es-ES" sz="2400" dirty="0" err="1"/>
              <a:t>clear</a:t>
            </a:r>
            <a:endParaRPr lang="en-US" sz="2400" dirty="0"/>
          </a:p>
        </p:txBody>
      </p:sp>
    </p:spTree>
    <p:extLst>
      <p:ext uri="{BB962C8B-B14F-4D97-AF65-F5344CB8AC3E}">
        <p14:creationId xmlns:p14="http://schemas.microsoft.com/office/powerpoint/2010/main" val="89727153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Modificando Conjuntos: Eliminar Elementos</a:t>
            </a:r>
            <a:endParaRPr lang="en-US" dirty="0"/>
          </a:p>
        </p:txBody>
      </p:sp>
      <p:sp>
        <p:nvSpPr>
          <p:cNvPr id="6" name="5 Rectángulo"/>
          <p:cNvSpPr/>
          <p:nvPr/>
        </p:nvSpPr>
        <p:spPr>
          <a:xfrm>
            <a:off x="1294075" y="2203613"/>
            <a:ext cx="9378461" cy="461665"/>
          </a:xfrm>
          <a:prstGeom prst="rect">
            <a:avLst/>
          </a:prstGeom>
        </p:spPr>
        <p:txBody>
          <a:bodyPr wrap="square">
            <a:spAutoFit/>
          </a:bodyPr>
          <a:lstStyle/>
          <a:p>
            <a:r>
              <a:rPr lang="es-ES" sz="2400" dirty="0"/>
              <a:t>La función </a:t>
            </a:r>
            <a:r>
              <a:rPr lang="es-ES" sz="2400" dirty="0">
                <a:latin typeface="Consolas" panose="020B0609020204030204" pitchFamily="49" charset="0"/>
              </a:rPr>
              <a:t>pop, </a:t>
            </a:r>
            <a:r>
              <a:rPr lang="es-ES" sz="2400" dirty="0"/>
              <a:t>elimina un elemento  aleatorio  del set. </a:t>
            </a:r>
            <a:endParaRPr lang="en-US" sz="2400" dirty="0"/>
          </a:p>
        </p:txBody>
      </p:sp>
      <p:sp>
        <p:nvSpPr>
          <p:cNvPr id="7" name="6 Rectángulo"/>
          <p:cNvSpPr/>
          <p:nvPr/>
        </p:nvSpPr>
        <p:spPr>
          <a:xfrm>
            <a:off x="3911068" y="3178203"/>
            <a:ext cx="4369864"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Consolas" panose="020B0609020204030204" pitchFamily="49" charset="0"/>
              </a:rPr>
              <a:t>&gt;&gt;&gt; s = set([1,2,3,4,5,6])</a:t>
            </a:r>
          </a:p>
          <a:p>
            <a:r>
              <a:rPr lang="en-US" sz="2000" dirty="0">
                <a:latin typeface="Consolas" panose="020B0609020204030204" pitchFamily="49" charset="0"/>
              </a:rPr>
              <a:t>&gt;&gt;&gt; </a:t>
            </a:r>
            <a:r>
              <a:rPr lang="en-US" sz="2000" dirty="0" err="1">
                <a:latin typeface="Consolas" panose="020B0609020204030204" pitchFamily="49" charset="0"/>
              </a:rPr>
              <a:t>s.pop</a:t>
            </a:r>
            <a:r>
              <a:rPr lang="en-US" sz="2000" dirty="0">
                <a:latin typeface="Consolas" panose="020B0609020204030204" pitchFamily="49" charset="0"/>
              </a:rPr>
              <a:t>()</a:t>
            </a:r>
          </a:p>
          <a:p>
            <a:r>
              <a:rPr lang="en-US" sz="2000" dirty="0">
                <a:latin typeface="Consolas" panose="020B0609020204030204" pitchFamily="49" charset="0"/>
              </a:rPr>
              <a:t>1</a:t>
            </a:r>
          </a:p>
          <a:p>
            <a:endParaRPr lang="en-US" sz="2000" dirty="0">
              <a:latin typeface="Consolas" panose="020B0609020204030204" pitchFamily="49" charset="0"/>
            </a:endParaRPr>
          </a:p>
          <a:p>
            <a:r>
              <a:rPr lang="en-US" sz="2000" dirty="0">
                <a:latin typeface="Consolas" panose="020B0609020204030204" pitchFamily="49" charset="0"/>
              </a:rPr>
              <a:t>&gt;&gt;&gt; s</a:t>
            </a:r>
          </a:p>
          <a:p>
            <a:r>
              <a:rPr lang="en-US" sz="2000" dirty="0">
                <a:latin typeface="Consolas" panose="020B0609020204030204" pitchFamily="49" charset="0"/>
              </a:rPr>
              <a:t>set([2,3,4,5,6])</a:t>
            </a:r>
          </a:p>
        </p:txBody>
      </p:sp>
    </p:spTree>
    <p:extLst>
      <p:ext uri="{BB962C8B-B14F-4D97-AF65-F5344CB8AC3E}">
        <p14:creationId xmlns:p14="http://schemas.microsoft.com/office/powerpoint/2010/main" val="269391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2671003"/>
            <a:ext cx="10515600" cy="1325563"/>
          </a:xfrm>
        </p:spPr>
        <p:txBody>
          <a:bodyPr/>
          <a:lstStyle/>
          <a:p>
            <a:pPr algn="ctr"/>
            <a:r>
              <a:rPr lang="en-US" dirty="0">
                <a:solidFill>
                  <a:srgbClr val="00B0F0"/>
                </a:solidFill>
              </a:rPr>
              <a:t>7.1 –</a:t>
            </a:r>
            <a:r>
              <a:rPr lang="en-US" dirty="0"/>
              <a:t> </a:t>
            </a:r>
            <a:r>
              <a:rPr lang="en-US" dirty="0" err="1"/>
              <a:t>Tipos</a:t>
            </a:r>
            <a:r>
              <a:rPr lang="en-US" dirty="0"/>
              <a:t> de </a:t>
            </a:r>
            <a:r>
              <a:rPr lang="en-US" dirty="0" err="1"/>
              <a:t>colecciones</a:t>
            </a:r>
            <a:r>
              <a:rPr lang="en-US" dirty="0"/>
              <a:t> y </a:t>
            </a:r>
            <a:r>
              <a:rPr lang="en-US" dirty="0" err="1"/>
              <a:t>sus</a:t>
            </a:r>
            <a:r>
              <a:rPr lang="en-US" dirty="0"/>
              <a:t> </a:t>
            </a:r>
            <a:r>
              <a:rPr lang="en-US" dirty="0" err="1"/>
              <a:t>Características</a:t>
            </a:r>
            <a:endParaRPr lang="en-US" dirty="0"/>
          </a:p>
        </p:txBody>
      </p:sp>
    </p:spTree>
    <p:extLst>
      <p:ext uri="{BB962C8B-B14F-4D97-AF65-F5344CB8AC3E}">
        <p14:creationId xmlns:p14="http://schemas.microsoft.com/office/powerpoint/2010/main" val="194265467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Modificando Conjuntos: Eliminar Elementos</a:t>
            </a:r>
            <a:endParaRPr lang="en-US" dirty="0"/>
          </a:p>
        </p:txBody>
      </p:sp>
      <p:sp>
        <p:nvSpPr>
          <p:cNvPr id="6" name="5 Rectángulo"/>
          <p:cNvSpPr/>
          <p:nvPr/>
        </p:nvSpPr>
        <p:spPr>
          <a:xfrm>
            <a:off x="1294075" y="1690688"/>
            <a:ext cx="9378461" cy="830997"/>
          </a:xfrm>
          <a:prstGeom prst="rect">
            <a:avLst/>
          </a:prstGeom>
        </p:spPr>
        <p:txBody>
          <a:bodyPr wrap="square">
            <a:spAutoFit/>
          </a:bodyPr>
          <a:lstStyle/>
          <a:p>
            <a:r>
              <a:rPr lang="es-ES" sz="2400" dirty="0"/>
              <a:t>Tenemos también la función </a:t>
            </a:r>
            <a:r>
              <a:rPr lang="es-ES" sz="2400" dirty="0" err="1">
                <a:latin typeface="Consolas" panose="020B0609020204030204" pitchFamily="49" charset="0"/>
              </a:rPr>
              <a:t>remove</a:t>
            </a:r>
            <a:r>
              <a:rPr lang="es-ES" sz="2400" b="1" dirty="0"/>
              <a:t>  </a:t>
            </a:r>
            <a:r>
              <a:rPr lang="es-ES" sz="2400" dirty="0"/>
              <a:t>para eliminar un elemento específico: </a:t>
            </a:r>
            <a:endParaRPr lang="en-US" sz="2400" dirty="0"/>
          </a:p>
        </p:txBody>
      </p:sp>
      <p:sp>
        <p:nvSpPr>
          <p:cNvPr id="7" name="6 Rectángulo"/>
          <p:cNvSpPr/>
          <p:nvPr/>
        </p:nvSpPr>
        <p:spPr>
          <a:xfrm>
            <a:off x="2239483" y="2802967"/>
            <a:ext cx="84330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chemeClr val="tx1"/>
                </a:solidFill>
                <a:latin typeface="Consolas" panose="020B0609020204030204" pitchFamily="49" charset="0"/>
              </a:rPr>
              <a:t>&gt;&gt;&gt; </a:t>
            </a:r>
            <a:r>
              <a:rPr lang="en-US" sz="2000" dirty="0" err="1">
                <a:solidFill>
                  <a:schemeClr val="tx1"/>
                </a:solidFill>
                <a:latin typeface="Consolas" panose="020B0609020204030204" pitchFamily="49" charset="0"/>
              </a:rPr>
              <a:t>s.remove</a:t>
            </a:r>
            <a:r>
              <a:rPr lang="en-US" sz="2000" dirty="0">
                <a:solidFill>
                  <a:schemeClr val="tx1"/>
                </a:solidFill>
                <a:latin typeface="Consolas" panose="020B0609020204030204" pitchFamily="49" charset="0"/>
              </a:rPr>
              <a:t>(3)</a:t>
            </a:r>
          </a:p>
          <a:p>
            <a:endParaRPr lang="en-US" sz="2000" dirty="0">
              <a:solidFill>
                <a:schemeClr val="tx1"/>
              </a:solidFill>
              <a:latin typeface="Consolas" panose="020B0609020204030204" pitchFamily="49" charset="0"/>
            </a:endParaRPr>
          </a:p>
          <a:p>
            <a:r>
              <a:rPr lang="en-US" sz="2000" dirty="0">
                <a:solidFill>
                  <a:schemeClr val="tx1"/>
                </a:solidFill>
                <a:latin typeface="Consolas" panose="020B0609020204030204" pitchFamily="49" charset="0"/>
              </a:rPr>
              <a:t>&gt;&gt;&gt; s</a:t>
            </a:r>
          </a:p>
          <a:p>
            <a:r>
              <a:rPr lang="en-US" sz="2000" dirty="0">
                <a:solidFill>
                  <a:schemeClr val="tx1"/>
                </a:solidFill>
                <a:latin typeface="Consolas" panose="020B0609020204030204" pitchFamily="49" charset="0"/>
              </a:rPr>
              <a:t>set([2,4,5,6])</a:t>
            </a:r>
          </a:p>
        </p:txBody>
      </p:sp>
      <p:sp>
        <p:nvSpPr>
          <p:cNvPr id="3" name="2 Rectángulo"/>
          <p:cNvSpPr/>
          <p:nvPr/>
        </p:nvSpPr>
        <p:spPr>
          <a:xfrm>
            <a:off x="1391937" y="4295684"/>
            <a:ext cx="9378461" cy="830997"/>
          </a:xfrm>
          <a:prstGeom prst="rect">
            <a:avLst/>
          </a:prstGeom>
        </p:spPr>
        <p:txBody>
          <a:bodyPr wrap="square">
            <a:spAutoFit/>
          </a:bodyPr>
          <a:lstStyle/>
          <a:p>
            <a:r>
              <a:rPr lang="es-ES" sz="2400" dirty="0"/>
              <a:t>Hay que tener cuidado al eliminar un elemento que no se encuentra en el set, esto causaría un error. </a:t>
            </a:r>
            <a:endParaRPr lang="en-US" sz="2400" dirty="0"/>
          </a:p>
        </p:txBody>
      </p:sp>
      <p:sp>
        <p:nvSpPr>
          <p:cNvPr id="8" name="7 Rectángulo"/>
          <p:cNvSpPr/>
          <p:nvPr/>
        </p:nvSpPr>
        <p:spPr>
          <a:xfrm>
            <a:off x="1391937" y="5277020"/>
            <a:ext cx="9861605" cy="830997"/>
          </a:xfrm>
          <a:prstGeom prst="rect">
            <a:avLst/>
          </a:prstGeom>
        </p:spPr>
        <p:txBody>
          <a:bodyPr wrap="square">
            <a:spAutoFit/>
          </a:bodyPr>
          <a:lstStyle/>
          <a:p>
            <a:r>
              <a:rPr lang="es-ES" sz="2400" dirty="0"/>
              <a:t>La función </a:t>
            </a:r>
            <a:r>
              <a:rPr lang="es-ES" sz="2400" dirty="0" err="1">
                <a:latin typeface="Consolas" panose="020B0609020204030204" pitchFamily="49" charset="0"/>
              </a:rPr>
              <a:t>discard</a:t>
            </a:r>
            <a:r>
              <a:rPr lang="es-ES" sz="2400" dirty="0"/>
              <a:t> tiene la misma funcionalidad que </a:t>
            </a:r>
            <a:r>
              <a:rPr lang="es-ES" sz="2400" dirty="0" err="1"/>
              <a:t>remove</a:t>
            </a:r>
            <a:r>
              <a:rPr lang="es-ES" sz="2400" dirty="0"/>
              <a:t>, pero si el elemento a remover no se encuentra en el set no hace nada. </a:t>
            </a:r>
            <a:endParaRPr lang="en-US" sz="2400" dirty="0"/>
          </a:p>
        </p:txBody>
      </p:sp>
    </p:spTree>
    <p:extLst>
      <p:ext uri="{BB962C8B-B14F-4D97-AF65-F5344CB8AC3E}">
        <p14:creationId xmlns:p14="http://schemas.microsoft.com/office/powerpoint/2010/main" val="1469731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Modificando Conjuntos: Eliminar Elementos</a:t>
            </a:r>
            <a:endParaRPr lang="en-US" dirty="0"/>
          </a:p>
        </p:txBody>
      </p:sp>
      <p:sp>
        <p:nvSpPr>
          <p:cNvPr id="7" name="6 Rectángulo"/>
          <p:cNvSpPr/>
          <p:nvPr/>
        </p:nvSpPr>
        <p:spPr>
          <a:xfrm>
            <a:off x="2239483" y="3290497"/>
            <a:ext cx="84330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Consolas" panose="020B0609020204030204" pitchFamily="49" charset="0"/>
              </a:rPr>
              <a:t>&gt;&gt;&gt; </a:t>
            </a:r>
            <a:r>
              <a:rPr lang="en-US" sz="2000" dirty="0" err="1">
                <a:latin typeface="Consolas" panose="020B0609020204030204" pitchFamily="49" charset="0"/>
              </a:rPr>
              <a:t>s.clear</a:t>
            </a:r>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&gt;&gt;&gt; s</a:t>
            </a:r>
          </a:p>
          <a:p>
            <a:r>
              <a:rPr lang="en-US" sz="2000" dirty="0">
                <a:latin typeface="Consolas" panose="020B0609020204030204" pitchFamily="49" charset="0"/>
              </a:rPr>
              <a:t>set([])</a:t>
            </a:r>
          </a:p>
        </p:txBody>
      </p:sp>
      <p:sp>
        <p:nvSpPr>
          <p:cNvPr id="4" name="3 Rectángulo"/>
          <p:cNvSpPr/>
          <p:nvPr/>
        </p:nvSpPr>
        <p:spPr>
          <a:xfrm>
            <a:off x="1294073" y="1974867"/>
            <a:ext cx="9165380" cy="461665"/>
          </a:xfrm>
          <a:prstGeom prst="rect">
            <a:avLst/>
          </a:prstGeom>
        </p:spPr>
        <p:txBody>
          <a:bodyPr wrap="square">
            <a:spAutoFit/>
          </a:bodyPr>
          <a:lstStyle/>
          <a:p>
            <a:r>
              <a:rPr lang="es-ES" sz="2400" dirty="0"/>
              <a:t>La función </a:t>
            </a:r>
            <a:r>
              <a:rPr lang="es-ES" sz="2400" dirty="0" err="1"/>
              <a:t>clear</a:t>
            </a:r>
            <a:r>
              <a:rPr lang="es-ES" sz="2400" dirty="0"/>
              <a:t> nos permite eliminar todos los elementos de un set. </a:t>
            </a:r>
            <a:endParaRPr lang="en-US" sz="2400" dirty="0"/>
          </a:p>
        </p:txBody>
      </p:sp>
    </p:spTree>
    <p:extLst>
      <p:ext uri="{BB962C8B-B14F-4D97-AF65-F5344CB8AC3E}">
        <p14:creationId xmlns:p14="http://schemas.microsoft.com/office/powerpoint/2010/main" val="79263960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1027906"/>
            <a:ext cx="10515600" cy="1325563"/>
          </a:xfrm>
        </p:spPr>
        <p:txBody>
          <a:bodyPr/>
          <a:lstStyle/>
          <a:p>
            <a:r>
              <a:rPr lang="es-EC" dirty="0"/>
              <a:t>Conjuntos : Operaciones</a:t>
            </a:r>
            <a:endParaRPr lang="en-US" dirty="0"/>
          </a:p>
        </p:txBody>
      </p:sp>
      <p:sp>
        <p:nvSpPr>
          <p:cNvPr id="3" name="2 Marcador de contenido"/>
          <p:cNvSpPr>
            <a:spLocks noGrp="1"/>
          </p:cNvSpPr>
          <p:nvPr>
            <p:ph idx="1"/>
          </p:nvPr>
        </p:nvSpPr>
        <p:spPr>
          <a:xfrm>
            <a:off x="1097280" y="2897451"/>
            <a:ext cx="10058400" cy="2039816"/>
          </a:xfrm>
        </p:spPr>
        <p:txBody>
          <a:bodyPr>
            <a:normAutofit/>
          </a:bodyPr>
          <a:lstStyle/>
          <a:p>
            <a:pPr marL="0" indent="0" algn="ctr">
              <a:buNone/>
            </a:pPr>
            <a:r>
              <a:rPr lang="es-ES" sz="3200" dirty="0"/>
              <a:t>Dada la naturaleza de este tipo de colección se pueden realizar las mismas operaciones que se realizan en los conjuntos, tal como unión, intersección, diferencia, diferencia simétrica, entre otras. </a:t>
            </a:r>
          </a:p>
        </p:txBody>
      </p:sp>
    </p:spTree>
    <p:extLst>
      <p:ext uri="{BB962C8B-B14F-4D97-AF65-F5344CB8AC3E}">
        <p14:creationId xmlns:p14="http://schemas.microsoft.com/office/powerpoint/2010/main" val="26333184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C" dirty="0"/>
              <a:t>Conjuntos : Operaciones</a:t>
            </a:r>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480936017"/>
              </p:ext>
            </p:extLst>
          </p:nvPr>
        </p:nvGraphicFramePr>
        <p:xfrm>
          <a:off x="1507958" y="2765510"/>
          <a:ext cx="9657348" cy="2709715"/>
        </p:xfrm>
        <a:graphic>
          <a:graphicData uri="http://schemas.openxmlformats.org/drawingml/2006/table">
            <a:tbl>
              <a:tblPr firstRow="1" bandRow="1">
                <a:tableStyleId>{74C1A8A3-306A-4EB7-A6B1-4F7E0EB9C5D6}</a:tableStyleId>
              </a:tblPr>
              <a:tblGrid>
                <a:gridCol w="1491916">
                  <a:extLst>
                    <a:ext uri="{9D8B030D-6E8A-4147-A177-3AD203B41FA5}">
                      <a16:colId xmlns:a16="http://schemas.microsoft.com/office/drawing/2014/main" xmlns="" val="20000"/>
                    </a:ext>
                  </a:extLst>
                </a:gridCol>
                <a:gridCol w="4684294">
                  <a:extLst>
                    <a:ext uri="{9D8B030D-6E8A-4147-A177-3AD203B41FA5}">
                      <a16:colId xmlns:a16="http://schemas.microsoft.com/office/drawing/2014/main" xmlns="" val="20001"/>
                    </a:ext>
                  </a:extLst>
                </a:gridCol>
                <a:gridCol w="3481138">
                  <a:extLst>
                    <a:ext uri="{9D8B030D-6E8A-4147-A177-3AD203B41FA5}">
                      <a16:colId xmlns:a16="http://schemas.microsoft.com/office/drawing/2014/main" xmlns="" val="20002"/>
                    </a:ext>
                  </a:extLst>
                </a:gridCol>
              </a:tblGrid>
              <a:tr h="469274">
                <a:tc>
                  <a:txBody>
                    <a:bodyPr/>
                    <a:lstStyle/>
                    <a:p>
                      <a:pPr algn="ctr"/>
                      <a:r>
                        <a:rPr lang="en-US" sz="2400" dirty="0" err="1"/>
                        <a:t>Operación</a:t>
                      </a:r>
                      <a:endParaRPr lang="en-US" sz="2400" dirty="0"/>
                    </a:p>
                  </a:txBody>
                  <a:tcPr/>
                </a:tc>
                <a:tc>
                  <a:txBody>
                    <a:bodyPr/>
                    <a:lstStyle/>
                    <a:p>
                      <a:pPr algn="ctr"/>
                      <a:r>
                        <a:rPr lang="en-US" sz="2400" dirty="0" err="1"/>
                        <a:t>Descripción</a:t>
                      </a:r>
                      <a:endParaRPr lang="en-US" sz="2400" dirty="0"/>
                    </a:p>
                  </a:txBody>
                  <a:tcPr/>
                </a:tc>
                <a:tc>
                  <a:txBody>
                    <a:bodyPr/>
                    <a:lstStyle/>
                    <a:p>
                      <a:pPr algn="ctr"/>
                      <a:r>
                        <a:rPr lang="en-US" sz="2400" dirty="0" err="1"/>
                        <a:t>Funciones</a:t>
                      </a:r>
                      <a:r>
                        <a:rPr lang="en-US" sz="2400" baseline="0" dirty="0"/>
                        <a:t> </a:t>
                      </a:r>
                      <a:r>
                        <a:rPr lang="en-US" sz="2400" baseline="0" dirty="0" err="1"/>
                        <a:t>Equivalentes</a:t>
                      </a:r>
                      <a:endParaRPr lang="en-US" sz="2400" dirty="0"/>
                    </a:p>
                  </a:txBody>
                  <a:tcPr/>
                </a:tc>
                <a:extLst>
                  <a:ext uri="{0D108BD9-81ED-4DB2-BD59-A6C34878D82A}">
                    <a16:rowId xmlns:a16="http://schemas.microsoft.com/office/drawing/2014/main" xmlns="" val="10000"/>
                  </a:ext>
                </a:extLst>
              </a:tr>
              <a:tr h="469274">
                <a:tc>
                  <a:txBody>
                    <a:bodyPr/>
                    <a:lstStyle/>
                    <a:p>
                      <a:pPr algn="ctr"/>
                      <a:r>
                        <a:rPr lang="x-none" sz="2400" dirty="0">
                          <a:effectLst/>
                        </a:rPr>
                        <a:t>a | b</a:t>
                      </a:r>
                      <a:endParaRPr lang="mr-IN" sz="2400" dirty="0">
                        <a:effectLst/>
                      </a:endParaRPr>
                    </a:p>
                  </a:txBody>
                  <a:tcPr anchor="ctr"/>
                </a:tc>
                <a:tc>
                  <a:txBody>
                    <a:bodyPr/>
                    <a:lstStyle/>
                    <a:p>
                      <a:r>
                        <a:rPr lang="en-US" sz="2400" dirty="0">
                          <a:effectLst/>
                        </a:rPr>
                        <a:t>Unión de </a:t>
                      </a:r>
                      <a:r>
                        <a:rPr lang="en-US" sz="2400" dirty="0" err="1">
                          <a:effectLst/>
                        </a:rPr>
                        <a:t>conjuntos</a:t>
                      </a:r>
                      <a:endParaRPr lang="en-US" sz="2400" dirty="0">
                        <a:effectLst/>
                      </a:endParaRPr>
                    </a:p>
                  </a:txBody>
                  <a:tcPr anchor="ctr"/>
                </a:tc>
                <a:tc>
                  <a:txBody>
                    <a:bodyPr/>
                    <a:lstStyle/>
                    <a:p>
                      <a:r>
                        <a:rPr lang="x-none" sz="2400" dirty="0" err="1">
                          <a:effectLst/>
                        </a:rPr>
                        <a:t>a.</a:t>
                      </a:r>
                      <a:r>
                        <a:rPr lang="x-none" sz="2400" dirty="0" err="1">
                          <a:solidFill>
                            <a:schemeClr val="accent1">
                              <a:lumMod val="75000"/>
                            </a:schemeClr>
                          </a:solidFill>
                          <a:effectLst/>
                        </a:rPr>
                        <a:t>union</a:t>
                      </a:r>
                      <a:r>
                        <a:rPr lang="x-none" sz="2400" dirty="0">
                          <a:effectLst/>
                        </a:rPr>
                        <a:t>(b)</a:t>
                      </a:r>
                      <a:endParaRPr lang="mr-IN" sz="2400" dirty="0">
                        <a:effectLst/>
                      </a:endParaRPr>
                    </a:p>
                  </a:txBody>
                  <a:tcPr anchor="ctr"/>
                </a:tc>
                <a:extLst>
                  <a:ext uri="{0D108BD9-81ED-4DB2-BD59-A6C34878D82A}">
                    <a16:rowId xmlns:a16="http://schemas.microsoft.com/office/drawing/2014/main" xmlns="" val="10001"/>
                  </a:ext>
                </a:extLst>
              </a:tr>
              <a:tr h="844693">
                <a:tc>
                  <a:txBody>
                    <a:bodyPr/>
                    <a:lstStyle/>
                    <a:p>
                      <a:pPr algn="ctr"/>
                      <a:r>
                        <a:rPr lang="x-none" sz="2400" dirty="0">
                          <a:effectLst/>
                        </a:rPr>
                        <a:t>a &amp; b</a:t>
                      </a:r>
                      <a:endParaRPr lang="mr-IN" sz="2400" dirty="0">
                        <a:effectLst/>
                      </a:endParaRPr>
                    </a:p>
                  </a:txBody>
                  <a:tcPr anchor="ctr"/>
                </a:tc>
                <a:tc>
                  <a:txBody>
                    <a:bodyPr/>
                    <a:lstStyle/>
                    <a:p>
                      <a:r>
                        <a:rPr lang="en-US" sz="2400" dirty="0" err="1">
                          <a:effectLst/>
                        </a:rPr>
                        <a:t>Intersección</a:t>
                      </a:r>
                      <a:r>
                        <a:rPr lang="en-US" sz="2400" baseline="0" dirty="0">
                          <a:effectLst/>
                        </a:rPr>
                        <a:t> de </a:t>
                      </a:r>
                      <a:r>
                        <a:rPr lang="en-US" sz="2400" baseline="0" dirty="0" err="1">
                          <a:effectLst/>
                        </a:rPr>
                        <a:t>conjuntos</a:t>
                      </a:r>
                      <a:endParaRPr lang="en-US" sz="2400" dirty="0">
                        <a:effectLst/>
                      </a:endParaRPr>
                    </a:p>
                  </a:txBody>
                  <a:tcPr anchor="ctr"/>
                </a:tc>
                <a:tc>
                  <a:txBody>
                    <a:bodyPr/>
                    <a:lstStyle/>
                    <a:p>
                      <a:r>
                        <a:rPr lang="en-US" sz="2400" dirty="0" err="1">
                          <a:effectLst/>
                        </a:rPr>
                        <a:t>a.</a:t>
                      </a:r>
                      <a:r>
                        <a:rPr lang="en-US" sz="2400" dirty="0" err="1">
                          <a:solidFill>
                            <a:schemeClr val="accent1">
                              <a:lumMod val="75000"/>
                            </a:schemeClr>
                          </a:solidFill>
                          <a:effectLst/>
                        </a:rPr>
                        <a:t>intersection</a:t>
                      </a:r>
                      <a:r>
                        <a:rPr lang="en-US" sz="2400" dirty="0">
                          <a:effectLst/>
                        </a:rPr>
                        <a:t>(b)</a:t>
                      </a:r>
                    </a:p>
                  </a:txBody>
                  <a:tcPr anchor="ctr"/>
                </a:tc>
                <a:extLst>
                  <a:ext uri="{0D108BD9-81ED-4DB2-BD59-A6C34878D82A}">
                    <a16:rowId xmlns:a16="http://schemas.microsoft.com/office/drawing/2014/main" xmlns="" val="10002"/>
                  </a:ext>
                </a:extLst>
              </a:tr>
              <a:tr h="455627">
                <a:tc>
                  <a:txBody>
                    <a:bodyPr/>
                    <a:lstStyle/>
                    <a:p>
                      <a:pPr algn="ctr"/>
                      <a:r>
                        <a:rPr lang="x-none" sz="2400" dirty="0">
                          <a:effectLst/>
                        </a:rPr>
                        <a:t>a - b</a:t>
                      </a:r>
                      <a:endParaRPr lang="mr-IN" sz="2400" dirty="0">
                        <a:effectLst/>
                      </a:endParaRPr>
                    </a:p>
                  </a:txBody>
                  <a:tcPr anchor="ctr"/>
                </a:tc>
                <a:tc>
                  <a:txBody>
                    <a:bodyPr/>
                    <a:lstStyle/>
                    <a:p>
                      <a:r>
                        <a:rPr lang="en-US" sz="2400" dirty="0" err="1">
                          <a:effectLst/>
                        </a:rPr>
                        <a:t>Diferencia</a:t>
                      </a:r>
                      <a:r>
                        <a:rPr lang="en-US" sz="2400" dirty="0">
                          <a:effectLst/>
                        </a:rPr>
                        <a:t> de </a:t>
                      </a:r>
                      <a:r>
                        <a:rPr lang="en-US" sz="2400" dirty="0" err="1">
                          <a:effectLst/>
                        </a:rPr>
                        <a:t>conjuntos</a:t>
                      </a:r>
                      <a:endParaRPr lang="en-US" sz="2400" dirty="0">
                        <a:effectLst/>
                      </a:endParaRPr>
                    </a:p>
                  </a:txBody>
                  <a:tcPr anchor="ctr"/>
                </a:tc>
                <a:tc>
                  <a:txBody>
                    <a:bodyPr/>
                    <a:lstStyle/>
                    <a:p>
                      <a:r>
                        <a:rPr lang="x-none" sz="2400" dirty="0" err="1">
                          <a:effectLst/>
                        </a:rPr>
                        <a:t>a.</a:t>
                      </a:r>
                      <a:r>
                        <a:rPr lang="x-none" sz="2400" dirty="0" err="1">
                          <a:solidFill>
                            <a:schemeClr val="accent1">
                              <a:lumMod val="75000"/>
                            </a:schemeClr>
                          </a:solidFill>
                          <a:effectLst/>
                        </a:rPr>
                        <a:t>difference</a:t>
                      </a:r>
                      <a:r>
                        <a:rPr lang="x-none" sz="2400" dirty="0">
                          <a:effectLst/>
                        </a:rPr>
                        <a:t>(b)</a:t>
                      </a:r>
                      <a:endParaRPr lang="mr-IN" sz="2400" dirty="0">
                        <a:effectLst/>
                      </a:endParaRPr>
                    </a:p>
                  </a:txBody>
                  <a:tcPr anchor="ctr"/>
                </a:tc>
                <a:extLst>
                  <a:ext uri="{0D108BD9-81ED-4DB2-BD59-A6C34878D82A}">
                    <a16:rowId xmlns:a16="http://schemas.microsoft.com/office/drawing/2014/main" xmlns="" val="10003"/>
                  </a:ext>
                </a:extLst>
              </a:tr>
              <a:tr h="469274">
                <a:tc>
                  <a:txBody>
                    <a:bodyPr/>
                    <a:lstStyle/>
                    <a:p>
                      <a:pPr algn="ctr"/>
                      <a:r>
                        <a:rPr lang="x-none" sz="2400" dirty="0">
                          <a:effectLst/>
                        </a:rPr>
                        <a:t>a ^ b</a:t>
                      </a:r>
                      <a:endParaRPr lang="mr-IN" sz="2400"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effectLst/>
                        </a:rPr>
                        <a:t>Diferencia</a:t>
                      </a:r>
                      <a:r>
                        <a:rPr lang="en-US" sz="2400" dirty="0">
                          <a:effectLst/>
                        </a:rPr>
                        <a:t> </a:t>
                      </a:r>
                      <a:r>
                        <a:rPr lang="en-US" sz="2400" dirty="0" err="1">
                          <a:effectLst/>
                        </a:rPr>
                        <a:t>simétrica</a:t>
                      </a:r>
                      <a:r>
                        <a:rPr lang="en-US" sz="2400" dirty="0">
                          <a:effectLst/>
                        </a:rPr>
                        <a:t> de </a:t>
                      </a:r>
                      <a:r>
                        <a:rPr lang="en-US" sz="2400" dirty="0" err="1">
                          <a:effectLst/>
                        </a:rPr>
                        <a:t>conjuntos</a:t>
                      </a:r>
                      <a:endParaRPr lang="en-US" sz="2400" dirty="0">
                        <a:effectLst/>
                      </a:endParaRPr>
                    </a:p>
                  </a:txBody>
                  <a:tcPr anchor="ctr"/>
                </a:tc>
                <a:tc>
                  <a:txBody>
                    <a:bodyPr/>
                    <a:lstStyle/>
                    <a:p>
                      <a:r>
                        <a:rPr lang="x-none" sz="2400" dirty="0" err="1">
                          <a:effectLst/>
                        </a:rPr>
                        <a:t>a.</a:t>
                      </a:r>
                      <a:r>
                        <a:rPr lang="x-none" sz="2400" dirty="0" err="1">
                          <a:solidFill>
                            <a:schemeClr val="accent1">
                              <a:lumMod val="75000"/>
                            </a:schemeClr>
                          </a:solidFill>
                          <a:effectLst/>
                        </a:rPr>
                        <a:t>symmetric_difference</a:t>
                      </a:r>
                      <a:r>
                        <a:rPr lang="x-none" sz="2400" dirty="0">
                          <a:effectLst/>
                        </a:rPr>
                        <a:t>(b)</a:t>
                      </a:r>
                      <a:endParaRPr lang="mr-IN" sz="2400" dirty="0">
                        <a:effectLst/>
                      </a:endParaRPr>
                    </a:p>
                  </a:txBody>
                  <a:tcPr anchor="ctr"/>
                </a:tc>
                <a:extLst>
                  <a:ext uri="{0D108BD9-81ED-4DB2-BD59-A6C34878D82A}">
                    <a16:rowId xmlns:a16="http://schemas.microsoft.com/office/drawing/2014/main" xmlns="" val="1671712305"/>
                  </a:ext>
                </a:extLst>
              </a:tr>
            </a:tbl>
          </a:graphicData>
        </a:graphic>
      </p:graphicFrame>
      <p:sp>
        <p:nvSpPr>
          <p:cNvPr id="7" name="2 Marcador de contenido"/>
          <p:cNvSpPr txBox="1">
            <a:spLocks/>
          </p:cNvSpPr>
          <p:nvPr/>
        </p:nvSpPr>
        <p:spPr>
          <a:xfrm>
            <a:off x="1097280" y="1640069"/>
            <a:ext cx="4148488" cy="605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s-ES" dirty="0"/>
              <a:t>Sean a, b dos conjuntos:</a:t>
            </a:r>
          </a:p>
        </p:txBody>
      </p:sp>
    </p:spTree>
    <p:extLst>
      <p:ext uri="{BB962C8B-B14F-4D97-AF65-F5344CB8AC3E}">
        <p14:creationId xmlns:p14="http://schemas.microsoft.com/office/powerpoint/2010/main" val="10771905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Conjuntos: Operaciones</a:t>
            </a:r>
            <a:endParaRPr lang="en-US" dirty="0"/>
          </a:p>
        </p:txBody>
      </p:sp>
      <p:sp>
        <p:nvSpPr>
          <p:cNvPr id="4" name="3 Rectángulo"/>
          <p:cNvSpPr/>
          <p:nvPr/>
        </p:nvSpPr>
        <p:spPr>
          <a:xfrm>
            <a:off x="3747473" y="2078636"/>
            <a:ext cx="4697053"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Consolas" panose="020B0609020204030204" pitchFamily="49" charset="0"/>
              </a:rPr>
              <a:t>&gt;&gt;&gt; A = set([1, 2, 3, 4, 5]) </a:t>
            </a:r>
          </a:p>
          <a:p>
            <a:r>
              <a:rPr lang="en-US" sz="2000" dirty="0">
                <a:latin typeface="Consolas" panose="020B0609020204030204" pitchFamily="49" charset="0"/>
              </a:rPr>
              <a:t>&gt;&gt;&gt; B = set([4, 5, 6, 7, 8]) </a:t>
            </a:r>
          </a:p>
          <a:p>
            <a:endParaRPr lang="en-US" sz="2000" dirty="0">
              <a:latin typeface="Consolas" panose="020B0609020204030204" pitchFamily="49" charset="0"/>
            </a:endParaRPr>
          </a:p>
          <a:p>
            <a:r>
              <a:rPr lang="en-US" sz="2000" dirty="0">
                <a:latin typeface="Consolas" panose="020B0609020204030204" pitchFamily="49" charset="0"/>
              </a:rPr>
              <a:t>#INTERSECCION</a:t>
            </a:r>
          </a:p>
          <a:p>
            <a:r>
              <a:rPr lang="en-US" sz="2000" dirty="0">
                <a:latin typeface="Consolas" panose="020B0609020204030204" pitchFamily="49" charset="0"/>
              </a:rPr>
              <a:t>&gt;&gt;&gt; A &amp; B</a:t>
            </a:r>
          </a:p>
          <a:p>
            <a:r>
              <a:rPr lang="en-US" sz="2000" dirty="0">
                <a:latin typeface="Consolas" panose="020B0609020204030204" pitchFamily="49" charset="0"/>
              </a:rPr>
              <a:t>{4, 5}</a:t>
            </a:r>
          </a:p>
          <a:p>
            <a:endParaRPr lang="en-US" sz="2000" dirty="0">
              <a:latin typeface="Consolas" panose="020B0609020204030204" pitchFamily="49" charset="0"/>
            </a:endParaRPr>
          </a:p>
          <a:p>
            <a:r>
              <a:rPr lang="en-US" sz="2000" dirty="0">
                <a:latin typeface="Consolas" panose="020B0609020204030204" pitchFamily="49" charset="0"/>
              </a:rPr>
              <a:t>&gt;&gt;&gt; </a:t>
            </a:r>
            <a:r>
              <a:rPr lang="en-US" sz="2000" dirty="0" err="1">
                <a:latin typeface="Consolas" panose="020B0609020204030204" pitchFamily="49" charset="0"/>
              </a:rPr>
              <a:t>A.intersection</a:t>
            </a:r>
            <a:r>
              <a:rPr lang="en-US" sz="2000" dirty="0">
                <a:latin typeface="Consolas" panose="020B0609020204030204" pitchFamily="49" charset="0"/>
              </a:rPr>
              <a:t>(B)</a:t>
            </a:r>
          </a:p>
          <a:p>
            <a:r>
              <a:rPr lang="en-US" sz="2000" dirty="0">
                <a:latin typeface="Consolas" panose="020B0609020204030204" pitchFamily="49" charset="0"/>
              </a:rPr>
              <a:t>{4, 5}</a:t>
            </a:r>
          </a:p>
          <a:p>
            <a:endParaRPr lang="en-US" sz="2000" dirty="0">
              <a:latin typeface="Consolas" panose="020B0609020204030204" pitchFamily="49" charset="0"/>
            </a:endParaRPr>
          </a:p>
          <a:p>
            <a:r>
              <a:rPr lang="en-US" sz="2000" dirty="0">
                <a:latin typeface="Consolas" panose="020B0609020204030204" pitchFamily="49" charset="0"/>
              </a:rPr>
              <a:t>&gt;&gt;&gt; </a:t>
            </a:r>
            <a:r>
              <a:rPr lang="en-US" sz="2000" dirty="0" err="1">
                <a:latin typeface="Consolas" panose="020B0609020204030204" pitchFamily="49" charset="0"/>
              </a:rPr>
              <a:t>B.intersection</a:t>
            </a:r>
            <a:r>
              <a:rPr lang="en-US" sz="2000" dirty="0">
                <a:latin typeface="Consolas" panose="020B0609020204030204" pitchFamily="49" charset="0"/>
              </a:rPr>
              <a:t>(A)</a:t>
            </a:r>
          </a:p>
          <a:p>
            <a:r>
              <a:rPr lang="en-US" sz="2000" dirty="0">
                <a:latin typeface="Consolas" panose="020B0609020204030204" pitchFamily="49" charset="0"/>
              </a:rPr>
              <a:t>{4, 5}</a:t>
            </a:r>
          </a:p>
        </p:txBody>
      </p:sp>
    </p:spTree>
    <p:extLst>
      <p:ext uri="{BB962C8B-B14F-4D97-AF65-F5344CB8AC3E}">
        <p14:creationId xmlns:p14="http://schemas.microsoft.com/office/powerpoint/2010/main" val="74681147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Conjuntos: Operaciones</a:t>
            </a:r>
            <a:endParaRPr lang="en-US" dirty="0"/>
          </a:p>
        </p:txBody>
      </p:sp>
      <p:sp>
        <p:nvSpPr>
          <p:cNvPr id="4" name="3 Rectángulo"/>
          <p:cNvSpPr/>
          <p:nvPr/>
        </p:nvSpPr>
        <p:spPr>
          <a:xfrm>
            <a:off x="3731431" y="1925459"/>
            <a:ext cx="4729138" cy="40626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Consolas" panose="020B0609020204030204" pitchFamily="49" charset="0"/>
              </a:rPr>
              <a:t>&gt;&gt;&gt; A = set([1, 2, 3, 4, 5]) </a:t>
            </a:r>
          </a:p>
          <a:p>
            <a:r>
              <a:rPr lang="en-US" sz="2000" dirty="0">
                <a:latin typeface="Consolas" panose="020B0609020204030204" pitchFamily="49" charset="0"/>
              </a:rPr>
              <a:t>&gt;&gt;&gt; B = set([4, 5, 6, 7, 8]) </a:t>
            </a:r>
          </a:p>
          <a:p>
            <a:endParaRPr lang="en-US" sz="2000" dirty="0">
              <a:latin typeface="Consolas" panose="020B0609020204030204" pitchFamily="49" charset="0"/>
            </a:endParaRPr>
          </a:p>
          <a:p>
            <a:r>
              <a:rPr lang="en-US" sz="2000" dirty="0">
                <a:latin typeface="Consolas" panose="020B0609020204030204" pitchFamily="49" charset="0"/>
              </a:rPr>
              <a:t># UNION </a:t>
            </a:r>
          </a:p>
          <a:p>
            <a:endParaRPr lang="en-US" sz="2000" dirty="0">
              <a:latin typeface="Consolas" panose="020B0609020204030204" pitchFamily="49" charset="0"/>
            </a:endParaRPr>
          </a:p>
          <a:p>
            <a:r>
              <a:rPr lang="en-US" sz="2000" dirty="0">
                <a:latin typeface="Consolas" panose="020B0609020204030204" pitchFamily="49" charset="0"/>
              </a:rPr>
              <a:t>&gt;&gt;&gt; A | B </a:t>
            </a:r>
          </a:p>
          <a:p>
            <a:r>
              <a:rPr lang="en-US" sz="2000" dirty="0">
                <a:latin typeface="Consolas" panose="020B0609020204030204" pitchFamily="49" charset="0"/>
              </a:rPr>
              <a:t>{1, 2, 3, 4, 5, 6, 7, 8} </a:t>
            </a:r>
          </a:p>
          <a:p>
            <a:endParaRPr lang="en-US" sz="2000" dirty="0">
              <a:latin typeface="Consolas" panose="020B0609020204030204" pitchFamily="49" charset="0"/>
            </a:endParaRPr>
          </a:p>
          <a:p>
            <a:r>
              <a:rPr lang="en-US" sz="2000" dirty="0">
                <a:latin typeface="Consolas" panose="020B0609020204030204" pitchFamily="49" charset="0"/>
              </a:rPr>
              <a:t>&gt;&gt;&gt; </a:t>
            </a:r>
            <a:r>
              <a:rPr lang="en-US" sz="2000" dirty="0" err="1">
                <a:latin typeface="Consolas" panose="020B0609020204030204" pitchFamily="49" charset="0"/>
              </a:rPr>
              <a:t>A.union</a:t>
            </a:r>
            <a:r>
              <a:rPr lang="en-US" sz="2000" dirty="0">
                <a:latin typeface="Consolas" panose="020B0609020204030204" pitchFamily="49" charset="0"/>
              </a:rPr>
              <a:t>(B) </a:t>
            </a:r>
          </a:p>
          <a:p>
            <a:endParaRPr lang="en-US" sz="2000" dirty="0">
              <a:latin typeface="Consolas" panose="020B0609020204030204" pitchFamily="49" charset="0"/>
            </a:endParaRPr>
          </a:p>
          <a:p>
            <a:r>
              <a:rPr lang="en-US" sz="2000" dirty="0">
                <a:latin typeface="Consolas" panose="020B0609020204030204" pitchFamily="49" charset="0"/>
              </a:rPr>
              <a:t>{1, 2, 3, 4, 5, 6, 7, 8} </a:t>
            </a:r>
          </a:p>
          <a:p>
            <a:r>
              <a:rPr lang="en-US" sz="2000" dirty="0">
                <a:latin typeface="Consolas" panose="020B0609020204030204" pitchFamily="49" charset="0"/>
              </a:rPr>
              <a:t>&gt;&gt;&gt; </a:t>
            </a:r>
            <a:r>
              <a:rPr lang="en-US" sz="2000" dirty="0" err="1">
                <a:latin typeface="Consolas" panose="020B0609020204030204" pitchFamily="49" charset="0"/>
              </a:rPr>
              <a:t>B.union</a:t>
            </a:r>
            <a:r>
              <a:rPr lang="en-US" sz="2000" dirty="0">
                <a:latin typeface="Consolas" panose="020B0609020204030204" pitchFamily="49" charset="0"/>
              </a:rPr>
              <a:t>(A) </a:t>
            </a:r>
          </a:p>
          <a:p>
            <a:r>
              <a:rPr lang="en-US" sz="2000" dirty="0">
                <a:latin typeface="Consolas" panose="020B0609020204030204" pitchFamily="49" charset="0"/>
              </a:rPr>
              <a:t>{1, 2, 3, 4, 5, 6, 7, 8} </a:t>
            </a:r>
          </a:p>
        </p:txBody>
      </p:sp>
    </p:spTree>
    <p:extLst>
      <p:ext uri="{BB962C8B-B14F-4D97-AF65-F5344CB8AC3E}">
        <p14:creationId xmlns:p14="http://schemas.microsoft.com/office/powerpoint/2010/main" val="9745634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Conjuntos: Operaciones</a:t>
            </a:r>
            <a:endParaRPr lang="en-US" dirty="0"/>
          </a:p>
        </p:txBody>
      </p:sp>
      <p:sp>
        <p:nvSpPr>
          <p:cNvPr id="4" name="3 Rectángulo"/>
          <p:cNvSpPr/>
          <p:nvPr/>
        </p:nvSpPr>
        <p:spPr>
          <a:xfrm>
            <a:off x="3752001" y="1941298"/>
            <a:ext cx="4687998" cy="40934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Consolas" panose="020B0609020204030204" pitchFamily="49" charset="0"/>
              </a:rPr>
              <a:t>&gt;&gt;&gt; A = set([1, 2, 3, 4, 5]) </a:t>
            </a:r>
          </a:p>
          <a:p>
            <a:r>
              <a:rPr lang="en-US" sz="2000" dirty="0">
                <a:latin typeface="Consolas" panose="020B0609020204030204" pitchFamily="49" charset="0"/>
              </a:rPr>
              <a:t>&gt;&gt;&gt; B = set([4, 5, 6, 7, 8]) </a:t>
            </a:r>
          </a:p>
          <a:p>
            <a:endParaRPr lang="en-US" sz="2000" dirty="0">
              <a:latin typeface="Consolas" panose="020B0609020204030204" pitchFamily="49" charset="0"/>
            </a:endParaRPr>
          </a:p>
          <a:p>
            <a:r>
              <a:rPr lang="en-US" sz="2000" dirty="0">
                <a:latin typeface="Consolas" panose="020B0609020204030204" pitchFamily="49" charset="0"/>
              </a:rPr>
              <a:t>#DIFERENCIA</a:t>
            </a:r>
          </a:p>
          <a:p>
            <a:r>
              <a:rPr lang="en-US" sz="2000" dirty="0">
                <a:latin typeface="Consolas" panose="020B0609020204030204" pitchFamily="49" charset="0"/>
              </a:rPr>
              <a:t>&gt;&gt;&gt; A - B</a:t>
            </a:r>
          </a:p>
          <a:p>
            <a:r>
              <a:rPr lang="en-US" sz="2000" dirty="0">
                <a:latin typeface="Consolas" panose="020B0609020204030204" pitchFamily="49" charset="0"/>
              </a:rPr>
              <a:t>{1, 2, 3}</a:t>
            </a:r>
          </a:p>
          <a:p>
            <a:endParaRPr lang="en-US" sz="2000" dirty="0">
              <a:latin typeface="Consolas" panose="020B0609020204030204" pitchFamily="49" charset="0"/>
            </a:endParaRPr>
          </a:p>
          <a:p>
            <a:r>
              <a:rPr lang="en-US" sz="2000" dirty="0">
                <a:latin typeface="Consolas" panose="020B0609020204030204" pitchFamily="49" charset="0"/>
              </a:rPr>
              <a:t>&gt;&gt;&gt; </a:t>
            </a:r>
            <a:r>
              <a:rPr lang="en-US" sz="2000" dirty="0" err="1">
                <a:latin typeface="Consolas" panose="020B0609020204030204" pitchFamily="49" charset="0"/>
              </a:rPr>
              <a:t>A.difference</a:t>
            </a:r>
            <a:r>
              <a:rPr lang="en-US" sz="2000" dirty="0">
                <a:latin typeface="Consolas" panose="020B0609020204030204" pitchFamily="49" charset="0"/>
              </a:rPr>
              <a:t>(B)</a:t>
            </a:r>
          </a:p>
          <a:p>
            <a:r>
              <a:rPr lang="en-US" sz="2000" dirty="0">
                <a:latin typeface="Consolas" panose="020B0609020204030204" pitchFamily="49" charset="0"/>
              </a:rPr>
              <a:t>{1, 2, 3}</a:t>
            </a:r>
          </a:p>
          <a:p>
            <a:endParaRPr lang="en-US" sz="2000" dirty="0">
              <a:latin typeface="Consolas" panose="020B0609020204030204" pitchFamily="49" charset="0"/>
            </a:endParaRPr>
          </a:p>
          <a:p>
            <a:r>
              <a:rPr lang="en-US" sz="2000" dirty="0">
                <a:latin typeface="Consolas" panose="020B0609020204030204" pitchFamily="49" charset="0"/>
              </a:rPr>
              <a:t>&gt;&gt;&gt; B - A</a:t>
            </a:r>
          </a:p>
          <a:p>
            <a:r>
              <a:rPr lang="en-US" sz="2000" dirty="0">
                <a:latin typeface="Consolas" panose="020B0609020204030204" pitchFamily="49" charset="0"/>
              </a:rPr>
              <a:t>{8, 6, 7}</a:t>
            </a:r>
          </a:p>
          <a:p>
            <a:endParaRPr lang="en-US" sz="2000" dirty="0">
              <a:latin typeface="Consolas" panose="020B0609020204030204" pitchFamily="49" charset="0"/>
            </a:endParaRPr>
          </a:p>
        </p:txBody>
      </p:sp>
    </p:spTree>
    <p:extLst>
      <p:ext uri="{BB962C8B-B14F-4D97-AF65-F5344CB8AC3E}">
        <p14:creationId xmlns:p14="http://schemas.microsoft.com/office/powerpoint/2010/main" val="189108196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Conjuntos: Operaciones</a:t>
            </a:r>
            <a:endParaRPr lang="en-US" dirty="0"/>
          </a:p>
        </p:txBody>
      </p:sp>
      <p:sp>
        <p:nvSpPr>
          <p:cNvPr id="4" name="3 Rectángulo"/>
          <p:cNvSpPr/>
          <p:nvPr/>
        </p:nvSpPr>
        <p:spPr>
          <a:xfrm>
            <a:off x="3647727" y="2080938"/>
            <a:ext cx="4896545"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chemeClr val="tx1"/>
                </a:solidFill>
                <a:latin typeface="Consolas" panose="020B0609020204030204" pitchFamily="49" charset="0"/>
              </a:rPr>
              <a:t>&gt;&gt;&gt; A = set([1, 2, 3, 4, 5]) </a:t>
            </a:r>
          </a:p>
          <a:p>
            <a:r>
              <a:rPr lang="en-US" sz="2000" dirty="0">
                <a:solidFill>
                  <a:schemeClr val="tx1"/>
                </a:solidFill>
                <a:latin typeface="Consolas" panose="020B0609020204030204" pitchFamily="49" charset="0"/>
              </a:rPr>
              <a:t>&gt;&gt;&gt; B = set([4, 5, 6, 7, 8]) </a:t>
            </a:r>
          </a:p>
          <a:p>
            <a:endParaRPr lang="en-US" sz="2000" dirty="0">
              <a:solidFill>
                <a:schemeClr val="tx1"/>
              </a:solidFill>
              <a:latin typeface="Consolas" panose="020B0609020204030204" pitchFamily="49" charset="0"/>
            </a:endParaRPr>
          </a:p>
          <a:p>
            <a:r>
              <a:rPr lang="en-US" sz="2000" dirty="0">
                <a:solidFill>
                  <a:schemeClr val="tx1"/>
                </a:solidFill>
                <a:latin typeface="Consolas" panose="020B0609020204030204" pitchFamily="49" charset="0"/>
              </a:rPr>
              <a:t>#DIFERENCIA SIMETRICA</a:t>
            </a:r>
          </a:p>
          <a:p>
            <a:r>
              <a:rPr lang="en-US" sz="2000" dirty="0">
                <a:solidFill>
                  <a:schemeClr val="tx1"/>
                </a:solidFill>
                <a:latin typeface="Consolas" panose="020B0609020204030204" pitchFamily="49" charset="0"/>
              </a:rPr>
              <a:t>&gt;&gt;&gt; A ^ B</a:t>
            </a:r>
          </a:p>
          <a:p>
            <a:r>
              <a:rPr lang="en-US" sz="2000" dirty="0">
                <a:solidFill>
                  <a:schemeClr val="tx1"/>
                </a:solidFill>
                <a:latin typeface="Consolas" panose="020B0609020204030204" pitchFamily="49" charset="0"/>
              </a:rPr>
              <a:t>{1, 2, 3, 6, 7, 8}</a:t>
            </a:r>
          </a:p>
          <a:p>
            <a:endParaRPr lang="en-US" sz="2000" dirty="0">
              <a:solidFill>
                <a:schemeClr val="tx1"/>
              </a:solidFill>
              <a:latin typeface="Consolas" panose="020B0609020204030204" pitchFamily="49" charset="0"/>
            </a:endParaRPr>
          </a:p>
          <a:p>
            <a:r>
              <a:rPr lang="en-US" sz="2000" dirty="0">
                <a:solidFill>
                  <a:schemeClr val="tx1"/>
                </a:solidFill>
                <a:latin typeface="Consolas" panose="020B0609020204030204" pitchFamily="49" charset="0"/>
              </a:rPr>
              <a:t>&gt;&gt;&gt; </a:t>
            </a:r>
            <a:r>
              <a:rPr lang="en-US" sz="2000" dirty="0" err="1">
                <a:solidFill>
                  <a:schemeClr val="tx1"/>
                </a:solidFill>
                <a:latin typeface="Consolas" panose="020B0609020204030204" pitchFamily="49" charset="0"/>
              </a:rPr>
              <a:t>A.symmetric_difference</a:t>
            </a:r>
            <a:r>
              <a:rPr lang="en-US" sz="2000" dirty="0">
                <a:solidFill>
                  <a:schemeClr val="tx1"/>
                </a:solidFill>
                <a:latin typeface="Consolas" panose="020B0609020204030204" pitchFamily="49" charset="0"/>
              </a:rPr>
              <a:t>(B)</a:t>
            </a:r>
          </a:p>
          <a:p>
            <a:r>
              <a:rPr lang="en-US" sz="2000" dirty="0">
                <a:solidFill>
                  <a:schemeClr val="tx1"/>
                </a:solidFill>
                <a:latin typeface="Consolas" panose="020B0609020204030204" pitchFamily="49" charset="0"/>
              </a:rPr>
              <a:t>{1, 2, 3, 6, 7, 8}</a:t>
            </a:r>
          </a:p>
          <a:p>
            <a:endParaRPr lang="en-US" sz="2000" dirty="0">
              <a:solidFill>
                <a:schemeClr val="tx1"/>
              </a:solidFill>
              <a:latin typeface="Consolas" panose="020B0609020204030204" pitchFamily="49" charset="0"/>
            </a:endParaRPr>
          </a:p>
          <a:p>
            <a:r>
              <a:rPr lang="en-US" sz="2000" dirty="0">
                <a:solidFill>
                  <a:schemeClr val="tx1"/>
                </a:solidFill>
                <a:latin typeface="Consolas" panose="020B0609020204030204" pitchFamily="49" charset="0"/>
              </a:rPr>
              <a:t>&gt;&gt;&gt; </a:t>
            </a:r>
            <a:r>
              <a:rPr lang="en-US" sz="2000" dirty="0" err="1">
                <a:solidFill>
                  <a:schemeClr val="tx1"/>
                </a:solidFill>
                <a:latin typeface="Consolas" panose="020B0609020204030204" pitchFamily="49" charset="0"/>
              </a:rPr>
              <a:t>B.symmetric_difference</a:t>
            </a:r>
            <a:r>
              <a:rPr lang="en-US" sz="2000" dirty="0">
                <a:solidFill>
                  <a:schemeClr val="tx1"/>
                </a:solidFill>
                <a:latin typeface="Consolas" panose="020B0609020204030204" pitchFamily="49" charset="0"/>
              </a:rPr>
              <a:t>(A)</a:t>
            </a:r>
          </a:p>
          <a:p>
            <a:r>
              <a:rPr lang="en-US" sz="2000" dirty="0">
                <a:solidFill>
                  <a:schemeClr val="tx1"/>
                </a:solidFill>
                <a:latin typeface="Consolas" panose="020B0609020204030204" pitchFamily="49" charset="0"/>
              </a:rPr>
              <a:t>{1, 2, 3, 6, 7, 8}</a:t>
            </a:r>
          </a:p>
        </p:txBody>
      </p:sp>
    </p:spTree>
    <p:extLst>
      <p:ext uri="{BB962C8B-B14F-4D97-AF65-F5344CB8AC3E}">
        <p14:creationId xmlns:p14="http://schemas.microsoft.com/office/powerpoint/2010/main" val="41064894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Ejercicios</a:t>
            </a:r>
            <a:endParaRPr lang="en-US" dirty="0"/>
          </a:p>
        </p:txBody>
      </p:sp>
      <p:sp>
        <p:nvSpPr>
          <p:cNvPr id="3" name="2 Marcador de contenido"/>
          <p:cNvSpPr>
            <a:spLocks noGrp="1"/>
          </p:cNvSpPr>
          <p:nvPr>
            <p:ph idx="1"/>
          </p:nvPr>
        </p:nvSpPr>
        <p:spPr/>
        <p:txBody>
          <a:bodyPr>
            <a:normAutofit fontScale="85000" lnSpcReduction="20000"/>
          </a:bodyPr>
          <a:lstStyle/>
          <a:p>
            <a:r>
              <a:rPr lang="es-ES" dirty="0"/>
              <a:t>Crear un programa que muestre por pantalla una lista sin palabras repetidas de una frase ingresada por el usuario. </a:t>
            </a:r>
          </a:p>
          <a:p>
            <a:endParaRPr lang="es-ES" dirty="0"/>
          </a:p>
          <a:p>
            <a:r>
              <a:rPr lang="es-ES" dirty="0"/>
              <a:t>Una empresa de marketing desea saber que productos en común compran tres usuarios en un supermercado. Para esto, la empresa tiene una lista de los productos comprados para cada usuario. Mostrar por pantalla cuáles productos compran en común los tres usuarios. </a:t>
            </a:r>
          </a:p>
          <a:p>
            <a:endParaRPr lang="en-US" dirty="0"/>
          </a:p>
          <a:p>
            <a:r>
              <a:rPr lang="es-ES" dirty="0"/>
              <a:t>Una empresa guarda la lista de correo de sus empleados en dos archivos diferentes. Puede darse el caso de que en ambos archivos exista el correo del mismo empleado. Se desea enviar un correo masivo a todos los empleados de la empresa, de manera que los correos no se repitan en el destinatario. Escriba un programa que dada dos listas de correos de empleados </a:t>
            </a:r>
            <a:r>
              <a:rPr lang="es-ES" dirty="0" err="1"/>
              <a:t>lista_A</a:t>
            </a:r>
            <a:r>
              <a:rPr lang="es-ES" dirty="0"/>
              <a:t> y </a:t>
            </a:r>
            <a:r>
              <a:rPr lang="es-ES" dirty="0" err="1"/>
              <a:t>lista_B</a:t>
            </a:r>
            <a:r>
              <a:rPr lang="es-ES" dirty="0"/>
              <a:t>, muestre una lista con los correos de todos los empleados de la empresa (sin repetir). </a:t>
            </a:r>
          </a:p>
          <a:p>
            <a:endParaRPr lang="en-US" dirty="0"/>
          </a:p>
        </p:txBody>
      </p:sp>
    </p:spTree>
    <p:extLst>
      <p:ext uri="{BB962C8B-B14F-4D97-AF65-F5344CB8AC3E}">
        <p14:creationId xmlns:p14="http://schemas.microsoft.com/office/powerpoint/2010/main" val="192378692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5118" y="2622234"/>
            <a:ext cx="5728854" cy="1291677"/>
          </a:xfrm>
        </p:spPr>
        <p:txBody>
          <a:bodyPr>
            <a:normAutofit/>
          </a:bodyPr>
          <a:lstStyle/>
          <a:p>
            <a:pPr algn="ctr"/>
            <a:r>
              <a:rPr lang="en-US" sz="5400" dirty="0" err="1"/>
              <a:t>Diccionarios</a:t>
            </a:r>
            <a:endParaRPr lang="en-US" sz="5400" dirty="0"/>
          </a:p>
        </p:txBody>
      </p:sp>
    </p:spTree>
    <p:extLst>
      <p:ext uri="{BB962C8B-B14F-4D97-AF65-F5344CB8AC3E}">
        <p14:creationId xmlns:p14="http://schemas.microsoft.com/office/powerpoint/2010/main" val="3536901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Colecciones</a:t>
            </a:r>
            <a:endParaRPr lang="en-US" dirty="0"/>
          </a:p>
        </p:txBody>
      </p:sp>
      <p:sp>
        <p:nvSpPr>
          <p:cNvPr id="3" name="Content Placeholder 2"/>
          <p:cNvSpPr>
            <a:spLocks noGrp="1"/>
          </p:cNvSpPr>
          <p:nvPr>
            <p:ph idx="1"/>
          </p:nvPr>
        </p:nvSpPr>
        <p:spPr>
          <a:xfrm>
            <a:off x="838200" y="1564564"/>
            <a:ext cx="10515600" cy="4351338"/>
          </a:xfrm>
        </p:spPr>
        <p:txBody>
          <a:bodyPr>
            <a:normAutofit/>
          </a:bodyPr>
          <a:lstStyle/>
          <a:p>
            <a:pPr marL="0" indent="0" algn="ctr">
              <a:buNone/>
            </a:pPr>
            <a:endParaRPr lang="es-ES_tradnl" sz="3200" dirty="0"/>
          </a:p>
          <a:p>
            <a:pPr marL="0" indent="0" algn="ctr">
              <a:buNone/>
            </a:pPr>
            <a:r>
              <a:rPr lang="x-none" sz="3600" dirty="0"/>
              <a:t>Las colecciones permiten </a:t>
            </a:r>
            <a:r>
              <a:rPr lang="x-none" sz="3600" b="1" dirty="0"/>
              <a:t>agrupar</a:t>
            </a:r>
            <a:r>
              <a:rPr lang="x-none" sz="3600" dirty="0"/>
              <a:t> datos, los cuales pueden ser de tipos diferentes</a:t>
            </a:r>
            <a:r>
              <a:rPr lang="en-US" sz="3600" dirty="0"/>
              <a:t>.</a:t>
            </a:r>
          </a:p>
          <a:p>
            <a:pPr marL="0" indent="0" algn="ctr">
              <a:buNone/>
            </a:pPr>
            <a:endParaRPr lang="x-none" sz="3600" dirty="0"/>
          </a:p>
          <a:p>
            <a:pPr marL="0" indent="0" algn="ctr">
              <a:buNone/>
            </a:pPr>
            <a:r>
              <a:rPr lang="x-none" sz="3600" dirty="0"/>
              <a:t>Python soporta distintos tipos de colecciones, que a su vez pueden combinarse y formar tipos de datos compuestos</a:t>
            </a:r>
            <a:endParaRPr lang="en-US" sz="3600" dirty="0"/>
          </a:p>
        </p:txBody>
      </p:sp>
    </p:spTree>
    <p:extLst>
      <p:ext uri="{BB962C8B-B14F-4D97-AF65-F5344CB8AC3E}">
        <p14:creationId xmlns:p14="http://schemas.microsoft.com/office/powerpoint/2010/main" val="17953479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Diccionarios</a:t>
            </a:r>
            <a:endParaRPr lang="en-US" dirty="0"/>
          </a:p>
        </p:txBody>
      </p:sp>
      <p:sp>
        <p:nvSpPr>
          <p:cNvPr id="3" name="2 Marcador de contenido"/>
          <p:cNvSpPr>
            <a:spLocks noGrp="1"/>
          </p:cNvSpPr>
          <p:nvPr>
            <p:ph idx="1"/>
          </p:nvPr>
        </p:nvSpPr>
        <p:spPr>
          <a:xfrm>
            <a:off x="1070934" y="2371056"/>
            <a:ext cx="10515600" cy="4351338"/>
          </a:xfrm>
        </p:spPr>
        <p:txBody>
          <a:bodyPr>
            <a:normAutofit/>
          </a:bodyPr>
          <a:lstStyle/>
          <a:p>
            <a:r>
              <a:rPr lang="es-ES" dirty="0"/>
              <a:t>Un diccionario es un conjunto no ordenado de pares </a:t>
            </a:r>
            <a:r>
              <a:rPr lang="es-ES" dirty="0" err="1"/>
              <a:t>clave:</a:t>
            </a:r>
            <a:r>
              <a:rPr lang="es-ES" dirty="0" err="1" smtClean="0"/>
              <a:t>valor</a:t>
            </a:r>
            <a:endParaRPr lang="es-ES" dirty="0"/>
          </a:p>
          <a:p>
            <a:pPr lvl="1"/>
            <a:r>
              <a:rPr lang="es-ES" sz="2800" dirty="0"/>
              <a:t> </a:t>
            </a:r>
            <a:r>
              <a:rPr lang="es-ES" b="1" dirty="0"/>
              <a:t>Las claven son únicas.</a:t>
            </a:r>
          </a:p>
          <a:p>
            <a:pPr marL="457200" lvl="1" indent="0">
              <a:buNone/>
            </a:pPr>
            <a:endParaRPr lang="es-ES" b="1" dirty="0"/>
          </a:p>
          <a:p>
            <a:r>
              <a:rPr lang="es-ES" dirty="0"/>
              <a:t>En un diccionario, si lo pensamos como un conjunto de elementos, cada elemento tiene dos partes, una es la llamada clave (</a:t>
            </a:r>
            <a:r>
              <a:rPr lang="es-ES" dirty="0" err="1"/>
              <a:t>key</a:t>
            </a:r>
            <a:r>
              <a:rPr lang="es-ES" dirty="0"/>
              <a:t>), y la otra es la llamada valor (</a:t>
            </a:r>
            <a:r>
              <a:rPr lang="es-ES" dirty="0" err="1"/>
              <a:t>value</a:t>
            </a:r>
            <a:r>
              <a:rPr lang="es-ES" dirty="0"/>
              <a:t>).</a:t>
            </a:r>
          </a:p>
        </p:txBody>
      </p:sp>
    </p:spTree>
    <p:extLst>
      <p:ext uri="{BB962C8B-B14F-4D97-AF65-F5344CB8AC3E}">
        <p14:creationId xmlns:p14="http://schemas.microsoft.com/office/powerpoint/2010/main" val="163293883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Diccionarios</a:t>
            </a:r>
            <a:endParaRPr lang="en-US" dirty="0"/>
          </a:p>
        </p:txBody>
      </p:sp>
      <p:sp>
        <p:nvSpPr>
          <p:cNvPr id="3" name="2 Marcador de contenido"/>
          <p:cNvSpPr>
            <a:spLocks noGrp="1"/>
          </p:cNvSpPr>
          <p:nvPr>
            <p:ph idx="1"/>
          </p:nvPr>
        </p:nvSpPr>
        <p:spPr>
          <a:xfrm>
            <a:off x="926555" y="1552909"/>
            <a:ext cx="10515600" cy="4351338"/>
          </a:xfrm>
        </p:spPr>
        <p:txBody>
          <a:bodyPr>
            <a:normAutofit/>
          </a:bodyPr>
          <a:lstStyle/>
          <a:p>
            <a:endParaRPr lang="es-ES" dirty="0"/>
          </a:p>
          <a:p>
            <a:endParaRPr lang="es-ES" dirty="0"/>
          </a:p>
          <a:p>
            <a:pPr marL="0" indent="0" algn="ctr">
              <a:buNone/>
            </a:pPr>
            <a:r>
              <a:rPr lang="es-ES" dirty="0"/>
              <a:t>Tanto la clave como el valor puede ser casi cualquier cosa (cualquier tipo de dato), pero la lógica del diccionario es que llamando a la clave se obtenga su valor.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387" y="4469064"/>
            <a:ext cx="8685935" cy="460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33837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Diccionarios</a:t>
            </a:r>
            <a:endParaRPr lang="en-US" dirty="0"/>
          </a:p>
        </p:txBody>
      </p:sp>
      <p:sp>
        <p:nvSpPr>
          <p:cNvPr id="3" name="2 Marcador de contenido"/>
          <p:cNvSpPr>
            <a:spLocks noGrp="1"/>
          </p:cNvSpPr>
          <p:nvPr>
            <p:ph idx="1"/>
          </p:nvPr>
        </p:nvSpPr>
        <p:spPr>
          <a:xfrm>
            <a:off x="1078832" y="2123825"/>
            <a:ext cx="10515600" cy="2993606"/>
          </a:xfrm>
        </p:spPr>
        <p:txBody>
          <a:bodyPr/>
          <a:lstStyle/>
          <a:p>
            <a:r>
              <a:rPr lang="es-ES" sz="3200" dirty="0"/>
              <a:t>Los componentes de un diccionario </a:t>
            </a:r>
            <a:r>
              <a:rPr lang="es-ES" sz="3200" b="1" dirty="0"/>
              <a:t>no están en un orden específico.</a:t>
            </a:r>
          </a:p>
          <a:p>
            <a:pPr marL="0" indent="0">
              <a:buNone/>
            </a:pPr>
            <a:endParaRPr lang="es-ES" sz="3200" b="1" dirty="0"/>
          </a:p>
          <a:p>
            <a:r>
              <a:rPr lang="es-ES" sz="3200" dirty="0"/>
              <a:t>Se pueden obtener los valores por su clave, pero no se pueden obtener las claves por el valor. </a:t>
            </a:r>
          </a:p>
          <a:p>
            <a:pPr marL="0" indent="0">
              <a:buNone/>
            </a:pPr>
            <a:endParaRPr lang="en-US" dirty="0"/>
          </a:p>
        </p:txBody>
      </p:sp>
    </p:spTree>
    <p:extLst>
      <p:ext uri="{BB962C8B-B14F-4D97-AF65-F5344CB8AC3E}">
        <p14:creationId xmlns:p14="http://schemas.microsoft.com/office/powerpoint/2010/main" val="85216125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Diccionarios</a:t>
            </a:r>
            <a:endParaRPr lang="en-US" dirty="0"/>
          </a:p>
        </p:txBody>
      </p:sp>
      <p:sp>
        <p:nvSpPr>
          <p:cNvPr id="3" name="2 Marcador de contenido"/>
          <p:cNvSpPr>
            <a:spLocks noGrp="1"/>
          </p:cNvSpPr>
          <p:nvPr>
            <p:ph idx="1"/>
          </p:nvPr>
        </p:nvSpPr>
        <p:spPr>
          <a:xfrm>
            <a:off x="838200" y="1690688"/>
            <a:ext cx="10515600" cy="4351338"/>
          </a:xfrm>
        </p:spPr>
        <p:txBody>
          <a:bodyPr/>
          <a:lstStyle/>
          <a:p>
            <a:r>
              <a:rPr lang="es-ES" b="1" dirty="0"/>
              <a:t>No puede haber claves duplicadas en  un diccionario. </a:t>
            </a:r>
            <a:r>
              <a:rPr lang="es-ES" dirty="0"/>
              <a:t>La asignación de un valor a una clave existente borrará el valor anterior. </a:t>
            </a:r>
          </a:p>
          <a:p>
            <a:pPr marL="0" indent="0">
              <a:buNone/>
            </a:pPr>
            <a:endParaRPr lang="es-ES" dirty="0"/>
          </a:p>
          <a:p>
            <a:r>
              <a:rPr lang="es-ES" dirty="0"/>
              <a:t>Su representación conceptual en la memoria son celdas identificadas con la </a:t>
            </a:r>
            <a:r>
              <a:rPr lang="es-ES" b="1" dirty="0"/>
              <a:t>clave.</a:t>
            </a:r>
          </a:p>
          <a:p>
            <a:endParaRPr lang="es-E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997" y="5347727"/>
            <a:ext cx="4540576" cy="10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123" name="Group 5122"/>
          <p:cNvGrpSpPr/>
          <p:nvPr/>
        </p:nvGrpSpPr>
        <p:grpSpPr>
          <a:xfrm>
            <a:off x="622105" y="4040505"/>
            <a:ext cx="10908743" cy="1152434"/>
            <a:chOff x="622105" y="4040505"/>
            <a:chExt cx="10908743" cy="1152434"/>
          </a:xfrm>
        </p:grpSpPr>
        <p:sp>
          <p:nvSpPr>
            <p:cNvPr id="5" name="4 Rectángulo"/>
            <p:cNvSpPr/>
            <p:nvPr/>
          </p:nvSpPr>
          <p:spPr>
            <a:xfrm>
              <a:off x="1868881" y="4469930"/>
              <a:ext cx="8433053"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latin typeface="Consolas" panose="020B0609020204030204" pitchFamily="49" charset="0"/>
                </a:rPr>
                <a:t>x={123: ‘Algebra’, 325: ‘</a:t>
              </a:r>
              <a:r>
                <a:rPr lang="en-US" sz="2000" dirty="0" err="1">
                  <a:latin typeface="Consolas" panose="020B0609020204030204" pitchFamily="49" charset="0"/>
                </a:rPr>
                <a:t>Fisica</a:t>
              </a:r>
              <a:r>
                <a:rPr lang="en-US" sz="2000" dirty="0">
                  <a:latin typeface="Consolas" panose="020B0609020204030204" pitchFamily="49" charset="0"/>
                </a:rPr>
                <a:t>’, 215: ‘</a:t>
              </a:r>
              <a:r>
                <a:rPr lang="en-US" sz="2000" dirty="0" err="1">
                  <a:latin typeface="Consolas" panose="020B0609020204030204" pitchFamily="49" charset="0"/>
                </a:rPr>
                <a:t>Química</a:t>
              </a:r>
              <a:r>
                <a:rPr lang="en-US" sz="2000" dirty="0">
                  <a:latin typeface="Consolas" panose="020B0609020204030204" pitchFamily="49" charset="0"/>
                </a:rPr>
                <a:t>’}</a:t>
              </a:r>
            </a:p>
          </p:txBody>
        </p:sp>
        <p:sp>
          <p:nvSpPr>
            <p:cNvPr id="4" name="Oval 3"/>
            <p:cNvSpPr/>
            <p:nvPr/>
          </p:nvSpPr>
          <p:spPr>
            <a:xfrm>
              <a:off x="2292388" y="4469930"/>
              <a:ext cx="545432" cy="40011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4514220" y="4465092"/>
              <a:ext cx="545432" cy="40011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6611726" y="4459726"/>
              <a:ext cx="545432" cy="403687"/>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Connector 8"/>
            <p:cNvCxnSpPr/>
            <p:nvPr/>
          </p:nvCxnSpPr>
          <p:spPr>
            <a:xfrm flipV="1">
              <a:off x="2565104" y="4283242"/>
              <a:ext cx="0" cy="17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787184" y="4293446"/>
              <a:ext cx="0" cy="17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884442" y="4269362"/>
              <a:ext cx="0" cy="17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565104" y="4240560"/>
              <a:ext cx="8107432" cy="426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672536" y="4040505"/>
              <a:ext cx="858312" cy="400110"/>
            </a:xfrm>
            <a:prstGeom prst="rect">
              <a:avLst/>
            </a:prstGeom>
            <a:solidFill>
              <a:srgbClr val="00B0F0"/>
            </a:solidFill>
            <a:ln>
              <a:solidFill>
                <a:srgbClr val="00B0F0"/>
              </a:solid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x-none" sz="2000" b="1" dirty="0"/>
                <a:t>Claves</a:t>
              </a:r>
              <a:endParaRPr lang="es-ES_tradnl" sz="2000" b="1" dirty="0"/>
            </a:p>
          </p:txBody>
        </p:sp>
        <p:cxnSp>
          <p:nvCxnSpPr>
            <p:cNvPr id="22" name="Straight Connector 21"/>
            <p:cNvCxnSpPr/>
            <p:nvPr/>
          </p:nvCxnSpPr>
          <p:spPr>
            <a:xfrm>
              <a:off x="3140997" y="4807142"/>
              <a:ext cx="1144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444197" y="4786721"/>
              <a:ext cx="8721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552006" y="4786721"/>
              <a:ext cx="9800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60039" y="4799182"/>
              <a:ext cx="0" cy="17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866322" y="4792829"/>
              <a:ext cx="0" cy="17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8030402" y="4807142"/>
              <a:ext cx="0" cy="17648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20" name="Straight Arrow Connector 5119"/>
            <p:cNvCxnSpPr/>
            <p:nvPr/>
          </p:nvCxnSpPr>
          <p:spPr>
            <a:xfrm flipH="1">
              <a:off x="1589649" y="4983626"/>
              <a:ext cx="644075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2105" y="4792829"/>
              <a:ext cx="970715" cy="400110"/>
            </a:xfrm>
            <a:prstGeom prst="rect">
              <a:avLst/>
            </a:prstGeom>
            <a:solidFill>
              <a:srgbClr val="00B0F0"/>
            </a:solidFill>
            <a:ln>
              <a:solidFill>
                <a:srgbClr val="00B0F0"/>
              </a:solid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x-none" sz="2000" b="1" dirty="0"/>
                <a:t>Valores</a:t>
              </a:r>
              <a:endParaRPr lang="es-ES_tradnl" sz="2000" b="1" dirty="0"/>
            </a:p>
          </p:txBody>
        </p:sp>
      </p:grpSp>
    </p:spTree>
    <p:extLst>
      <p:ext uri="{BB962C8B-B14F-4D97-AF65-F5344CB8AC3E}">
        <p14:creationId xmlns:p14="http://schemas.microsoft.com/office/powerpoint/2010/main" val="299601736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a:t>Diccionarios</a:t>
            </a:r>
            <a:endParaRPr lang="en-US" dirty="0"/>
          </a:p>
        </p:txBody>
      </p:sp>
      <p:sp>
        <p:nvSpPr>
          <p:cNvPr id="3" name="2 Marcador de contenido"/>
          <p:cNvSpPr>
            <a:spLocks noGrp="1"/>
          </p:cNvSpPr>
          <p:nvPr>
            <p:ph idx="1"/>
          </p:nvPr>
        </p:nvSpPr>
        <p:spPr>
          <a:xfrm>
            <a:off x="838200" y="1568951"/>
            <a:ext cx="10515600" cy="4351338"/>
          </a:xfrm>
        </p:spPr>
        <p:txBody>
          <a:bodyPr/>
          <a:lstStyle/>
          <a:p>
            <a:r>
              <a:rPr lang="es-ES" dirty="0"/>
              <a:t>Los </a:t>
            </a:r>
            <a:r>
              <a:rPr lang="es-ES" b="1" dirty="0"/>
              <a:t>valores</a:t>
            </a:r>
            <a:r>
              <a:rPr lang="es-ES" dirty="0"/>
              <a:t> de un diccionario pueden ser de cualquier tipo, incluidas cadenas, enteros, objetos o incluso otros diccionarios. Y en un mismo diccionario, los valores no tienen que ser todos del mismo tipo: se pueden mezclar y emparejar como sea necesario. </a:t>
            </a:r>
          </a:p>
          <a:p>
            <a:pPr marL="0" indent="0">
              <a:buNone/>
            </a:pPr>
            <a:endParaRPr lang="es-ES" dirty="0"/>
          </a:p>
          <a:p>
            <a:r>
              <a:rPr lang="es-ES" dirty="0"/>
              <a:t>Las </a:t>
            </a:r>
            <a:r>
              <a:rPr lang="es-ES" b="1" dirty="0"/>
              <a:t>claves</a:t>
            </a:r>
            <a:r>
              <a:rPr lang="es-ES" dirty="0"/>
              <a:t> de un diccionario están más restringidas, pero pueden ser cadenas, enteros, y algunos tipos más. También se pueden mezclar y emparejar distintos tipos de claves en un diccionario. </a:t>
            </a:r>
          </a:p>
        </p:txBody>
      </p:sp>
    </p:spTree>
    <p:extLst>
      <p:ext uri="{BB962C8B-B14F-4D97-AF65-F5344CB8AC3E}">
        <p14:creationId xmlns:p14="http://schemas.microsoft.com/office/powerpoint/2010/main" val="351243160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a:t>
            </a:r>
          </a:p>
        </p:txBody>
      </p:sp>
      <p:sp>
        <p:nvSpPr>
          <p:cNvPr id="3" name="Marcador de contenido 2"/>
          <p:cNvSpPr>
            <a:spLocks noGrp="1"/>
          </p:cNvSpPr>
          <p:nvPr>
            <p:ph idx="1"/>
          </p:nvPr>
        </p:nvSpPr>
        <p:spPr>
          <a:xfrm>
            <a:off x="1208384" y="1962272"/>
            <a:ext cx="9509760" cy="620171"/>
          </a:xfrm>
        </p:spPr>
        <p:txBody>
          <a:bodyPr>
            <a:normAutofit/>
          </a:bodyPr>
          <a:lstStyle/>
          <a:p>
            <a:pPr marL="85725" indent="0">
              <a:buNone/>
            </a:pPr>
            <a:r>
              <a:rPr lang="es-EC" dirty="0">
                <a:solidFill>
                  <a:schemeClr val="accent1">
                    <a:lumMod val="75000"/>
                  </a:schemeClr>
                </a:solidFill>
              </a:rPr>
              <a:t>Definición de un diccionario</a:t>
            </a:r>
            <a:endParaRPr lang="en-US" dirty="0">
              <a:solidFill>
                <a:schemeClr val="accent1">
                  <a:lumMod val="75000"/>
                </a:schemeClr>
              </a:solidFill>
            </a:endParaRPr>
          </a:p>
          <a:p>
            <a:endParaRPr lang="es-EC" sz="2800" dirty="0">
              <a:solidFill>
                <a:srgbClr val="FF0000"/>
              </a:solidFill>
            </a:endParaRPr>
          </a:p>
        </p:txBody>
      </p:sp>
      <p:sp>
        <p:nvSpPr>
          <p:cNvPr id="5" name="4 CuadroTexto"/>
          <p:cNvSpPr txBox="1"/>
          <p:nvPr/>
        </p:nvSpPr>
        <p:spPr>
          <a:xfrm>
            <a:off x="1789715" y="2700430"/>
            <a:ext cx="9909915"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rPr>
              <a:t># Diccionario vacío</a:t>
            </a:r>
          </a:p>
          <a:p>
            <a:r>
              <a:rPr lang="es-EC" sz="2000" dirty="0">
                <a:latin typeface="Consolas" panose="020B0609020204030204" pitchFamily="49" charset="0"/>
              </a:rPr>
              <a:t>dic = {}</a:t>
            </a:r>
          </a:p>
          <a:p>
            <a:endParaRPr lang="es-EC" sz="2000" dirty="0">
              <a:latin typeface="Consolas" panose="020B0609020204030204" pitchFamily="49" charset="0"/>
            </a:endParaRPr>
          </a:p>
          <a:p>
            <a:r>
              <a:rPr lang="es-EC" sz="2000" dirty="0">
                <a:latin typeface="Consolas" panose="020B0609020204030204" pitchFamily="49" charset="0"/>
              </a:rPr>
              <a:t>#Diccionario con valores</a:t>
            </a:r>
          </a:p>
          <a:p>
            <a:r>
              <a:rPr lang="es-EC" sz="2000" dirty="0">
                <a:latin typeface="Consolas" panose="020B0609020204030204" pitchFamily="49" charset="0"/>
              </a:rPr>
              <a:t>dic= {“200705080”: ‘Jhonny Pincay’, “201525896”: ‘Martha Perez’} </a:t>
            </a:r>
          </a:p>
          <a:p>
            <a:endParaRPr lang="es-EC" sz="2000" dirty="0">
              <a:latin typeface="Consolas" panose="020B0609020204030204" pitchFamily="49" charset="0"/>
            </a:endParaRPr>
          </a:p>
        </p:txBody>
      </p:sp>
    </p:spTree>
    <p:extLst>
      <p:ext uri="{BB962C8B-B14F-4D97-AF65-F5344CB8AC3E}">
        <p14:creationId xmlns:p14="http://schemas.microsoft.com/office/powerpoint/2010/main" val="391951440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8821"/>
            <a:ext cx="10515600" cy="1325563"/>
          </a:xfrm>
        </p:spPr>
        <p:txBody>
          <a:bodyPr/>
          <a:lstStyle/>
          <a:p>
            <a:r>
              <a:rPr lang="es-EC" dirty="0"/>
              <a:t>Diccionarios</a:t>
            </a:r>
          </a:p>
        </p:txBody>
      </p:sp>
      <p:sp>
        <p:nvSpPr>
          <p:cNvPr id="3" name="Marcador de contenido 2"/>
          <p:cNvSpPr>
            <a:spLocks noGrp="1"/>
          </p:cNvSpPr>
          <p:nvPr>
            <p:ph idx="1"/>
          </p:nvPr>
        </p:nvSpPr>
        <p:spPr>
          <a:xfrm>
            <a:off x="1208384" y="1143366"/>
            <a:ext cx="9509760" cy="620171"/>
          </a:xfrm>
        </p:spPr>
        <p:txBody>
          <a:bodyPr>
            <a:normAutofit/>
          </a:bodyPr>
          <a:lstStyle/>
          <a:p>
            <a:pPr marL="85725" indent="0">
              <a:buNone/>
            </a:pPr>
            <a:r>
              <a:rPr lang="es-EC" dirty="0">
                <a:solidFill>
                  <a:schemeClr val="accent1">
                    <a:lumMod val="75000"/>
                  </a:schemeClr>
                </a:solidFill>
              </a:rPr>
              <a:t>Agregando elementos</a:t>
            </a:r>
            <a:endParaRPr lang="en-US" dirty="0">
              <a:solidFill>
                <a:schemeClr val="accent1">
                  <a:lumMod val="75000"/>
                </a:schemeClr>
              </a:solidFill>
            </a:endParaRPr>
          </a:p>
          <a:p>
            <a:endParaRPr lang="es-EC" sz="2800" dirty="0">
              <a:solidFill>
                <a:srgbClr val="FF0000"/>
              </a:solidFill>
            </a:endParaRPr>
          </a:p>
        </p:txBody>
      </p:sp>
      <p:sp>
        <p:nvSpPr>
          <p:cNvPr id="5" name="4 CuadroTexto"/>
          <p:cNvSpPr txBox="1"/>
          <p:nvPr/>
        </p:nvSpPr>
        <p:spPr>
          <a:xfrm>
            <a:off x="2900058" y="1792876"/>
            <a:ext cx="7386943"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rPr>
              <a:t>dic[“201685296”] = “Juan Castro” </a:t>
            </a:r>
          </a:p>
          <a:p>
            <a:endParaRPr lang="es-EC" sz="2000" dirty="0">
              <a:latin typeface="Consolas" panose="020B0609020204030204" pitchFamily="49" charset="0"/>
            </a:endParaRPr>
          </a:p>
          <a:p>
            <a:r>
              <a:rPr lang="es-EC" sz="2000" dirty="0">
                <a:latin typeface="Consolas" panose="020B0609020204030204" pitchFamily="49" charset="0"/>
              </a:rPr>
              <a:t>dic[“200978945”] = “Juana </a:t>
            </a:r>
            <a:r>
              <a:rPr lang="es-EC" sz="2000" dirty="0" err="1">
                <a:latin typeface="Consolas" panose="020B0609020204030204" pitchFamily="49" charset="0"/>
              </a:rPr>
              <a:t>Rendon</a:t>
            </a:r>
            <a:r>
              <a:rPr lang="es-EC" sz="2000" dirty="0">
                <a:latin typeface="Consolas" panose="020B0609020204030204" pitchFamily="49" charset="0"/>
              </a:rPr>
              <a:t>”</a:t>
            </a:r>
          </a:p>
          <a:p>
            <a:endParaRPr lang="es-EC" sz="2000" dirty="0">
              <a:latin typeface="Consolas" panose="020B0609020204030204" pitchFamily="49" charset="0"/>
            </a:endParaRPr>
          </a:p>
        </p:txBody>
      </p:sp>
      <p:sp>
        <p:nvSpPr>
          <p:cNvPr id="6" name="Marcador de contenido 2"/>
          <p:cNvSpPr txBox="1">
            <a:spLocks/>
          </p:cNvSpPr>
          <p:nvPr/>
        </p:nvSpPr>
        <p:spPr>
          <a:xfrm>
            <a:off x="1160646" y="3294256"/>
            <a:ext cx="9509760" cy="620171"/>
          </a:xfrm>
          <a:prstGeom prst="rect">
            <a:avLst/>
          </a:prstGeom>
        </p:spPr>
        <p:txBody>
          <a:bodyPr vert="horz" lIns="0" tIns="45720" rIns="0" bIns="45720" rtlCol="0">
            <a:normAutofit/>
          </a:bodyPr>
          <a:lstStyle>
            <a:lvl1pPr marL="355600" indent="-269875" algn="l" defTabSz="685800" rtl="0" eaLnBrk="1" latinLnBrk="0" hangingPunct="1">
              <a:lnSpc>
                <a:spcPct val="90000"/>
              </a:lnSpc>
              <a:spcBef>
                <a:spcPts val="900"/>
              </a:spcBef>
              <a:spcAft>
                <a:spcPts val="150"/>
              </a:spcAft>
              <a:buClr>
                <a:schemeClr val="accent1"/>
              </a:buClr>
              <a:buSzPct val="100000"/>
              <a:buFont typeface="Wingdings" charset="2"/>
              <a:buChar char="§"/>
              <a:defRPr lang="en-US" sz="2400" kern="1200">
                <a:solidFill>
                  <a:schemeClr val="tx1">
                    <a:lumMod val="75000"/>
                    <a:lumOff val="25000"/>
                  </a:schemeClr>
                </a:solidFill>
                <a:latin typeface="+mn-lt"/>
                <a:ea typeface="+mn-ea"/>
                <a:cs typeface="+mn-cs"/>
              </a:defRPr>
            </a:lvl1pPr>
            <a:lvl2pPr marL="806450" indent="-2682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76325" indent="-269875"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3pPr>
            <a:lvl4pPr marL="806450" indent="-5476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806450" indent="-5476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85725" indent="0" defTabSz="914400">
              <a:spcBef>
                <a:spcPts val="1000"/>
              </a:spcBef>
              <a:buClr>
                <a:srgbClr val="00B0F0"/>
              </a:buClr>
              <a:buNone/>
            </a:pPr>
            <a:r>
              <a:rPr lang="es-EC" sz="2800" dirty="0">
                <a:solidFill>
                  <a:schemeClr val="accent1">
                    <a:lumMod val="75000"/>
                  </a:schemeClr>
                </a:solidFill>
              </a:rPr>
              <a:t>Modificar un elemento</a:t>
            </a:r>
          </a:p>
          <a:p>
            <a:endParaRPr lang="es-EC" sz="2800" dirty="0">
              <a:solidFill>
                <a:srgbClr val="FF0000"/>
              </a:solidFill>
            </a:endParaRPr>
          </a:p>
        </p:txBody>
      </p:sp>
      <p:sp>
        <p:nvSpPr>
          <p:cNvPr id="7" name="6 CuadroTexto"/>
          <p:cNvSpPr txBox="1"/>
          <p:nvPr/>
        </p:nvSpPr>
        <p:spPr>
          <a:xfrm>
            <a:off x="2128344" y="4692244"/>
            <a:ext cx="8749861"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rPr>
              <a:t>#Modificando Elemento</a:t>
            </a:r>
          </a:p>
          <a:p>
            <a:r>
              <a:rPr lang="es-EC" sz="2000" dirty="0">
                <a:latin typeface="Consolas" panose="020B0609020204030204" pitchFamily="49" charset="0"/>
              </a:rPr>
              <a:t>dic[“</a:t>
            </a:r>
            <a:r>
              <a:rPr lang="es-EC" sz="2000" dirty="0">
                <a:solidFill>
                  <a:srgbClr val="FF0000"/>
                </a:solidFill>
                <a:latin typeface="Consolas" panose="020B0609020204030204" pitchFamily="49" charset="0"/>
              </a:rPr>
              <a:t>200703080</a:t>
            </a:r>
            <a:r>
              <a:rPr lang="es-EC" sz="2000" dirty="0">
                <a:latin typeface="Consolas" panose="020B0609020204030204" pitchFamily="49" charset="0"/>
              </a:rPr>
              <a:t>”] = “Vladimir Pincay” </a:t>
            </a:r>
          </a:p>
        </p:txBody>
      </p:sp>
      <p:sp>
        <p:nvSpPr>
          <p:cNvPr id="4" name="Rectangle 3"/>
          <p:cNvSpPr/>
          <p:nvPr/>
        </p:nvSpPr>
        <p:spPr>
          <a:xfrm>
            <a:off x="2128345" y="3909971"/>
            <a:ext cx="874986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dirty="0">
                <a:latin typeface="Consolas" panose="020B0609020204030204" pitchFamily="49" charset="0"/>
              </a:rPr>
              <a:t>#Diccionario Original</a:t>
            </a:r>
          </a:p>
          <a:p>
            <a:r>
              <a:rPr lang="es-EC" dirty="0">
                <a:latin typeface="Consolas" panose="020B0609020204030204" pitchFamily="49" charset="0"/>
              </a:rPr>
              <a:t>dic= {“</a:t>
            </a:r>
            <a:r>
              <a:rPr lang="es-EC" dirty="0">
                <a:solidFill>
                  <a:srgbClr val="FF0000"/>
                </a:solidFill>
                <a:latin typeface="Consolas" panose="020B0609020204030204" pitchFamily="49" charset="0"/>
              </a:rPr>
              <a:t>200705080</a:t>
            </a:r>
            <a:r>
              <a:rPr lang="es-EC" dirty="0">
                <a:latin typeface="Consolas" panose="020B0609020204030204" pitchFamily="49" charset="0"/>
              </a:rPr>
              <a:t>”: ‘</a:t>
            </a:r>
            <a:r>
              <a:rPr lang="es-EC" dirty="0">
                <a:solidFill>
                  <a:schemeClr val="accent1">
                    <a:lumMod val="75000"/>
                  </a:schemeClr>
                </a:solidFill>
                <a:latin typeface="Consolas" panose="020B0609020204030204" pitchFamily="49" charset="0"/>
              </a:rPr>
              <a:t>Jhonny Pincay</a:t>
            </a:r>
            <a:r>
              <a:rPr lang="es-EC" dirty="0">
                <a:latin typeface="Consolas" panose="020B0609020204030204" pitchFamily="49" charset="0"/>
              </a:rPr>
              <a:t>’, “201525896”: ‘Martha Perez’} </a:t>
            </a:r>
          </a:p>
        </p:txBody>
      </p:sp>
      <p:sp>
        <p:nvSpPr>
          <p:cNvPr id="8" name="Rectangle 7"/>
          <p:cNvSpPr/>
          <p:nvPr/>
        </p:nvSpPr>
        <p:spPr>
          <a:xfrm>
            <a:off x="2128343" y="5599196"/>
            <a:ext cx="874986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C" dirty="0">
                <a:latin typeface="Consolas" panose="020B0609020204030204" pitchFamily="49" charset="0"/>
              </a:rPr>
              <a:t>#Diccionario Resultante</a:t>
            </a:r>
          </a:p>
          <a:p>
            <a:r>
              <a:rPr lang="es-EC" dirty="0">
                <a:latin typeface="Consolas" panose="020B0609020204030204" pitchFamily="49" charset="0"/>
              </a:rPr>
              <a:t>dic= {“</a:t>
            </a:r>
            <a:r>
              <a:rPr lang="es-EC" dirty="0">
                <a:solidFill>
                  <a:srgbClr val="FF0000"/>
                </a:solidFill>
                <a:latin typeface="Consolas" panose="020B0609020204030204" pitchFamily="49" charset="0"/>
              </a:rPr>
              <a:t>200705080</a:t>
            </a:r>
            <a:r>
              <a:rPr lang="es-EC" dirty="0">
                <a:latin typeface="Consolas" panose="020B0609020204030204" pitchFamily="49" charset="0"/>
              </a:rPr>
              <a:t>”: ‘</a:t>
            </a:r>
            <a:r>
              <a:rPr lang="es-EC" dirty="0">
                <a:solidFill>
                  <a:srgbClr val="FF0000"/>
                </a:solidFill>
                <a:latin typeface="Consolas" panose="020B0609020204030204" pitchFamily="49" charset="0"/>
              </a:rPr>
              <a:t>Vladimir Pincay</a:t>
            </a:r>
            <a:r>
              <a:rPr lang="es-EC" dirty="0">
                <a:latin typeface="Consolas" panose="020B0609020204030204" pitchFamily="49" charset="0"/>
              </a:rPr>
              <a:t>’, “201525896”: ‘Martha Perez’} </a:t>
            </a:r>
          </a:p>
        </p:txBody>
      </p:sp>
    </p:spTree>
    <p:extLst>
      <p:ext uri="{BB962C8B-B14F-4D97-AF65-F5344CB8AC3E}">
        <p14:creationId xmlns:p14="http://schemas.microsoft.com/office/powerpoint/2010/main" val="24824726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a:t>
            </a:r>
          </a:p>
        </p:txBody>
      </p:sp>
      <p:sp>
        <p:nvSpPr>
          <p:cNvPr id="3" name="Marcador de contenido 2"/>
          <p:cNvSpPr>
            <a:spLocks noGrp="1"/>
          </p:cNvSpPr>
          <p:nvPr>
            <p:ph idx="1"/>
          </p:nvPr>
        </p:nvSpPr>
        <p:spPr>
          <a:xfrm>
            <a:off x="1208384" y="1652186"/>
            <a:ext cx="9509760" cy="620171"/>
          </a:xfrm>
        </p:spPr>
        <p:txBody>
          <a:bodyPr>
            <a:normAutofit/>
          </a:bodyPr>
          <a:lstStyle/>
          <a:p>
            <a:pPr marL="85725" indent="0">
              <a:buNone/>
            </a:pPr>
            <a:r>
              <a:rPr lang="es-EC" dirty="0">
                <a:solidFill>
                  <a:schemeClr val="accent1">
                    <a:lumMod val="75000"/>
                  </a:schemeClr>
                </a:solidFill>
              </a:rPr>
              <a:t>Eliminar un elemento</a:t>
            </a:r>
            <a:endParaRPr lang="en-US" dirty="0">
              <a:solidFill>
                <a:schemeClr val="accent1">
                  <a:lumMod val="75000"/>
                </a:schemeClr>
              </a:solidFill>
            </a:endParaRPr>
          </a:p>
          <a:p>
            <a:endParaRPr lang="es-EC" sz="2800" dirty="0">
              <a:solidFill>
                <a:srgbClr val="FF0000"/>
              </a:solidFill>
            </a:endParaRPr>
          </a:p>
        </p:txBody>
      </p:sp>
      <p:sp>
        <p:nvSpPr>
          <p:cNvPr id="5" name="4 CuadroTexto"/>
          <p:cNvSpPr txBox="1"/>
          <p:nvPr/>
        </p:nvSpPr>
        <p:spPr>
          <a:xfrm>
            <a:off x="3148814" y="2427529"/>
            <a:ext cx="5933699"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rPr>
              <a:t> del dic[“201685296”]</a:t>
            </a:r>
          </a:p>
          <a:p>
            <a:endParaRPr lang="es-EC" sz="2000" dirty="0">
              <a:latin typeface="Consolas" panose="020B0609020204030204" pitchFamily="49" charset="0"/>
            </a:endParaRPr>
          </a:p>
          <a:p>
            <a:r>
              <a:rPr lang="es-EC" sz="2000" dirty="0">
                <a:latin typeface="Consolas" panose="020B0609020204030204" pitchFamily="49" charset="0"/>
              </a:rPr>
              <a:t> del dic[“200978945”] </a:t>
            </a:r>
          </a:p>
          <a:p>
            <a:endParaRPr lang="es-EC" sz="2000" dirty="0">
              <a:latin typeface="Consolas" panose="020B0609020204030204" pitchFamily="49" charset="0"/>
            </a:endParaRPr>
          </a:p>
        </p:txBody>
      </p:sp>
      <p:sp>
        <p:nvSpPr>
          <p:cNvPr id="6" name="Marcador de contenido 2"/>
          <p:cNvSpPr txBox="1">
            <a:spLocks/>
          </p:cNvSpPr>
          <p:nvPr/>
        </p:nvSpPr>
        <p:spPr>
          <a:xfrm>
            <a:off x="1341120" y="4280108"/>
            <a:ext cx="9509760" cy="620171"/>
          </a:xfrm>
          <a:prstGeom prst="rect">
            <a:avLst/>
          </a:prstGeom>
        </p:spPr>
        <p:txBody>
          <a:bodyPr vert="horz" lIns="0" tIns="45720" rIns="0" bIns="45720" rtlCol="0">
            <a:normAutofit/>
          </a:bodyPr>
          <a:lstStyle>
            <a:lvl1pPr marL="355600" indent="-269875" algn="l" defTabSz="685800" rtl="0" eaLnBrk="1" latinLnBrk="0" hangingPunct="1">
              <a:lnSpc>
                <a:spcPct val="90000"/>
              </a:lnSpc>
              <a:spcBef>
                <a:spcPts val="900"/>
              </a:spcBef>
              <a:spcAft>
                <a:spcPts val="150"/>
              </a:spcAft>
              <a:buClr>
                <a:schemeClr val="accent1"/>
              </a:buClr>
              <a:buSzPct val="100000"/>
              <a:buFont typeface="Wingdings" charset="2"/>
              <a:buChar char="§"/>
              <a:defRPr lang="en-US" sz="2400" kern="1200">
                <a:solidFill>
                  <a:schemeClr val="tx1">
                    <a:lumMod val="75000"/>
                    <a:lumOff val="25000"/>
                  </a:schemeClr>
                </a:solidFill>
                <a:latin typeface="+mn-lt"/>
                <a:ea typeface="+mn-ea"/>
                <a:cs typeface="+mn-cs"/>
              </a:defRPr>
            </a:lvl1pPr>
            <a:lvl2pPr marL="806450" indent="-2682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76325" indent="-269875"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3pPr>
            <a:lvl4pPr marL="806450" indent="-5476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806450" indent="-5476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85725" indent="0" defTabSz="914400">
              <a:spcBef>
                <a:spcPts val="1000"/>
              </a:spcBef>
              <a:buClr>
                <a:srgbClr val="00B0F0"/>
              </a:buClr>
              <a:buNone/>
            </a:pPr>
            <a:r>
              <a:rPr lang="es-EC" sz="2800" dirty="0">
                <a:solidFill>
                  <a:schemeClr val="accent1">
                    <a:lumMod val="75000"/>
                  </a:schemeClr>
                </a:solidFill>
              </a:rPr>
              <a:t>Eliminar todos los elementos</a:t>
            </a:r>
          </a:p>
          <a:p>
            <a:endParaRPr lang="es-EC" sz="2800" dirty="0">
              <a:solidFill>
                <a:srgbClr val="FF0000"/>
              </a:solidFill>
            </a:endParaRPr>
          </a:p>
        </p:txBody>
      </p:sp>
      <p:sp>
        <p:nvSpPr>
          <p:cNvPr id="7" name="6 CuadroTexto"/>
          <p:cNvSpPr txBox="1"/>
          <p:nvPr/>
        </p:nvSpPr>
        <p:spPr>
          <a:xfrm>
            <a:off x="3129150" y="5321857"/>
            <a:ext cx="59337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solidFill>
                  <a:schemeClr val="tx1"/>
                </a:solidFill>
                <a:latin typeface="Consolas" panose="020B0609020204030204" pitchFamily="49" charset="0"/>
              </a:rPr>
              <a:t> </a:t>
            </a:r>
            <a:r>
              <a:rPr lang="es-EC" sz="2000" dirty="0" err="1">
                <a:solidFill>
                  <a:schemeClr val="tx1"/>
                </a:solidFill>
                <a:latin typeface="Consolas" panose="020B0609020204030204" pitchFamily="49" charset="0"/>
              </a:rPr>
              <a:t>dic.clear</a:t>
            </a:r>
            <a:r>
              <a:rPr lang="es-EC"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59943264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 Función </a:t>
            </a:r>
            <a:r>
              <a:rPr lang="es-EC" dirty="0" err="1">
                <a:solidFill>
                  <a:schemeClr val="accent1">
                    <a:lumMod val="60000"/>
                    <a:lumOff val="40000"/>
                  </a:schemeClr>
                </a:solidFill>
              </a:rPr>
              <a:t>keys</a:t>
            </a:r>
            <a:r>
              <a:rPr lang="es-EC" dirty="0">
                <a:solidFill>
                  <a:schemeClr val="accent1">
                    <a:lumMod val="60000"/>
                    <a:lumOff val="40000"/>
                  </a:schemeClr>
                </a:solidFill>
              </a:rPr>
              <a:t>() </a:t>
            </a:r>
          </a:p>
        </p:txBody>
      </p:sp>
      <p:sp>
        <p:nvSpPr>
          <p:cNvPr id="3" name="Marcador de contenido 2"/>
          <p:cNvSpPr>
            <a:spLocks noGrp="1"/>
          </p:cNvSpPr>
          <p:nvPr>
            <p:ph idx="1"/>
          </p:nvPr>
        </p:nvSpPr>
        <p:spPr>
          <a:xfrm>
            <a:off x="1208383" y="1962272"/>
            <a:ext cx="9797073" cy="895228"/>
          </a:xfrm>
        </p:spPr>
        <p:txBody>
          <a:bodyPr>
            <a:normAutofit fontScale="77500" lnSpcReduction="20000"/>
          </a:bodyPr>
          <a:lstStyle/>
          <a:p>
            <a:pPr marL="85725" indent="0">
              <a:buNone/>
            </a:pPr>
            <a:r>
              <a:rPr lang="es-ES" sz="2800" dirty="0">
                <a:solidFill>
                  <a:schemeClr val="tx1"/>
                </a:solidFill>
              </a:rPr>
              <a:t>La función </a:t>
            </a:r>
            <a:r>
              <a:rPr lang="es-ES" sz="2800" dirty="0" err="1">
                <a:solidFill>
                  <a:schemeClr val="tx1"/>
                </a:solidFill>
                <a:latin typeface="Consolas" panose="020B0609020204030204" pitchFamily="49" charset="0"/>
              </a:rPr>
              <a:t>keys</a:t>
            </a:r>
            <a:r>
              <a:rPr lang="es-ES" sz="2800" dirty="0">
                <a:solidFill>
                  <a:schemeClr val="tx1"/>
                </a:solidFill>
                <a:latin typeface="Consolas" panose="020B0609020204030204" pitchFamily="49" charset="0"/>
              </a:rPr>
              <a:t>() </a:t>
            </a:r>
            <a:r>
              <a:rPr lang="es-ES" sz="2800" dirty="0">
                <a:solidFill>
                  <a:schemeClr val="tx1"/>
                </a:solidFill>
              </a:rPr>
              <a:t>de un diccionario devuelve una colección con todas las claves. </a:t>
            </a:r>
          </a:p>
          <a:p>
            <a:pPr marL="85725" indent="0">
              <a:buNone/>
            </a:pPr>
            <a:r>
              <a:rPr lang="es-ES" sz="2800" dirty="0">
                <a:solidFill>
                  <a:schemeClr val="tx1"/>
                </a:solidFill>
              </a:rPr>
              <a:t>Las claves no necesariamente estarán en el orden en que se definió el diccionario.</a:t>
            </a:r>
            <a:endParaRPr lang="es-EC" sz="2800" dirty="0">
              <a:solidFill>
                <a:schemeClr val="tx1"/>
              </a:solidFill>
            </a:endParaRPr>
          </a:p>
        </p:txBody>
      </p:sp>
      <p:sp>
        <p:nvSpPr>
          <p:cNvPr id="5" name="4 CuadroTexto"/>
          <p:cNvSpPr txBox="1"/>
          <p:nvPr/>
        </p:nvSpPr>
        <p:spPr>
          <a:xfrm>
            <a:off x="1443885" y="3129084"/>
            <a:ext cx="9909915"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rPr>
              <a:t> </a:t>
            </a:r>
            <a:r>
              <a:rPr lang="es-EC" sz="2000" dirty="0" err="1">
                <a:latin typeface="Consolas" panose="020B0609020204030204" pitchFamily="49" charset="0"/>
              </a:rPr>
              <a:t>midiccionario</a:t>
            </a:r>
            <a:r>
              <a:rPr lang="es-EC" sz="2000" dirty="0">
                <a:latin typeface="Consolas" panose="020B0609020204030204" pitchFamily="49" charset="0"/>
              </a:rPr>
              <a:t> = {'Ciudad': 'Guayaquil', 'Nombre': 'Flavio', 'Apellido': '</a:t>
            </a:r>
            <a:r>
              <a:rPr lang="es-EC" sz="2000" dirty="0" err="1">
                <a:latin typeface="Consolas" panose="020B0609020204030204" pitchFamily="49" charset="0"/>
              </a:rPr>
              <a:t>Danesse</a:t>
            </a:r>
            <a:r>
              <a:rPr lang="es-EC" sz="2000" dirty="0">
                <a:latin typeface="Consolas" panose="020B0609020204030204" pitchFamily="49" charset="0"/>
              </a:rPr>
              <a:t>', 'Edad': 30, '</a:t>
            </a:r>
            <a:r>
              <a:rPr lang="es-EC" sz="2000" dirty="0" err="1">
                <a:latin typeface="Consolas" panose="020B0609020204030204" pitchFamily="49" charset="0"/>
              </a:rPr>
              <a:t>FechaNac</a:t>
            </a:r>
            <a:r>
              <a:rPr lang="es-EC" sz="2000" dirty="0">
                <a:latin typeface="Consolas" panose="020B0609020204030204" pitchFamily="49" charset="0"/>
              </a:rPr>
              <a:t>': '21/10/1986'}</a:t>
            </a:r>
          </a:p>
          <a:p>
            <a:endParaRPr lang="es-EC" sz="2000" dirty="0">
              <a:latin typeface="Consolas" panose="020B0609020204030204" pitchFamily="49" charset="0"/>
            </a:endParaRPr>
          </a:p>
          <a:p>
            <a:r>
              <a:rPr lang="es-EC" sz="2000" dirty="0">
                <a:latin typeface="Consolas" panose="020B0609020204030204" pitchFamily="49" charset="0"/>
              </a:rPr>
              <a:t>&gt;&gt;&gt; </a:t>
            </a:r>
            <a:r>
              <a:rPr lang="es-EC" sz="2000" dirty="0" err="1">
                <a:latin typeface="Consolas" panose="020B0609020204030204" pitchFamily="49" charset="0"/>
              </a:rPr>
              <a:t>midiccionario.keys</a:t>
            </a:r>
            <a:r>
              <a:rPr lang="es-EC" sz="2000" dirty="0">
                <a:latin typeface="Consolas" panose="020B0609020204030204" pitchFamily="49" charset="0"/>
              </a:rPr>
              <a:t>()</a:t>
            </a:r>
          </a:p>
          <a:p>
            <a:endParaRPr lang="es-EC" sz="2000" dirty="0">
              <a:latin typeface="Consolas" panose="020B0609020204030204" pitchFamily="49" charset="0"/>
            </a:endParaRPr>
          </a:p>
          <a:p>
            <a:r>
              <a:rPr lang="es-EC" sz="2000" dirty="0" err="1">
                <a:latin typeface="Consolas" panose="020B0609020204030204" pitchFamily="49" charset="0"/>
              </a:rPr>
              <a:t>dict_keys</a:t>
            </a:r>
            <a:r>
              <a:rPr lang="es-EC" sz="2000" dirty="0">
                <a:latin typeface="Consolas" panose="020B0609020204030204" pitchFamily="49" charset="0"/>
              </a:rPr>
              <a:t>(['Ciudad', 'Nombre', 'Apellido', 'Edad', '</a:t>
            </a:r>
            <a:r>
              <a:rPr lang="es-EC" sz="2000" dirty="0" err="1">
                <a:latin typeface="Consolas" panose="020B0609020204030204" pitchFamily="49" charset="0"/>
              </a:rPr>
              <a:t>FechaNac</a:t>
            </a:r>
            <a:r>
              <a:rPr lang="es-EC" sz="2000" dirty="0">
                <a:latin typeface="Consolas" panose="020B0609020204030204" pitchFamily="49" charset="0"/>
              </a:rPr>
              <a:t>'])</a:t>
            </a:r>
          </a:p>
        </p:txBody>
      </p:sp>
      <p:sp>
        <p:nvSpPr>
          <p:cNvPr id="6" name="Content Placeholder 2"/>
          <p:cNvSpPr txBox="1">
            <a:spLocks/>
          </p:cNvSpPr>
          <p:nvPr/>
        </p:nvSpPr>
        <p:spPr>
          <a:xfrm>
            <a:off x="2744324" y="5339660"/>
            <a:ext cx="8229600" cy="757130"/>
          </a:xfrm>
          <a:prstGeom prst="rect">
            <a:avLst/>
          </a:prstGeom>
          <a:solidFill>
            <a:schemeClr val="accent6">
              <a:lumMod val="60000"/>
              <a:lumOff val="40000"/>
            </a:schemeClr>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C" sz="2400" dirty="0"/>
              <a:t>Usar método </a:t>
            </a:r>
            <a:r>
              <a:rPr lang="es-EC" sz="2400" b="1" dirty="0" err="1">
                <a:latin typeface="Consolas" panose="020B0609020204030204" pitchFamily="49" charset="0"/>
              </a:rPr>
              <a:t>list</a:t>
            </a:r>
            <a:r>
              <a:rPr lang="es-EC" sz="2400" b="1" dirty="0">
                <a:latin typeface="Consolas" panose="020B0609020204030204" pitchFamily="49" charset="0"/>
              </a:rPr>
              <a:t>( ), </a:t>
            </a:r>
            <a:r>
              <a:rPr lang="es-EC" sz="2400" dirty="0"/>
              <a:t>si deseas transformar la colección con las claves a un dato tipo </a:t>
            </a:r>
            <a:r>
              <a:rPr lang="es-EC" sz="2400" i="1" dirty="0"/>
              <a:t>lista</a:t>
            </a:r>
            <a:r>
              <a:rPr lang="es-EC" sz="2400" dirty="0"/>
              <a:t>.</a:t>
            </a:r>
            <a:endParaRPr lang="en-US" sz="2400" b="1" dirty="0"/>
          </a:p>
        </p:txBody>
      </p:sp>
      <p:pic>
        <p:nvPicPr>
          <p:cNvPr id="4" name="Picture 3"/>
          <p:cNvPicPr>
            <a:picLocks noChangeAspect="1"/>
          </p:cNvPicPr>
          <p:nvPr/>
        </p:nvPicPr>
        <p:blipFill>
          <a:blip r:embed="rId2"/>
          <a:stretch>
            <a:fillRect/>
          </a:stretch>
        </p:blipFill>
        <p:spPr>
          <a:xfrm>
            <a:off x="1687620" y="5298228"/>
            <a:ext cx="798562" cy="798562"/>
          </a:xfrm>
          <a:prstGeom prst="rect">
            <a:avLst/>
          </a:prstGeom>
        </p:spPr>
      </p:pic>
    </p:spTree>
    <p:extLst>
      <p:ext uri="{BB962C8B-B14F-4D97-AF65-F5344CB8AC3E}">
        <p14:creationId xmlns:p14="http://schemas.microsoft.com/office/powerpoint/2010/main" val="2170403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 Función </a:t>
            </a:r>
            <a:r>
              <a:rPr lang="es-EC" dirty="0" err="1"/>
              <a:t>values</a:t>
            </a:r>
            <a:r>
              <a:rPr lang="es-EC" dirty="0"/>
              <a:t>() </a:t>
            </a:r>
          </a:p>
        </p:txBody>
      </p:sp>
      <p:sp>
        <p:nvSpPr>
          <p:cNvPr id="3" name="Marcador de contenido 2"/>
          <p:cNvSpPr>
            <a:spLocks noGrp="1"/>
          </p:cNvSpPr>
          <p:nvPr>
            <p:ph idx="1"/>
          </p:nvPr>
        </p:nvSpPr>
        <p:spPr>
          <a:xfrm>
            <a:off x="1208384" y="1962272"/>
            <a:ext cx="9509760" cy="1015390"/>
          </a:xfrm>
        </p:spPr>
        <p:txBody>
          <a:bodyPr>
            <a:normAutofit/>
          </a:bodyPr>
          <a:lstStyle/>
          <a:p>
            <a:pPr marL="85725" indent="0">
              <a:buNone/>
            </a:pPr>
            <a:r>
              <a:rPr lang="es-ES" sz="2800" dirty="0">
                <a:solidFill>
                  <a:schemeClr val="tx1"/>
                </a:solidFill>
              </a:rPr>
              <a:t>La función </a:t>
            </a:r>
            <a:r>
              <a:rPr lang="es-ES" sz="2800" dirty="0" err="1">
                <a:solidFill>
                  <a:schemeClr val="tx1"/>
                </a:solidFill>
                <a:latin typeface="Consolas" panose="020B0609020204030204" pitchFamily="49" charset="0"/>
              </a:rPr>
              <a:t>values</a:t>
            </a:r>
            <a:r>
              <a:rPr lang="es-ES" sz="2800" dirty="0">
                <a:solidFill>
                  <a:schemeClr val="tx1"/>
                </a:solidFill>
                <a:latin typeface="Consolas" panose="020B0609020204030204" pitchFamily="49" charset="0"/>
              </a:rPr>
              <a:t>() </a:t>
            </a:r>
            <a:r>
              <a:rPr lang="es-ES" sz="2800" dirty="0">
                <a:solidFill>
                  <a:schemeClr val="tx1"/>
                </a:solidFill>
              </a:rPr>
              <a:t>devuelve una lista con todos los valores. </a:t>
            </a:r>
          </a:p>
          <a:p>
            <a:pPr marL="85725" indent="0">
              <a:buNone/>
            </a:pPr>
            <a:r>
              <a:rPr lang="es-ES" sz="2800" dirty="0">
                <a:solidFill>
                  <a:schemeClr val="tx1"/>
                </a:solidFill>
              </a:rPr>
              <a:t>La lista está en el mismo orden que la devuelta por </a:t>
            </a:r>
            <a:r>
              <a:rPr lang="es-ES" sz="2800" b="1" u="sng" dirty="0" err="1">
                <a:solidFill>
                  <a:schemeClr val="tx1"/>
                </a:solidFill>
                <a:latin typeface="Consolas" panose="020B0609020204030204" pitchFamily="49" charset="0"/>
              </a:rPr>
              <a:t>keys</a:t>
            </a:r>
            <a:r>
              <a:rPr lang="es-ES" sz="2800" b="1" u="sng" dirty="0">
                <a:solidFill>
                  <a:schemeClr val="tx1"/>
                </a:solidFill>
                <a:latin typeface="Consolas" panose="020B0609020204030204" pitchFamily="49" charset="0"/>
              </a:rPr>
              <a:t>()</a:t>
            </a:r>
            <a:r>
              <a:rPr lang="es-ES" sz="2800" b="1" dirty="0">
                <a:solidFill>
                  <a:schemeClr val="tx1"/>
                </a:solidFill>
                <a:latin typeface="Consolas" panose="020B0609020204030204" pitchFamily="49" charset="0"/>
              </a:rPr>
              <a:t>.</a:t>
            </a:r>
            <a:endParaRPr lang="es-EC" sz="2800" b="1" dirty="0">
              <a:solidFill>
                <a:schemeClr val="tx1"/>
              </a:solidFill>
              <a:latin typeface="Consolas" panose="020B0609020204030204" pitchFamily="49" charset="0"/>
            </a:endParaRPr>
          </a:p>
        </p:txBody>
      </p:sp>
      <p:sp>
        <p:nvSpPr>
          <p:cNvPr id="5" name="4 CuadroTexto"/>
          <p:cNvSpPr txBox="1"/>
          <p:nvPr/>
        </p:nvSpPr>
        <p:spPr>
          <a:xfrm>
            <a:off x="1443885" y="3665628"/>
            <a:ext cx="9909915"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rPr>
              <a:t> &gt;&gt;&gt; </a:t>
            </a:r>
            <a:r>
              <a:rPr lang="es-EC" sz="2000" dirty="0" err="1">
                <a:latin typeface="Consolas" panose="020B0609020204030204" pitchFamily="49" charset="0"/>
              </a:rPr>
              <a:t>midiccionario.values</a:t>
            </a:r>
            <a:r>
              <a:rPr lang="es-EC" sz="2000" dirty="0">
                <a:latin typeface="Consolas" panose="020B0609020204030204" pitchFamily="49" charset="0"/>
              </a:rPr>
              <a:t>()</a:t>
            </a:r>
          </a:p>
          <a:p>
            <a:r>
              <a:rPr lang="es-EC" sz="2000" dirty="0">
                <a:latin typeface="Consolas" panose="020B0609020204030204" pitchFamily="49" charset="0"/>
              </a:rPr>
              <a:t> </a:t>
            </a:r>
          </a:p>
          <a:p>
            <a:r>
              <a:rPr lang="es-EC" sz="2000" dirty="0">
                <a:latin typeface="Consolas" panose="020B0609020204030204" pitchFamily="49" charset="0"/>
              </a:rPr>
              <a:t>  </a:t>
            </a:r>
            <a:r>
              <a:rPr lang="es-EC" sz="2000" dirty="0" err="1">
                <a:latin typeface="Consolas" panose="020B0609020204030204" pitchFamily="49" charset="0"/>
              </a:rPr>
              <a:t>dict_values</a:t>
            </a:r>
            <a:r>
              <a:rPr lang="es-EC" sz="2000" dirty="0">
                <a:latin typeface="Consolas" panose="020B0609020204030204" pitchFamily="49" charset="0"/>
              </a:rPr>
              <a:t>(['Guayaquil', 'Flavio', '</a:t>
            </a:r>
            <a:r>
              <a:rPr lang="es-EC" sz="2000" dirty="0" err="1">
                <a:latin typeface="Consolas" panose="020B0609020204030204" pitchFamily="49" charset="0"/>
              </a:rPr>
              <a:t>Danesse</a:t>
            </a:r>
            <a:r>
              <a:rPr lang="es-EC" sz="2000" dirty="0">
                <a:latin typeface="Consolas" panose="020B0609020204030204" pitchFamily="49" charset="0"/>
              </a:rPr>
              <a:t>', 30, '21/10/1986'])</a:t>
            </a:r>
          </a:p>
        </p:txBody>
      </p:sp>
    </p:spTree>
    <p:extLst>
      <p:ext uri="{BB962C8B-B14F-4D97-AF65-F5344CB8AC3E}">
        <p14:creationId xmlns:p14="http://schemas.microsoft.com/office/powerpoint/2010/main" val="15259698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Tipos de colecciones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546389"/>
              </p:ext>
            </p:extLst>
          </p:nvPr>
        </p:nvGraphicFramePr>
        <p:xfrm>
          <a:off x="3275286" y="1687513"/>
          <a:ext cx="564142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8586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 Función </a:t>
            </a:r>
            <a:r>
              <a:rPr lang="es-EC" dirty="0" err="1"/>
              <a:t>items</a:t>
            </a:r>
            <a:r>
              <a:rPr lang="es-EC" dirty="0"/>
              <a:t>() </a:t>
            </a:r>
          </a:p>
        </p:txBody>
      </p:sp>
      <p:sp>
        <p:nvSpPr>
          <p:cNvPr id="3" name="Marcador de contenido 2"/>
          <p:cNvSpPr>
            <a:spLocks noGrp="1"/>
          </p:cNvSpPr>
          <p:nvPr>
            <p:ph idx="1"/>
          </p:nvPr>
        </p:nvSpPr>
        <p:spPr>
          <a:xfrm>
            <a:off x="1208384" y="2127067"/>
            <a:ext cx="9509760" cy="1015390"/>
          </a:xfrm>
        </p:spPr>
        <p:txBody>
          <a:bodyPr>
            <a:normAutofit fontScale="85000" lnSpcReduction="10000"/>
          </a:bodyPr>
          <a:lstStyle/>
          <a:p>
            <a:pPr marL="85725" indent="0">
              <a:buNone/>
            </a:pPr>
            <a:r>
              <a:rPr lang="es-ES" sz="2800" dirty="0">
                <a:solidFill>
                  <a:schemeClr val="tx1"/>
                </a:solidFill>
              </a:rPr>
              <a:t>La función </a:t>
            </a:r>
            <a:r>
              <a:rPr lang="es-ES" sz="2800" dirty="0" err="1">
                <a:solidFill>
                  <a:schemeClr val="tx1"/>
                </a:solidFill>
                <a:latin typeface="Consolas" panose="020B0609020204030204" pitchFamily="49" charset="0"/>
              </a:rPr>
              <a:t>items</a:t>
            </a:r>
            <a:r>
              <a:rPr lang="es-ES" sz="2800" dirty="0">
                <a:solidFill>
                  <a:schemeClr val="tx1"/>
                </a:solidFill>
                <a:latin typeface="Consolas" panose="020B0609020204030204" pitchFamily="49" charset="0"/>
              </a:rPr>
              <a:t>() </a:t>
            </a:r>
            <a:r>
              <a:rPr lang="es-ES" sz="2800" dirty="0">
                <a:solidFill>
                  <a:schemeClr val="tx1"/>
                </a:solidFill>
              </a:rPr>
              <a:t>devuelve una </a:t>
            </a:r>
            <a:r>
              <a:rPr lang="es-ES" sz="2800" b="1" dirty="0">
                <a:solidFill>
                  <a:schemeClr val="tx1"/>
                </a:solidFill>
              </a:rPr>
              <a:t>lista de </a:t>
            </a:r>
            <a:r>
              <a:rPr lang="es-ES" sz="2800" b="1" dirty="0" err="1">
                <a:solidFill>
                  <a:schemeClr val="tx1"/>
                </a:solidFill>
              </a:rPr>
              <a:t>tuplas</a:t>
            </a:r>
            <a:r>
              <a:rPr lang="es-ES" sz="2800" b="1" dirty="0">
                <a:solidFill>
                  <a:schemeClr val="tx1"/>
                </a:solidFill>
              </a:rPr>
              <a:t> </a:t>
            </a:r>
            <a:r>
              <a:rPr lang="es-ES" sz="2800" dirty="0">
                <a:solidFill>
                  <a:schemeClr val="tx1"/>
                </a:solidFill>
              </a:rPr>
              <a:t>de la forma (</a:t>
            </a:r>
            <a:r>
              <a:rPr lang="es-ES" sz="2800" dirty="0" err="1">
                <a:solidFill>
                  <a:schemeClr val="tx1"/>
                </a:solidFill>
              </a:rPr>
              <a:t>key</a:t>
            </a:r>
            <a:r>
              <a:rPr lang="es-ES" sz="2800" dirty="0">
                <a:solidFill>
                  <a:schemeClr val="tx1"/>
                </a:solidFill>
              </a:rPr>
              <a:t>, valor). </a:t>
            </a:r>
          </a:p>
          <a:p>
            <a:pPr marL="85725" indent="0">
              <a:buNone/>
            </a:pPr>
            <a:r>
              <a:rPr lang="es-ES" sz="2800" dirty="0">
                <a:solidFill>
                  <a:schemeClr val="tx1"/>
                </a:solidFill>
              </a:rPr>
              <a:t>Esta lista contiene todos los datos del diccionario.</a:t>
            </a:r>
            <a:endParaRPr lang="es-EC" sz="2800" dirty="0">
              <a:solidFill>
                <a:schemeClr val="tx1"/>
              </a:solidFill>
            </a:endParaRPr>
          </a:p>
        </p:txBody>
      </p:sp>
      <p:sp>
        <p:nvSpPr>
          <p:cNvPr id="5" name="4 CuadroTexto"/>
          <p:cNvSpPr txBox="1"/>
          <p:nvPr/>
        </p:nvSpPr>
        <p:spPr>
          <a:xfrm>
            <a:off x="1208384" y="3518672"/>
            <a:ext cx="9909915"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rPr>
              <a:t> &gt;&gt;&gt; </a:t>
            </a:r>
            <a:r>
              <a:rPr lang="es-EC" sz="2000" dirty="0" err="1">
                <a:latin typeface="Consolas" panose="020B0609020204030204" pitchFamily="49" charset="0"/>
              </a:rPr>
              <a:t>midiccionario.items</a:t>
            </a:r>
            <a:r>
              <a:rPr lang="es-EC" sz="2000" dirty="0">
                <a:latin typeface="Consolas" panose="020B0609020204030204" pitchFamily="49" charset="0"/>
              </a:rPr>
              <a:t>()</a:t>
            </a:r>
          </a:p>
          <a:p>
            <a:endParaRPr lang="es-EC" sz="2000" dirty="0">
              <a:latin typeface="Consolas" panose="020B0609020204030204" pitchFamily="49" charset="0"/>
            </a:endParaRPr>
          </a:p>
          <a:p>
            <a:r>
              <a:rPr lang="es-EC" sz="2000" dirty="0">
                <a:latin typeface="Consolas" panose="020B0609020204030204" pitchFamily="49" charset="0"/>
              </a:rPr>
              <a:t> </a:t>
            </a:r>
            <a:r>
              <a:rPr lang="es-EC" sz="2000" dirty="0" err="1">
                <a:latin typeface="Consolas" panose="020B0609020204030204" pitchFamily="49" charset="0"/>
              </a:rPr>
              <a:t>dict_items</a:t>
            </a:r>
            <a:r>
              <a:rPr lang="es-EC" sz="2000" dirty="0">
                <a:latin typeface="Consolas" panose="020B0609020204030204" pitchFamily="49" charset="0"/>
              </a:rPr>
              <a:t>([('Ciudad', 'Guayaquil'), ('Nombre', 'Flavio'), ('Apellido', '</a:t>
            </a:r>
            <a:r>
              <a:rPr lang="es-EC" sz="2000" dirty="0" err="1">
                <a:latin typeface="Consolas" panose="020B0609020204030204" pitchFamily="49" charset="0"/>
              </a:rPr>
              <a:t>Danesse</a:t>
            </a:r>
            <a:r>
              <a:rPr lang="es-EC" sz="2000" dirty="0">
                <a:latin typeface="Consolas" panose="020B0609020204030204" pitchFamily="49" charset="0"/>
              </a:rPr>
              <a:t>'), ('Edad', 30), ('</a:t>
            </a:r>
            <a:r>
              <a:rPr lang="es-EC" sz="2000" dirty="0" err="1">
                <a:latin typeface="Consolas" panose="020B0609020204030204" pitchFamily="49" charset="0"/>
              </a:rPr>
              <a:t>FechaNac</a:t>
            </a:r>
            <a:r>
              <a:rPr lang="es-EC" sz="2000" dirty="0">
                <a:latin typeface="Consolas" panose="020B0609020204030204" pitchFamily="49" charset="0"/>
              </a:rPr>
              <a:t>', '21/10/1986')])</a:t>
            </a:r>
          </a:p>
        </p:txBody>
      </p:sp>
    </p:spTree>
    <p:extLst>
      <p:ext uri="{BB962C8B-B14F-4D97-AF65-F5344CB8AC3E}">
        <p14:creationId xmlns:p14="http://schemas.microsoft.com/office/powerpoint/2010/main" val="367282825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 Función </a:t>
            </a:r>
            <a:r>
              <a:rPr lang="es-EC" dirty="0" err="1"/>
              <a:t>get</a:t>
            </a:r>
            <a:r>
              <a:rPr lang="es-EC" dirty="0"/>
              <a:t>() </a:t>
            </a:r>
          </a:p>
        </p:txBody>
      </p:sp>
      <p:sp>
        <p:nvSpPr>
          <p:cNvPr id="3" name="Marcador de contenido 2"/>
          <p:cNvSpPr>
            <a:spLocks noGrp="1"/>
          </p:cNvSpPr>
          <p:nvPr>
            <p:ph idx="1"/>
          </p:nvPr>
        </p:nvSpPr>
        <p:spPr>
          <a:xfrm>
            <a:off x="1208384" y="2325584"/>
            <a:ext cx="9509760" cy="1015390"/>
          </a:xfrm>
        </p:spPr>
        <p:txBody>
          <a:bodyPr>
            <a:normAutofit/>
          </a:bodyPr>
          <a:lstStyle/>
          <a:p>
            <a:pPr marL="85725" indent="0">
              <a:buNone/>
            </a:pPr>
            <a:r>
              <a:rPr lang="es-ES" sz="2800" dirty="0">
                <a:solidFill>
                  <a:schemeClr val="tx1"/>
                </a:solidFill>
              </a:rPr>
              <a:t>La función </a:t>
            </a:r>
            <a:r>
              <a:rPr lang="es-ES" sz="2800" dirty="0" err="1">
                <a:solidFill>
                  <a:schemeClr val="tx1"/>
                </a:solidFill>
                <a:latin typeface="Consolas" panose="020B0609020204030204" pitchFamily="49" charset="0"/>
              </a:rPr>
              <a:t>get</a:t>
            </a:r>
            <a:r>
              <a:rPr lang="es-ES" sz="2800" dirty="0">
                <a:solidFill>
                  <a:schemeClr val="tx1"/>
                </a:solidFill>
                <a:latin typeface="Consolas" panose="020B0609020204030204" pitchFamily="49" charset="0"/>
              </a:rPr>
              <a:t>() </a:t>
            </a:r>
            <a:r>
              <a:rPr lang="es-ES" sz="2800" dirty="0">
                <a:solidFill>
                  <a:schemeClr val="tx1"/>
                </a:solidFill>
              </a:rPr>
              <a:t>devuelve el valor asociado con la clave en el diccionario o un valor por defecto </a:t>
            </a:r>
            <a:r>
              <a:rPr lang="es-ES" dirty="0"/>
              <a:t>-</a:t>
            </a:r>
            <a:r>
              <a:rPr lang="es-ES" sz="2800" dirty="0" err="1">
                <a:solidFill>
                  <a:schemeClr val="tx1"/>
                </a:solidFill>
              </a:rPr>
              <a:t>None</a:t>
            </a:r>
            <a:r>
              <a:rPr lang="es-ES" sz="2800" dirty="0">
                <a:solidFill>
                  <a:schemeClr val="tx1"/>
                </a:solidFill>
              </a:rPr>
              <a:t>- si la clave no existe:</a:t>
            </a:r>
            <a:endParaRPr lang="es-EC" sz="2800" dirty="0">
              <a:solidFill>
                <a:schemeClr val="tx1"/>
              </a:solidFill>
            </a:endParaRPr>
          </a:p>
        </p:txBody>
      </p:sp>
      <p:sp>
        <p:nvSpPr>
          <p:cNvPr id="5" name="4 CuadroTexto"/>
          <p:cNvSpPr txBox="1"/>
          <p:nvPr/>
        </p:nvSpPr>
        <p:spPr>
          <a:xfrm>
            <a:off x="1595339" y="3975871"/>
            <a:ext cx="9909915"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solidFill>
                  <a:schemeClr val="tx1"/>
                </a:solidFill>
                <a:latin typeface="Consolas" panose="020B0609020204030204" pitchFamily="49" charset="0"/>
              </a:rPr>
              <a:t> &gt;&gt;&gt; </a:t>
            </a:r>
            <a:r>
              <a:rPr lang="es-EC" sz="2000" dirty="0" err="1">
                <a:solidFill>
                  <a:schemeClr val="tx1"/>
                </a:solidFill>
                <a:latin typeface="Consolas" panose="020B0609020204030204" pitchFamily="49" charset="0"/>
              </a:rPr>
              <a:t>midiccionario.get</a:t>
            </a:r>
            <a:r>
              <a:rPr lang="es-EC" sz="2000" dirty="0">
                <a:solidFill>
                  <a:schemeClr val="tx1"/>
                </a:solidFill>
                <a:latin typeface="Consolas" panose="020B0609020204030204" pitchFamily="49" charset="0"/>
              </a:rPr>
              <a:t>('</a:t>
            </a:r>
            <a:r>
              <a:rPr lang="es-EC" sz="2000" dirty="0" err="1">
                <a:solidFill>
                  <a:schemeClr val="tx1"/>
                </a:solidFill>
                <a:latin typeface="Consolas" panose="020B0609020204030204" pitchFamily="49" charset="0"/>
              </a:rPr>
              <a:t>FechaNac</a:t>
            </a:r>
            <a:r>
              <a:rPr lang="es-EC" sz="2000" dirty="0">
                <a:solidFill>
                  <a:schemeClr val="tx1"/>
                </a:solidFill>
                <a:latin typeface="Consolas" panose="020B0609020204030204" pitchFamily="49" charset="0"/>
              </a:rPr>
              <a:t>')</a:t>
            </a:r>
          </a:p>
          <a:p>
            <a:r>
              <a:rPr lang="es-EC" sz="2000" dirty="0">
                <a:solidFill>
                  <a:schemeClr val="tx1"/>
                </a:solidFill>
                <a:latin typeface="Consolas" panose="020B0609020204030204" pitchFamily="49" charset="0"/>
              </a:rPr>
              <a:t>'21/10/1986'</a:t>
            </a:r>
          </a:p>
        </p:txBody>
      </p:sp>
    </p:spTree>
    <p:extLst>
      <p:ext uri="{BB962C8B-B14F-4D97-AF65-F5344CB8AC3E}">
        <p14:creationId xmlns:p14="http://schemas.microsoft.com/office/powerpoint/2010/main" val="92923340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Ejemplo: Diccionario con valores tipo lista</a:t>
            </a:r>
          </a:p>
        </p:txBody>
      </p:sp>
      <p:sp>
        <p:nvSpPr>
          <p:cNvPr id="3" name="Marcador de contenido 2"/>
          <p:cNvSpPr>
            <a:spLocks noGrp="1"/>
          </p:cNvSpPr>
          <p:nvPr>
            <p:ph idx="1"/>
          </p:nvPr>
        </p:nvSpPr>
        <p:spPr>
          <a:xfrm>
            <a:off x="1097280" y="2059203"/>
            <a:ext cx="10058400" cy="1253624"/>
          </a:xfrm>
        </p:spPr>
        <p:txBody>
          <a:bodyPr>
            <a:normAutofit/>
          </a:bodyPr>
          <a:lstStyle/>
          <a:p>
            <a:r>
              <a:rPr lang="es-EC" sz="3200" dirty="0"/>
              <a:t>Definir un diccionario con clave numérica y valor asociado que contiene una lista de dos elementos: nombre y edad</a:t>
            </a:r>
          </a:p>
          <a:p>
            <a:pPr lvl="1"/>
            <a:endParaRPr lang="es-EC" sz="2800" dirty="0"/>
          </a:p>
          <a:p>
            <a:pPr lvl="1"/>
            <a:endParaRPr lang="en-US" sz="2800" dirty="0"/>
          </a:p>
        </p:txBody>
      </p:sp>
      <p:sp>
        <p:nvSpPr>
          <p:cNvPr id="5" name="CuadroTexto 4"/>
          <p:cNvSpPr txBox="1"/>
          <p:nvPr/>
        </p:nvSpPr>
        <p:spPr>
          <a:xfrm>
            <a:off x="1473457" y="4094063"/>
            <a:ext cx="93060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dirty="0">
                <a:solidFill>
                  <a:schemeClr val="tx1"/>
                </a:solidFill>
                <a:latin typeface="Consolas" panose="020B0609020204030204" pitchFamily="49" charset="0"/>
                <a:cs typeface="Consolas" panose="020B0609020204030204" pitchFamily="49" charset="0"/>
              </a:rPr>
              <a:t>&gt;&gt;  dic = {123: [‘Anita’, 25], 234: [‘Elena’, 34], 456:[‘Carmen’, 45]}</a:t>
            </a:r>
          </a:p>
        </p:txBody>
      </p:sp>
    </p:spTree>
    <p:extLst>
      <p:ext uri="{BB962C8B-B14F-4D97-AF65-F5344CB8AC3E}">
        <p14:creationId xmlns:p14="http://schemas.microsoft.com/office/powerpoint/2010/main" val="53073705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Ejemplo: Diccionario con valores tipo lista</a:t>
            </a:r>
          </a:p>
        </p:txBody>
      </p:sp>
      <p:sp>
        <p:nvSpPr>
          <p:cNvPr id="3" name="Marcador de contenido 2"/>
          <p:cNvSpPr>
            <a:spLocks noGrp="1"/>
          </p:cNvSpPr>
          <p:nvPr>
            <p:ph idx="1"/>
          </p:nvPr>
        </p:nvSpPr>
        <p:spPr>
          <a:xfrm>
            <a:off x="1097280" y="1700694"/>
            <a:ext cx="10058400" cy="2771933"/>
          </a:xfrm>
        </p:spPr>
        <p:txBody>
          <a:bodyPr>
            <a:normAutofit/>
          </a:bodyPr>
          <a:lstStyle/>
          <a:p>
            <a:r>
              <a:rPr lang="es-ES" sz="3200" dirty="0"/>
              <a:t>Para acceder al contenido de la lista asociada a la clave, debemos hacerlo a través de la clave en el diccionario y luego a través del índice del elemento de la lista.</a:t>
            </a:r>
          </a:p>
          <a:p>
            <a:pPr lvl="1"/>
            <a:endParaRPr lang="en-US" sz="2800" dirty="0"/>
          </a:p>
          <a:p>
            <a:endParaRPr lang="es-EC" sz="3200" dirty="0"/>
          </a:p>
        </p:txBody>
      </p:sp>
      <p:sp>
        <p:nvSpPr>
          <p:cNvPr id="4" name="CuadroTexto 4"/>
          <p:cNvSpPr txBox="1"/>
          <p:nvPr/>
        </p:nvSpPr>
        <p:spPr>
          <a:xfrm>
            <a:off x="1473457" y="3466970"/>
            <a:ext cx="930604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dirty="0">
                <a:solidFill>
                  <a:schemeClr val="tx1"/>
                </a:solidFill>
                <a:latin typeface="Consolas" panose="020B0609020204030204" pitchFamily="49" charset="0"/>
                <a:cs typeface="Consolas" panose="020B0609020204030204" pitchFamily="49" charset="0"/>
              </a:rPr>
              <a:t>&gt;&gt;  dic = {123: [‘Anita’, 25], 234: [‘Elena’, 34], 456:[‘Carmen’, 45]}</a:t>
            </a:r>
          </a:p>
          <a:p>
            <a:endParaRPr lang="es-EC" dirty="0">
              <a:solidFill>
                <a:schemeClr val="tx1"/>
              </a:solidFill>
              <a:latin typeface="Consolas" panose="020B0609020204030204" pitchFamily="49" charset="0"/>
              <a:cs typeface="Consolas" panose="020B0609020204030204" pitchFamily="49" charset="0"/>
            </a:endParaRPr>
          </a:p>
          <a:p>
            <a:r>
              <a:rPr lang="es-EC" dirty="0">
                <a:solidFill>
                  <a:schemeClr val="tx1"/>
                </a:solidFill>
                <a:latin typeface="Consolas" panose="020B0609020204030204" pitchFamily="49" charset="0"/>
                <a:cs typeface="Consolas" panose="020B0609020204030204" pitchFamily="49" charset="0"/>
              </a:rPr>
              <a:t>&gt;&gt;  dic[123][0]</a:t>
            </a:r>
          </a:p>
          <a:p>
            <a:r>
              <a:rPr lang="es-EC" dirty="0">
                <a:solidFill>
                  <a:schemeClr val="tx1"/>
                </a:solidFill>
                <a:latin typeface="Consolas" panose="020B0609020204030204" pitchFamily="49" charset="0"/>
                <a:cs typeface="Consolas" panose="020B0609020204030204" pitchFamily="49" charset="0"/>
              </a:rPr>
              <a:t>‘Anita’</a:t>
            </a:r>
          </a:p>
          <a:p>
            <a:endParaRPr lang="es-EC" dirty="0">
              <a:solidFill>
                <a:schemeClr val="tx1"/>
              </a:solidFill>
              <a:latin typeface="Consolas" panose="020B0609020204030204" pitchFamily="49" charset="0"/>
              <a:cs typeface="Consolas" panose="020B0609020204030204" pitchFamily="49" charset="0"/>
            </a:endParaRPr>
          </a:p>
          <a:p>
            <a:r>
              <a:rPr lang="es-EC" dirty="0">
                <a:solidFill>
                  <a:schemeClr val="tx1"/>
                </a:solidFill>
                <a:latin typeface="Consolas" panose="020B0609020204030204" pitchFamily="49" charset="0"/>
                <a:cs typeface="Consolas" panose="020B0609020204030204" pitchFamily="49" charset="0"/>
              </a:rPr>
              <a:t>&gt;&gt; dic[123][1]</a:t>
            </a:r>
          </a:p>
          <a:p>
            <a:r>
              <a:rPr lang="es-EC" dirty="0">
                <a:solidFill>
                  <a:schemeClr val="tx1"/>
                </a:solidFill>
                <a:latin typeface="Consolas" panose="020B0609020204030204" pitchFamily="49" charset="0"/>
                <a:cs typeface="Consolas" panose="020B0609020204030204" pitchFamily="49" charset="0"/>
              </a:rPr>
              <a:t>25</a:t>
            </a:r>
          </a:p>
        </p:txBody>
      </p:sp>
    </p:spTree>
    <p:extLst>
      <p:ext uri="{BB962C8B-B14F-4D97-AF65-F5344CB8AC3E}">
        <p14:creationId xmlns:p14="http://schemas.microsoft.com/office/powerpoint/2010/main" val="18522722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Funciones comunes aplicables a Diccionarios</a:t>
            </a:r>
          </a:p>
        </p:txBody>
      </p:sp>
      <p:sp>
        <p:nvSpPr>
          <p:cNvPr id="5" name="CuadroTexto 4"/>
          <p:cNvSpPr txBox="1"/>
          <p:nvPr/>
        </p:nvSpPr>
        <p:spPr>
          <a:xfrm>
            <a:off x="1340722" y="1557792"/>
            <a:ext cx="93060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dirty="0">
                <a:solidFill>
                  <a:schemeClr val="tx1"/>
                </a:solidFill>
                <a:latin typeface="Consolas" panose="020B0609020204030204" pitchFamily="49" charset="0"/>
                <a:cs typeface="Consolas" panose="020B0609020204030204" pitchFamily="49" charset="0"/>
              </a:rPr>
              <a:t>&gt;&gt;  dic = {123: [‘Anita’, 25], 234: [‘Elena’, 34], 456:[‘Carmen’, 45]}</a:t>
            </a:r>
          </a:p>
        </p:txBody>
      </p:sp>
      <p:sp>
        <p:nvSpPr>
          <p:cNvPr id="6" name="CuadroTexto 4"/>
          <p:cNvSpPr txBox="1"/>
          <p:nvPr/>
        </p:nvSpPr>
        <p:spPr>
          <a:xfrm>
            <a:off x="1340722" y="2184675"/>
            <a:ext cx="9306046"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dirty="0">
                <a:latin typeface="Consolas" panose="020B0609020204030204" pitchFamily="49" charset="0"/>
                <a:cs typeface="Consolas" panose="020B0609020204030204" pitchFamily="49" charset="0"/>
              </a:rPr>
              <a:t># Cantidad de elementos</a:t>
            </a:r>
          </a:p>
          <a:p>
            <a:r>
              <a:rPr lang="es-EC" dirty="0">
                <a:latin typeface="Consolas" panose="020B0609020204030204" pitchFamily="49" charset="0"/>
                <a:cs typeface="Consolas" panose="020B0609020204030204" pitchFamily="49" charset="0"/>
              </a:rPr>
              <a:t>&gt;&gt; </a:t>
            </a:r>
            <a:r>
              <a:rPr lang="es-EC" dirty="0" err="1">
                <a:latin typeface="Consolas" panose="020B0609020204030204" pitchFamily="49" charset="0"/>
                <a:cs typeface="Consolas" panose="020B0609020204030204" pitchFamily="49" charset="0"/>
              </a:rPr>
              <a:t>len</a:t>
            </a:r>
            <a:r>
              <a:rPr lang="es-EC" dirty="0">
                <a:latin typeface="Consolas" panose="020B0609020204030204" pitchFamily="49" charset="0"/>
                <a:cs typeface="Consolas" panose="020B0609020204030204" pitchFamily="49" charset="0"/>
              </a:rPr>
              <a:t>(dic)</a:t>
            </a:r>
          </a:p>
          <a:p>
            <a:r>
              <a:rPr lang="es-EC" dirty="0">
                <a:latin typeface="Consolas" panose="020B0609020204030204" pitchFamily="49" charset="0"/>
                <a:cs typeface="Consolas" panose="020B0609020204030204" pitchFamily="49" charset="0"/>
              </a:rPr>
              <a:t>3</a:t>
            </a:r>
          </a:p>
          <a:p>
            <a:endParaRPr lang="es-EC" dirty="0">
              <a:latin typeface="Consolas" panose="020B0609020204030204" pitchFamily="49" charset="0"/>
              <a:cs typeface="Consolas" panose="020B0609020204030204" pitchFamily="49" charset="0"/>
            </a:endParaRPr>
          </a:p>
          <a:p>
            <a:r>
              <a:rPr lang="es-EC" dirty="0">
                <a:latin typeface="Consolas" panose="020B0609020204030204" pitchFamily="49" charset="0"/>
                <a:cs typeface="Consolas" panose="020B0609020204030204" pitchFamily="49" charset="0"/>
              </a:rPr>
              <a:t># El mayor valor de clave</a:t>
            </a:r>
          </a:p>
          <a:p>
            <a:r>
              <a:rPr lang="es-EC" dirty="0">
                <a:latin typeface="Consolas" panose="020B0609020204030204" pitchFamily="49" charset="0"/>
                <a:cs typeface="Consolas" panose="020B0609020204030204" pitchFamily="49" charset="0"/>
              </a:rPr>
              <a:t>&gt;&gt; </a:t>
            </a:r>
            <a:r>
              <a:rPr lang="es-EC" dirty="0" err="1">
                <a:latin typeface="Consolas" panose="020B0609020204030204" pitchFamily="49" charset="0"/>
                <a:cs typeface="Consolas" panose="020B0609020204030204" pitchFamily="49" charset="0"/>
              </a:rPr>
              <a:t>max</a:t>
            </a:r>
            <a:r>
              <a:rPr lang="es-EC" dirty="0">
                <a:latin typeface="Consolas" panose="020B0609020204030204" pitchFamily="49" charset="0"/>
                <a:cs typeface="Consolas" panose="020B0609020204030204" pitchFamily="49" charset="0"/>
              </a:rPr>
              <a:t>(dic)</a:t>
            </a:r>
          </a:p>
          <a:p>
            <a:r>
              <a:rPr lang="es-EC" dirty="0">
                <a:latin typeface="Consolas" panose="020B0609020204030204" pitchFamily="49" charset="0"/>
                <a:cs typeface="Consolas" panose="020B0609020204030204" pitchFamily="49" charset="0"/>
              </a:rPr>
              <a:t>456</a:t>
            </a:r>
          </a:p>
          <a:p>
            <a:endParaRPr lang="es-EC" dirty="0">
              <a:latin typeface="Consolas" panose="020B0609020204030204" pitchFamily="49" charset="0"/>
              <a:cs typeface="Consolas" panose="020B0609020204030204" pitchFamily="49" charset="0"/>
            </a:endParaRPr>
          </a:p>
          <a:p>
            <a:r>
              <a:rPr lang="es-EC" dirty="0">
                <a:latin typeface="Consolas" panose="020B0609020204030204" pitchFamily="49" charset="0"/>
                <a:cs typeface="Consolas" panose="020B0609020204030204" pitchFamily="49" charset="0"/>
              </a:rPr>
              <a:t>#El menor valor de clave</a:t>
            </a:r>
          </a:p>
          <a:p>
            <a:r>
              <a:rPr lang="es-EC" dirty="0">
                <a:latin typeface="Consolas" panose="020B0609020204030204" pitchFamily="49" charset="0"/>
                <a:cs typeface="Consolas" panose="020B0609020204030204" pitchFamily="49" charset="0"/>
              </a:rPr>
              <a:t>&gt;&gt;min (dic)</a:t>
            </a:r>
          </a:p>
          <a:p>
            <a:r>
              <a:rPr lang="es-EC" dirty="0">
                <a:latin typeface="Consolas" panose="020B0609020204030204" pitchFamily="49" charset="0"/>
                <a:cs typeface="Consolas" panose="020B0609020204030204" pitchFamily="49" charset="0"/>
              </a:rPr>
              <a:t>123</a:t>
            </a:r>
          </a:p>
          <a:p>
            <a:endParaRPr lang="es-EC" dirty="0">
              <a:latin typeface="Consolas" panose="020B0609020204030204" pitchFamily="49" charset="0"/>
              <a:cs typeface="Consolas" panose="020B0609020204030204" pitchFamily="49" charset="0"/>
            </a:endParaRPr>
          </a:p>
          <a:p>
            <a:r>
              <a:rPr lang="es-EC" dirty="0">
                <a:latin typeface="Consolas" panose="020B0609020204030204" pitchFamily="49" charset="0"/>
                <a:cs typeface="Consolas" panose="020B0609020204030204" pitchFamily="49" charset="0"/>
              </a:rPr>
              <a:t>#Eliminar el diccionario de memoria</a:t>
            </a:r>
          </a:p>
          <a:p>
            <a:r>
              <a:rPr lang="es-EC" dirty="0">
                <a:latin typeface="Consolas" panose="020B0609020204030204" pitchFamily="49" charset="0"/>
                <a:cs typeface="Consolas" panose="020B0609020204030204" pitchFamily="49" charset="0"/>
              </a:rPr>
              <a:t>&gt;&gt; del dic </a:t>
            </a:r>
          </a:p>
        </p:txBody>
      </p:sp>
    </p:spTree>
    <p:extLst>
      <p:ext uri="{BB962C8B-B14F-4D97-AF65-F5344CB8AC3E}">
        <p14:creationId xmlns:p14="http://schemas.microsoft.com/office/powerpoint/2010/main" val="54980905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Funciones comunes aplicables a Diccionarios</a:t>
            </a:r>
          </a:p>
        </p:txBody>
      </p:sp>
      <p:sp>
        <p:nvSpPr>
          <p:cNvPr id="5" name="CuadroTexto 4"/>
          <p:cNvSpPr txBox="1"/>
          <p:nvPr/>
        </p:nvSpPr>
        <p:spPr>
          <a:xfrm>
            <a:off x="1340722" y="1557792"/>
            <a:ext cx="93060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dirty="0">
                <a:solidFill>
                  <a:schemeClr val="tx1"/>
                </a:solidFill>
                <a:latin typeface="Consolas" panose="020B0609020204030204" pitchFamily="49" charset="0"/>
                <a:cs typeface="Consolas" panose="020B0609020204030204" pitchFamily="49" charset="0"/>
              </a:rPr>
              <a:t>&gt;&gt;  dic = {123: [‘Anita’, 25], 234: [‘Elena’, 34], 456:[‘Carmen’, 45]}</a:t>
            </a:r>
          </a:p>
        </p:txBody>
      </p:sp>
      <p:sp>
        <p:nvSpPr>
          <p:cNvPr id="6" name="CuadroTexto 4"/>
          <p:cNvSpPr txBox="1"/>
          <p:nvPr/>
        </p:nvSpPr>
        <p:spPr>
          <a:xfrm>
            <a:off x="1340722" y="2184675"/>
            <a:ext cx="9306046"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dirty="0">
                <a:latin typeface="Consolas" panose="020B0609020204030204" pitchFamily="49" charset="0"/>
                <a:cs typeface="Consolas" panose="020B0609020204030204" pitchFamily="49" charset="0"/>
              </a:rPr>
              <a:t># Verificar si una clave se encuentra en el Diccionario</a:t>
            </a:r>
          </a:p>
          <a:p>
            <a:r>
              <a:rPr lang="es-EC" dirty="0">
                <a:latin typeface="Consolas" panose="020B0609020204030204" pitchFamily="49" charset="0"/>
                <a:cs typeface="Consolas" panose="020B0609020204030204" pitchFamily="49" charset="0"/>
              </a:rPr>
              <a:t>&gt;&gt; 123 in dic</a:t>
            </a:r>
          </a:p>
          <a:p>
            <a:r>
              <a:rPr lang="es-EC" dirty="0">
                <a:latin typeface="Consolas" panose="020B0609020204030204" pitchFamily="49" charset="0"/>
                <a:cs typeface="Consolas" panose="020B0609020204030204" pitchFamily="49" charset="0"/>
              </a:rPr>
              <a:t>True </a:t>
            </a:r>
          </a:p>
          <a:p>
            <a:endParaRPr lang="es-EC" dirty="0">
              <a:latin typeface="Consolas" panose="020B0609020204030204" pitchFamily="49" charset="0"/>
              <a:cs typeface="Consolas" panose="020B0609020204030204" pitchFamily="49" charset="0"/>
            </a:endParaRPr>
          </a:p>
          <a:p>
            <a:r>
              <a:rPr lang="es-EC" dirty="0">
                <a:latin typeface="Consolas" panose="020B0609020204030204" pitchFamily="49" charset="0"/>
                <a:cs typeface="Consolas" panose="020B0609020204030204" pitchFamily="49" charset="0"/>
              </a:rPr>
              <a:t>&gt;&gt; 123 </a:t>
            </a:r>
            <a:r>
              <a:rPr lang="es-EC" dirty="0" err="1">
                <a:latin typeface="Consolas" panose="020B0609020204030204" pitchFamily="49" charset="0"/>
                <a:cs typeface="Consolas" panose="020B0609020204030204" pitchFamily="49" charset="0"/>
              </a:rPr>
              <a:t>not</a:t>
            </a:r>
            <a:r>
              <a:rPr lang="es-EC" dirty="0">
                <a:latin typeface="Consolas" panose="020B0609020204030204" pitchFamily="49" charset="0"/>
                <a:cs typeface="Consolas" panose="020B0609020204030204" pitchFamily="49" charset="0"/>
              </a:rPr>
              <a:t> in dic</a:t>
            </a:r>
          </a:p>
          <a:p>
            <a:r>
              <a:rPr lang="es-EC" dirty="0">
                <a:latin typeface="Consolas" panose="020B0609020204030204" pitchFamily="49" charset="0"/>
                <a:cs typeface="Consolas" panose="020B0609020204030204" pitchFamily="49" charset="0"/>
              </a:rPr>
              <a:t>False</a:t>
            </a:r>
          </a:p>
          <a:p>
            <a:endParaRPr lang="es-EC" dirty="0">
              <a:latin typeface="Consolas" panose="020B0609020204030204" pitchFamily="49" charset="0"/>
              <a:cs typeface="Consolas" panose="020B0609020204030204" pitchFamily="49" charset="0"/>
            </a:endParaRPr>
          </a:p>
          <a:p>
            <a:r>
              <a:rPr lang="es-EC" dirty="0">
                <a:latin typeface="Consolas" panose="020B0609020204030204" pitchFamily="49" charset="0"/>
                <a:cs typeface="Consolas" panose="020B0609020204030204" pitchFamily="49" charset="0"/>
              </a:rPr>
              <a:t>&gt;&gt; 789 in dic</a:t>
            </a:r>
          </a:p>
          <a:p>
            <a:r>
              <a:rPr lang="es-EC" dirty="0">
                <a:latin typeface="Consolas" panose="020B0609020204030204" pitchFamily="49" charset="0"/>
                <a:cs typeface="Consolas" panose="020B0609020204030204" pitchFamily="49" charset="0"/>
              </a:rPr>
              <a:t>False</a:t>
            </a:r>
          </a:p>
          <a:p>
            <a:endParaRPr lang="es-EC" dirty="0">
              <a:latin typeface="Consolas" panose="020B0609020204030204" pitchFamily="49" charset="0"/>
              <a:cs typeface="Consolas" panose="020B0609020204030204" pitchFamily="49" charset="0"/>
            </a:endParaRPr>
          </a:p>
          <a:p>
            <a:r>
              <a:rPr lang="es-EC" dirty="0">
                <a:latin typeface="Consolas" panose="020B0609020204030204" pitchFamily="49" charset="0"/>
                <a:cs typeface="Consolas" panose="020B0609020204030204" pitchFamily="49" charset="0"/>
              </a:rPr>
              <a:t># Obtener una lista de las claves ordenadas</a:t>
            </a:r>
          </a:p>
          <a:p>
            <a:r>
              <a:rPr lang="es-EC" dirty="0">
                <a:latin typeface="Consolas" panose="020B0609020204030204" pitchFamily="49" charset="0"/>
                <a:cs typeface="Consolas" panose="020B0609020204030204" pitchFamily="49" charset="0"/>
              </a:rPr>
              <a:t>&gt;&gt; </a:t>
            </a:r>
            <a:r>
              <a:rPr lang="es-EC" dirty="0" err="1">
                <a:latin typeface="Consolas" panose="020B0609020204030204" pitchFamily="49" charset="0"/>
                <a:cs typeface="Consolas" panose="020B0609020204030204" pitchFamily="49" charset="0"/>
              </a:rPr>
              <a:t>sorted</a:t>
            </a:r>
            <a:r>
              <a:rPr lang="es-EC" dirty="0">
                <a:latin typeface="Consolas" panose="020B0609020204030204" pitchFamily="49" charset="0"/>
                <a:cs typeface="Consolas" panose="020B0609020204030204" pitchFamily="49" charset="0"/>
              </a:rPr>
              <a:t>(dic)</a:t>
            </a:r>
          </a:p>
          <a:p>
            <a:r>
              <a:rPr lang="es-EC" dirty="0">
                <a:latin typeface="Consolas" panose="020B0609020204030204" pitchFamily="49" charset="0"/>
                <a:cs typeface="Consolas" panose="020B0609020204030204" pitchFamily="49" charset="0"/>
              </a:rPr>
              <a:t>[123, 234, 456]</a:t>
            </a:r>
          </a:p>
        </p:txBody>
      </p:sp>
    </p:spTree>
    <p:extLst>
      <p:ext uri="{BB962C8B-B14F-4D97-AF65-F5344CB8AC3E}">
        <p14:creationId xmlns:p14="http://schemas.microsoft.com/office/powerpoint/2010/main" val="172707580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Convertir Lista a Diccionario</a:t>
            </a:r>
          </a:p>
        </p:txBody>
      </p:sp>
      <p:sp>
        <p:nvSpPr>
          <p:cNvPr id="3" name="Marcador de contenido 2"/>
          <p:cNvSpPr>
            <a:spLocks noGrp="1"/>
          </p:cNvSpPr>
          <p:nvPr>
            <p:ph idx="1"/>
          </p:nvPr>
        </p:nvSpPr>
        <p:spPr>
          <a:xfrm>
            <a:off x="1097280" y="1563145"/>
            <a:ext cx="10058400" cy="962972"/>
          </a:xfrm>
        </p:spPr>
        <p:txBody>
          <a:bodyPr>
            <a:normAutofit lnSpcReduction="10000"/>
          </a:bodyPr>
          <a:lstStyle/>
          <a:p>
            <a:r>
              <a:rPr lang="es-ES" sz="3200" dirty="0"/>
              <a:t>La lista debe tener una </a:t>
            </a:r>
            <a:r>
              <a:rPr lang="es-ES" sz="3200" b="1" dirty="0"/>
              <a:t>estructura compatible </a:t>
            </a:r>
            <a:r>
              <a:rPr lang="es-ES" sz="3200" dirty="0"/>
              <a:t>con el diccionario que se desea obtener</a:t>
            </a:r>
          </a:p>
          <a:p>
            <a:endParaRPr lang="en-US" sz="3200" dirty="0"/>
          </a:p>
          <a:p>
            <a:endParaRPr lang="es-EC" sz="3200" dirty="0"/>
          </a:p>
        </p:txBody>
      </p:sp>
      <p:grpSp>
        <p:nvGrpSpPr>
          <p:cNvPr id="18" name="Group 17"/>
          <p:cNvGrpSpPr/>
          <p:nvPr/>
        </p:nvGrpSpPr>
        <p:grpSpPr>
          <a:xfrm>
            <a:off x="2485828" y="2616601"/>
            <a:ext cx="8261638" cy="2246769"/>
            <a:chOff x="2485828" y="2616601"/>
            <a:chExt cx="8261638" cy="2246769"/>
          </a:xfrm>
        </p:grpSpPr>
        <p:sp>
          <p:nvSpPr>
            <p:cNvPr id="4" name="CuadroTexto 4"/>
            <p:cNvSpPr txBox="1"/>
            <p:nvPr/>
          </p:nvSpPr>
          <p:spPr>
            <a:xfrm>
              <a:off x="2485828" y="2616601"/>
              <a:ext cx="6478557"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cs typeface="Consolas" panose="020B0609020204030204" pitchFamily="49" charset="0"/>
                </a:rPr>
                <a:t>#Lista de </a:t>
              </a:r>
              <a:r>
                <a:rPr lang="es-EC" sz="2000" dirty="0" err="1">
                  <a:latin typeface="Consolas" panose="020B0609020204030204" pitchFamily="49" charset="0"/>
                  <a:cs typeface="Consolas" panose="020B0609020204030204" pitchFamily="49" charset="0"/>
                </a:rPr>
                <a:t>Tuplas</a:t>
              </a:r>
              <a:endParaRPr lang="es-EC" sz="2000" dirty="0">
                <a:latin typeface="Consolas" panose="020B0609020204030204" pitchFamily="49" charset="0"/>
                <a:cs typeface="Consolas" panose="020B0609020204030204" pitchFamily="49" charset="0"/>
              </a:endParaRPr>
            </a:p>
            <a:p>
              <a:r>
                <a:rPr lang="es-EC" sz="2000" dirty="0">
                  <a:latin typeface="Consolas" panose="020B0609020204030204" pitchFamily="49" charset="0"/>
                  <a:cs typeface="Consolas" panose="020B0609020204030204" pitchFamily="49" charset="0"/>
                </a:rPr>
                <a:t>&gt;&gt;&gt; a=[(10,”Marcos”), (20,”Martha”)]</a:t>
              </a:r>
            </a:p>
            <a:p>
              <a:endParaRPr lang="es-EC" sz="2000" dirty="0">
                <a:latin typeface="Consolas" panose="020B0609020204030204" pitchFamily="49" charset="0"/>
                <a:cs typeface="Consolas" panose="020B0609020204030204" pitchFamily="49" charset="0"/>
              </a:endParaRPr>
            </a:p>
            <a:p>
              <a:r>
                <a:rPr lang="es-EC" sz="2000" dirty="0">
                  <a:latin typeface="Consolas" panose="020B0609020204030204" pitchFamily="49" charset="0"/>
                  <a:cs typeface="Consolas" panose="020B0609020204030204" pitchFamily="49" charset="0"/>
                </a:rPr>
                <a:t>&gt;&gt;&gt; d= </a:t>
              </a:r>
              <a:r>
                <a:rPr lang="es-EC" sz="2000" dirty="0" err="1">
                  <a:latin typeface="Consolas" panose="020B0609020204030204" pitchFamily="49" charset="0"/>
                  <a:cs typeface="Consolas" panose="020B0609020204030204" pitchFamily="49" charset="0"/>
                </a:rPr>
                <a:t>dict</a:t>
              </a:r>
              <a:r>
                <a:rPr lang="es-EC" sz="2000" dirty="0">
                  <a:latin typeface="Consolas" panose="020B0609020204030204" pitchFamily="49" charset="0"/>
                  <a:cs typeface="Consolas" panose="020B0609020204030204" pitchFamily="49" charset="0"/>
                </a:rPr>
                <a:t>(a)</a:t>
              </a:r>
            </a:p>
            <a:p>
              <a:r>
                <a:rPr lang="es-EC" sz="2000" dirty="0">
                  <a:latin typeface="Consolas" panose="020B0609020204030204" pitchFamily="49" charset="0"/>
                  <a:cs typeface="Consolas" panose="020B0609020204030204" pitchFamily="49" charset="0"/>
                </a:rPr>
                <a:t>&gt;&gt;&gt; d</a:t>
              </a:r>
            </a:p>
            <a:p>
              <a:endParaRPr lang="es-EC" sz="2000" dirty="0">
                <a:latin typeface="Consolas" panose="020B0609020204030204" pitchFamily="49" charset="0"/>
                <a:cs typeface="Consolas" panose="020B0609020204030204" pitchFamily="49" charset="0"/>
              </a:endParaRPr>
            </a:p>
            <a:p>
              <a:r>
                <a:rPr lang="es-EC" sz="2000" dirty="0">
                  <a:latin typeface="Consolas" panose="020B0609020204030204" pitchFamily="49" charset="0"/>
                  <a:cs typeface="Consolas" panose="020B0609020204030204" pitchFamily="49" charset="0"/>
                </a:rPr>
                <a:t>{10: “Marcos”, 20: “Martha”}</a:t>
              </a:r>
            </a:p>
          </p:txBody>
        </p:sp>
        <p:cxnSp>
          <p:nvCxnSpPr>
            <p:cNvPr id="6" name="Straight Arrow Connector 5"/>
            <p:cNvCxnSpPr/>
            <p:nvPr/>
          </p:nvCxnSpPr>
          <p:spPr>
            <a:xfrm>
              <a:off x="7756071" y="3113312"/>
              <a:ext cx="153488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290957" y="2759369"/>
              <a:ext cx="1456509" cy="707886"/>
            </a:xfrm>
            <a:prstGeom prst="rect">
              <a:avLst/>
            </a:prstGeom>
            <a:solidFill>
              <a:srgbClr val="00B0F0"/>
            </a:solidFill>
            <a:ln>
              <a:solidFill>
                <a:srgbClr val="00B0F0"/>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x-none" sz="2000" b="1" dirty="0"/>
                <a:t>Lista de </a:t>
              </a:r>
              <a:r>
                <a:rPr lang="x-none" sz="2000" b="1" dirty="0" err="1"/>
                <a:t>tuplas</a:t>
              </a:r>
              <a:endParaRPr lang="es-ES_tradnl" sz="2000" b="1" dirty="0"/>
            </a:p>
          </p:txBody>
        </p:sp>
        <p:sp>
          <p:nvSpPr>
            <p:cNvPr id="11" name="Rectangle 10"/>
            <p:cNvSpPr/>
            <p:nvPr/>
          </p:nvSpPr>
          <p:spPr>
            <a:xfrm>
              <a:off x="3069771" y="2927152"/>
              <a:ext cx="4686300" cy="37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Marcador de contenido 2"/>
          <p:cNvSpPr txBox="1">
            <a:spLocks/>
          </p:cNvSpPr>
          <p:nvPr/>
        </p:nvSpPr>
        <p:spPr>
          <a:xfrm>
            <a:off x="1097280" y="5188299"/>
            <a:ext cx="10058400" cy="9629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x-none" sz="3200" dirty="0"/>
              <a:t>¿Qué elementos se convirtieron en las claves y cuáles en valores del diccionario?</a:t>
            </a:r>
            <a:endParaRPr lang="en-US" sz="3200" dirty="0"/>
          </a:p>
          <a:p>
            <a:pPr algn="ctr"/>
            <a:endParaRPr lang="es-EC" sz="3200" dirty="0"/>
          </a:p>
        </p:txBody>
      </p:sp>
    </p:spTree>
    <p:extLst>
      <p:ext uri="{BB962C8B-B14F-4D97-AF65-F5344CB8AC3E}">
        <p14:creationId xmlns:p14="http://schemas.microsoft.com/office/powerpoint/2010/main" val="336204754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Crear una lista con las claves de un Diccionario: </a:t>
            </a:r>
            <a:r>
              <a:rPr lang="es-EC" dirty="0" err="1">
                <a:solidFill>
                  <a:srgbClr val="0070C0"/>
                </a:solidFill>
              </a:rPr>
              <a:t>keys</a:t>
            </a:r>
            <a:r>
              <a:rPr lang="es-EC" dirty="0">
                <a:solidFill>
                  <a:srgbClr val="0070C0"/>
                </a:solidFill>
              </a:rPr>
              <a:t>()</a:t>
            </a:r>
          </a:p>
        </p:txBody>
      </p:sp>
      <p:sp>
        <p:nvSpPr>
          <p:cNvPr id="4" name="CuadroTexto 4"/>
          <p:cNvSpPr txBox="1"/>
          <p:nvPr/>
        </p:nvSpPr>
        <p:spPr>
          <a:xfrm>
            <a:off x="3109814" y="2460626"/>
            <a:ext cx="5972372"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solidFill>
                  <a:schemeClr val="tx1"/>
                </a:solidFill>
                <a:latin typeface="Consolas" panose="020B0609020204030204" pitchFamily="49" charset="0"/>
                <a:cs typeface="Consolas" panose="020B0609020204030204" pitchFamily="49" charset="0"/>
              </a:rPr>
              <a:t>&gt;&gt; dic={10: “Marcos”, 20: “Martha”}</a:t>
            </a:r>
          </a:p>
          <a:p>
            <a:r>
              <a:rPr lang="es-EC" sz="2000" dirty="0">
                <a:solidFill>
                  <a:schemeClr val="tx1"/>
                </a:solidFill>
                <a:latin typeface="Consolas" panose="020B0609020204030204" pitchFamily="49" charset="0"/>
                <a:cs typeface="Consolas" panose="020B0609020204030204" pitchFamily="49" charset="0"/>
              </a:rPr>
              <a:t>&gt;&gt; c= </a:t>
            </a:r>
            <a:r>
              <a:rPr lang="es-EC" sz="2000" dirty="0" err="1">
                <a:solidFill>
                  <a:schemeClr val="tx1"/>
                </a:solidFill>
                <a:latin typeface="Consolas" panose="020B0609020204030204" pitchFamily="49" charset="0"/>
                <a:cs typeface="Consolas" panose="020B0609020204030204" pitchFamily="49" charset="0"/>
              </a:rPr>
              <a:t>dic.keys</a:t>
            </a:r>
            <a:r>
              <a:rPr lang="es-EC" sz="2000" dirty="0">
                <a:solidFill>
                  <a:schemeClr val="tx1"/>
                </a:solidFill>
                <a:latin typeface="Consolas" panose="020B0609020204030204" pitchFamily="49" charset="0"/>
                <a:cs typeface="Consolas" panose="020B0609020204030204" pitchFamily="49" charset="0"/>
              </a:rPr>
              <a:t>()</a:t>
            </a:r>
          </a:p>
          <a:p>
            <a:r>
              <a:rPr lang="es-EC" sz="2000" dirty="0">
                <a:solidFill>
                  <a:schemeClr val="tx1"/>
                </a:solidFill>
                <a:latin typeface="Consolas" panose="020B0609020204030204" pitchFamily="49" charset="0"/>
                <a:cs typeface="Consolas" panose="020B0609020204030204" pitchFamily="49" charset="0"/>
              </a:rPr>
              <a:t>&gt;&gt; </a:t>
            </a:r>
            <a:r>
              <a:rPr lang="es-EC" sz="2000" dirty="0" err="1">
                <a:solidFill>
                  <a:schemeClr val="tx1"/>
                </a:solidFill>
                <a:latin typeface="Consolas" panose="020B0609020204030204" pitchFamily="49" charset="0"/>
                <a:cs typeface="Consolas" panose="020B0609020204030204" pitchFamily="49" charset="0"/>
              </a:rPr>
              <a:t>list</a:t>
            </a:r>
            <a:r>
              <a:rPr lang="es-EC" sz="2000" dirty="0">
                <a:solidFill>
                  <a:schemeClr val="tx1"/>
                </a:solidFill>
                <a:latin typeface="Consolas" panose="020B0609020204030204" pitchFamily="49" charset="0"/>
                <a:cs typeface="Consolas" panose="020B0609020204030204" pitchFamily="49" charset="0"/>
              </a:rPr>
              <a:t>(c)</a:t>
            </a:r>
          </a:p>
          <a:p>
            <a:r>
              <a:rPr lang="es-EC" sz="2000" dirty="0">
                <a:solidFill>
                  <a:schemeClr val="tx1"/>
                </a:solidFill>
                <a:latin typeface="Consolas" panose="020B0609020204030204" pitchFamily="49" charset="0"/>
                <a:cs typeface="Consolas" panose="020B0609020204030204" pitchFamily="49" charset="0"/>
              </a:rPr>
              <a:t>[10, 20]</a:t>
            </a:r>
          </a:p>
          <a:p>
            <a:endParaRPr lang="es-EC" sz="2000" dirty="0">
              <a:solidFill>
                <a:schemeClr val="tx1"/>
              </a:solidFill>
              <a:latin typeface="Consolas" panose="020B0609020204030204" pitchFamily="49" charset="0"/>
              <a:cs typeface="Consolas" panose="020B0609020204030204" pitchFamily="49" charset="0"/>
            </a:endParaRPr>
          </a:p>
          <a:p>
            <a:r>
              <a:rPr lang="es-EC" sz="2000" dirty="0">
                <a:solidFill>
                  <a:schemeClr val="tx1"/>
                </a:solidFill>
                <a:latin typeface="Consolas" panose="020B0609020204030204" pitchFamily="49" charset="0"/>
                <a:cs typeface="Consolas" panose="020B0609020204030204" pitchFamily="49" charset="0"/>
              </a:rPr>
              <a:t>#También se obtiene la lista de claves </a:t>
            </a:r>
          </a:p>
          <a:p>
            <a:r>
              <a:rPr lang="es-EC" sz="2000" dirty="0">
                <a:solidFill>
                  <a:schemeClr val="tx1"/>
                </a:solidFill>
                <a:latin typeface="Consolas" panose="020B0609020204030204" pitchFamily="49" charset="0"/>
                <a:cs typeface="Consolas" panose="020B0609020204030204" pitchFamily="49" charset="0"/>
              </a:rPr>
              <a:t>#tomándolas directamente con </a:t>
            </a:r>
            <a:r>
              <a:rPr lang="es-EC" sz="2000" dirty="0" err="1">
                <a:solidFill>
                  <a:schemeClr val="tx1"/>
                </a:solidFill>
                <a:latin typeface="Consolas" panose="020B0609020204030204" pitchFamily="49" charset="0"/>
                <a:cs typeface="Consolas" panose="020B0609020204030204" pitchFamily="49" charset="0"/>
              </a:rPr>
              <a:t>list</a:t>
            </a:r>
            <a:endParaRPr lang="es-EC" sz="2000" dirty="0">
              <a:solidFill>
                <a:schemeClr val="tx1"/>
              </a:solidFill>
              <a:latin typeface="Consolas" panose="020B0609020204030204" pitchFamily="49" charset="0"/>
              <a:cs typeface="Consolas" panose="020B0609020204030204" pitchFamily="49" charset="0"/>
            </a:endParaRPr>
          </a:p>
          <a:p>
            <a:r>
              <a:rPr lang="es-EC" sz="2000" dirty="0">
                <a:solidFill>
                  <a:schemeClr val="tx1"/>
                </a:solidFill>
                <a:latin typeface="Consolas" panose="020B0609020204030204" pitchFamily="49" charset="0"/>
                <a:cs typeface="Consolas" panose="020B0609020204030204" pitchFamily="49" charset="0"/>
              </a:rPr>
              <a:t>&gt;&gt; </a:t>
            </a:r>
            <a:r>
              <a:rPr lang="es-EC" sz="2000" dirty="0" err="1">
                <a:solidFill>
                  <a:schemeClr val="tx1"/>
                </a:solidFill>
                <a:latin typeface="Consolas" panose="020B0609020204030204" pitchFamily="49" charset="0"/>
                <a:cs typeface="Consolas" panose="020B0609020204030204" pitchFamily="49" charset="0"/>
              </a:rPr>
              <a:t>list</a:t>
            </a:r>
            <a:r>
              <a:rPr lang="es-EC" sz="2000" dirty="0">
                <a:solidFill>
                  <a:schemeClr val="tx1"/>
                </a:solidFill>
                <a:latin typeface="Consolas" panose="020B0609020204030204" pitchFamily="49" charset="0"/>
                <a:cs typeface="Consolas" panose="020B0609020204030204" pitchFamily="49" charset="0"/>
              </a:rPr>
              <a:t>(dic)</a:t>
            </a:r>
          </a:p>
          <a:p>
            <a:r>
              <a:rPr lang="es-EC" sz="2000" dirty="0">
                <a:solidFill>
                  <a:schemeClr val="tx1"/>
                </a:solidFill>
                <a:latin typeface="Consolas" panose="020B0609020204030204" pitchFamily="49" charset="0"/>
                <a:cs typeface="Consolas" panose="020B0609020204030204" pitchFamily="49" charset="0"/>
              </a:rPr>
              <a:t>[10,20]</a:t>
            </a:r>
          </a:p>
        </p:txBody>
      </p:sp>
    </p:spTree>
    <p:extLst>
      <p:ext uri="{BB962C8B-B14F-4D97-AF65-F5344CB8AC3E}">
        <p14:creationId xmlns:p14="http://schemas.microsoft.com/office/powerpoint/2010/main" val="232861669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Crear una lista con los valores de un Diccionario: </a:t>
            </a:r>
            <a:r>
              <a:rPr lang="es-EC" dirty="0" err="1">
                <a:solidFill>
                  <a:srgbClr val="0070C0"/>
                </a:solidFill>
              </a:rPr>
              <a:t>values</a:t>
            </a:r>
            <a:r>
              <a:rPr lang="es-EC" dirty="0">
                <a:solidFill>
                  <a:srgbClr val="0070C0"/>
                </a:solidFill>
              </a:rPr>
              <a:t>()</a:t>
            </a:r>
          </a:p>
        </p:txBody>
      </p:sp>
      <p:sp>
        <p:nvSpPr>
          <p:cNvPr id="4" name="CuadroTexto 4"/>
          <p:cNvSpPr txBox="1"/>
          <p:nvPr/>
        </p:nvSpPr>
        <p:spPr>
          <a:xfrm>
            <a:off x="3420057" y="2649247"/>
            <a:ext cx="5351886"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solidFill>
                  <a:schemeClr val="tx1"/>
                </a:solidFill>
                <a:latin typeface="Consolas" panose="020B0609020204030204" pitchFamily="49" charset="0"/>
                <a:cs typeface="Consolas" panose="020B0609020204030204" pitchFamily="49" charset="0"/>
              </a:rPr>
              <a:t>&gt;&gt; dic={10: “Marcos”, 20: “Martha”}</a:t>
            </a:r>
          </a:p>
          <a:p>
            <a:r>
              <a:rPr lang="es-EC" sz="2000" dirty="0">
                <a:solidFill>
                  <a:schemeClr val="tx1"/>
                </a:solidFill>
                <a:latin typeface="Consolas" panose="020B0609020204030204" pitchFamily="49" charset="0"/>
                <a:cs typeface="Consolas" panose="020B0609020204030204" pitchFamily="49" charset="0"/>
              </a:rPr>
              <a:t>&gt;&gt; v= </a:t>
            </a:r>
            <a:r>
              <a:rPr lang="es-EC" sz="2000" dirty="0" err="1">
                <a:solidFill>
                  <a:schemeClr val="tx1"/>
                </a:solidFill>
                <a:latin typeface="Consolas" panose="020B0609020204030204" pitchFamily="49" charset="0"/>
                <a:cs typeface="Consolas" panose="020B0609020204030204" pitchFamily="49" charset="0"/>
              </a:rPr>
              <a:t>dic.values</a:t>
            </a:r>
            <a:r>
              <a:rPr lang="es-EC" sz="2000" dirty="0">
                <a:solidFill>
                  <a:schemeClr val="tx1"/>
                </a:solidFill>
                <a:latin typeface="Consolas" panose="020B0609020204030204" pitchFamily="49" charset="0"/>
                <a:cs typeface="Consolas" panose="020B0609020204030204" pitchFamily="49" charset="0"/>
              </a:rPr>
              <a:t>()</a:t>
            </a:r>
          </a:p>
          <a:p>
            <a:r>
              <a:rPr lang="es-EC" sz="2000" dirty="0">
                <a:solidFill>
                  <a:schemeClr val="tx1"/>
                </a:solidFill>
                <a:latin typeface="Consolas" panose="020B0609020204030204" pitchFamily="49" charset="0"/>
                <a:cs typeface="Consolas" panose="020B0609020204030204" pitchFamily="49" charset="0"/>
              </a:rPr>
              <a:t>&gt;&gt; </a:t>
            </a:r>
            <a:r>
              <a:rPr lang="es-EC" sz="2000" dirty="0" err="1">
                <a:solidFill>
                  <a:schemeClr val="tx1"/>
                </a:solidFill>
                <a:latin typeface="Consolas" panose="020B0609020204030204" pitchFamily="49" charset="0"/>
                <a:cs typeface="Consolas" panose="020B0609020204030204" pitchFamily="49" charset="0"/>
              </a:rPr>
              <a:t>list</a:t>
            </a:r>
            <a:r>
              <a:rPr lang="es-EC" sz="2000" dirty="0">
                <a:solidFill>
                  <a:schemeClr val="tx1"/>
                </a:solidFill>
                <a:latin typeface="Consolas" panose="020B0609020204030204" pitchFamily="49" charset="0"/>
                <a:cs typeface="Consolas" panose="020B0609020204030204" pitchFamily="49" charset="0"/>
              </a:rPr>
              <a:t>(v)</a:t>
            </a:r>
          </a:p>
          <a:p>
            <a:endParaRPr lang="es-EC" sz="2000" dirty="0">
              <a:solidFill>
                <a:schemeClr val="tx1"/>
              </a:solidFill>
              <a:latin typeface="Consolas" panose="020B0609020204030204" pitchFamily="49" charset="0"/>
              <a:cs typeface="Consolas" panose="020B0609020204030204" pitchFamily="49" charset="0"/>
            </a:endParaRPr>
          </a:p>
          <a:p>
            <a:r>
              <a:rPr lang="es-EC" sz="2000" dirty="0">
                <a:solidFill>
                  <a:schemeClr val="tx1"/>
                </a:solidFill>
                <a:latin typeface="Consolas" panose="020B0609020204030204" pitchFamily="49" charset="0"/>
                <a:cs typeface="Consolas" panose="020B0609020204030204" pitchFamily="49" charset="0"/>
              </a:rPr>
              <a:t>[“Marcos”, “Martha”]</a:t>
            </a:r>
          </a:p>
          <a:p>
            <a:endParaRPr lang="es-EC" sz="20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031662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Crear una lista con los valores de un diccionario: </a:t>
            </a:r>
            <a:r>
              <a:rPr lang="es-EC" dirty="0">
                <a:solidFill>
                  <a:srgbClr val="0070C0"/>
                </a:solidFill>
              </a:rPr>
              <a:t>ítems()</a:t>
            </a:r>
          </a:p>
        </p:txBody>
      </p:sp>
      <p:sp>
        <p:nvSpPr>
          <p:cNvPr id="4" name="CuadroTexto 4"/>
          <p:cNvSpPr txBox="1"/>
          <p:nvPr/>
        </p:nvSpPr>
        <p:spPr>
          <a:xfrm>
            <a:off x="1473457" y="3046926"/>
            <a:ext cx="930604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dirty="0">
                <a:solidFill>
                  <a:schemeClr val="tx1"/>
                </a:solidFill>
                <a:latin typeface="Consolas" panose="020B0609020204030204" pitchFamily="49" charset="0"/>
                <a:cs typeface="Consolas" panose="020B0609020204030204" pitchFamily="49" charset="0"/>
              </a:rPr>
              <a:t>&gt;&gt; dic={10: “Marcos”, 20: “Martha”}</a:t>
            </a:r>
          </a:p>
          <a:p>
            <a:r>
              <a:rPr lang="es-EC" dirty="0">
                <a:solidFill>
                  <a:schemeClr val="tx1"/>
                </a:solidFill>
                <a:latin typeface="Consolas" panose="020B0609020204030204" pitchFamily="49" charset="0"/>
                <a:cs typeface="Consolas" panose="020B0609020204030204" pitchFamily="49" charset="0"/>
              </a:rPr>
              <a:t>&gt;&gt; c = </a:t>
            </a:r>
            <a:r>
              <a:rPr lang="es-EC" dirty="0" err="1">
                <a:solidFill>
                  <a:schemeClr val="tx1"/>
                </a:solidFill>
                <a:latin typeface="Consolas" panose="020B0609020204030204" pitchFamily="49" charset="0"/>
                <a:cs typeface="Consolas" panose="020B0609020204030204" pitchFamily="49" charset="0"/>
              </a:rPr>
              <a:t>dic.items</a:t>
            </a:r>
            <a:r>
              <a:rPr lang="es-EC" dirty="0">
                <a:solidFill>
                  <a:schemeClr val="tx1"/>
                </a:solidFill>
                <a:latin typeface="Consolas" panose="020B0609020204030204" pitchFamily="49" charset="0"/>
                <a:cs typeface="Consolas" panose="020B0609020204030204" pitchFamily="49" charset="0"/>
              </a:rPr>
              <a:t>()</a:t>
            </a:r>
          </a:p>
          <a:p>
            <a:r>
              <a:rPr lang="es-EC" dirty="0">
                <a:solidFill>
                  <a:schemeClr val="tx1"/>
                </a:solidFill>
                <a:latin typeface="Consolas" panose="020B0609020204030204" pitchFamily="49" charset="0"/>
                <a:cs typeface="Consolas" panose="020B0609020204030204" pitchFamily="49" charset="0"/>
              </a:rPr>
              <a:t>&gt;&gt; lista = </a:t>
            </a:r>
            <a:r>
              <a:rPr lang="es-EC" dirty="0" err="1">
                <a:solidFill>
                  <a:schemeClr val="tx1"/>
                </a:solidFill>
                <a:latin typeface="Consolas" panose="020B0609020204030204" pitchFamily="49" charset="0"/>
                <a:cs typeface="Consolas" panose="020B0609020204030204" pitchFamily="49" charset="0"/>
              </a:rPr>
              <a:t>list</a:t>
            </a:r>
            <a:r>
              <a:rPr lang="es-EC" dirty="0">
                <a:solidFill>
                  <a:schemeClr val="tx1"/>
                </a:solidFill>
                <a:latin typeface="Consolas" panose="020B0609020204030204" pitchFamily="49" charset="0"/>
                <a:cs typeface="Consolas" panose="020B0609020204030204" pitchFamily="49" charset="0"/>
              </a:rPr>
              <a:t> (c) </a:t>
            </a:r>
          </a:p>
          <a:p>
            <a:endParaRPr lang="es-EC" dirty="0">
              <a:solidFill>
                <a:schemeClr val="tx1"/>
              </a:solidFill>
              <a:latin typeface="Consolas" panose="020B0609020204030204" pitchFamily="49" charset="0"/>
              <a:cs typeface="Consolas" panose="020B0609020204030204" pitchFamily="49" charset="0"/>
            </a:endParaRPr>
          </a:p>
          <a:p>
            <a:r>
              <a:rPr lang="es-EC" dirty="0">
                <a:solidFill>
                  <a:schemeClr val="tx1"/>
                </a:solidFill>
                <a:latin typeface="Consolas" panose="020B0609020204030204" pitchFamily="49" charset="0"/>
                <a:cs typeface="Consolas" panose="020B0609020204030204" pitchFamily="49" charset="0"/>
              </a:rPr>
              <a:t>&gt;&gt; lista</a:t>
            </a:r>
          </a:p>
          <a:p>
            <a:r>
              <a:rPr lang="es-EC" dirty="0">
                <a:solidFill>
                  <a:schemeClr val="tx1"/>
                </a:solidFill>
                <a:latin typeface="Consolas" panose="020B0609020204030204" pitchFamily="49" charset="0"/>
                <a:cs typeface="Consolas" panose="020B0609020204030204" pitchFamily="49" charset="0"/>
              </a:rPr>
              <a:t>[(10,”Marcos”), (20,“Martha”)]</a:t>
            </a:r>
          </a:p>
          <a:p>
            <a:endParaRPr lang="es-EC" dirty="0">
              <a:solidFill>
                <a:schemeClr val="tx1"/>
              </a:solidFill>
              <a:latin typeface="Consolas" panose="020B0609020204030204" pitchFamily="49" charset="0"/>
              <a:cs typeface="Consolas" panose="020B0609020204030204" pitchFamily="49" charset="0"/>
            </a:endParaRPr>
          </a:p>
        </p:txBody>
      </p:sp>
      <p:sp>
        <p:nvSpPr>
          <p:cNvPr id="5" name="2 Marcador de contenido"/>
          <p:cNvSpPr>
            <a:spLocks noGrp="1"/>
          </p:cNvSpPr>
          <p:nvPr>
            <p:ph idx="1"/>
          </p:nvPr>
        </p:nvSpPr>
        <p:spPr>
          <a:xfrm>
            <a:off x="1097280" y="1845734"/>
            <a:ext cx="10058400" cy="4023360"/>
          </a:xfrm>
        </p:spPr>
        <p:txBody>
          <a:bodyPr/>
          <a:lstStyle/>
          <a:p>
            <a:endParaRPr lang="es-ES" dirty="0"/>
          </a:p>
          <a:p>
            <a:r>
              <a:rPr lang="es-ES" dirty="0"/>
              <a:t>Los componentes de la lista resultante son </a:t>
            </a:r>
            <a:r>
              <a:rPr lang="es-ES" b="1" dirty="0" err="1"/>
              <a:t>tuplas</a:t>
            </a:r>
            <a:endParaRPr lang="en-US" b="1" dirty="0"/>
          </a:p>
        </p:txBody>
      </p:sp>
    </p:spTree>
    <p:extLst>
      <p:ext uri="{BB962C8B-B14F-4D97-AF65-F5344CB8AC3E}">
        <p14:creationId xmlns:p14="http://schemas.microsoft.com/office/powerpoint/2010/main" val="296861297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5118" y="2622234"/>
            <a:ext cx="5728854" cy="1291677"/>
          </a:xfrm>
        </p:spPr>
        <p:txBody>
          <a:bodyPr>
            <a:normAutofit/>
          </a:bodyPr>
          <a:lstStyle/>
          <a:p>
            <a:pPr algn="ctr"/>
            <a:r>
              <a:rPr lang="en-US" sz="5400" dirty="0" err="1"/>
              <a:t>Tuplas</a:t>
            </a:r>
            <a:endParaRPr lang="en-US" sz="5400" dirty="0"/>
          </a:p>
        </p:txBody>
      </p:sp>
    </p:spTree>
    <p:extLst>
      <p:ext uri="{BB962C8B-B14F-4D97-AF65-F5344CB8AC3E}">
        <p14:creationId xmlns:p14="http://schemas.microsoft.com/office/powerpoint/2010/main" val="72846235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2671003"/>
            <a:ext cx="10515600" cy="1325563"/>
          </a:xfrm>
        </p:spPr>
        <p:txBody>
          <a:bodyPr/>
          <a:lstStyle/>
          <a:p>
            <a:pPr algn="ctr"/>
            <a:r>
              <a:rPr lang="en-US" dirty="0">
                <a:solidFill>
                  <a:srgbClr val="00B0F0"/>
                </a:solidFill>
              </a:rPr>
              <a:t>7.1 –</a:t>
            </a:r>
            <a:r>
              <a:rPr lang="en-US" dirty="0"/>
              <a:t> </a:t>
            </a:r>
            <a:r>
              <a:rPr lang="en-US" dirty="0" err="1"/>
              <a:t>Operaciones</a:t>
            </a:r>
            <a:r>
              <a:rPr lang="en-US" dirty="0"/>
              <a:t> con </a:t>
            </a:r>
            <a:r>
              <a:rPr lang="en-US" dirty="0" err="1"/>
              <a:t>colecciones</a:t>
            </a:r>
            <a:endParaRPr lang="en-US" dirty="0"/>
          </a:p>
        </p:txBody>
      </p:sp>
    </p:spTree>
    <p:extLst>
      <p:ext uri="{BB962C8B-B14F-4D97-AF65-F5344CB8AC3E}">
        <p14:creationId xmlns:p14="http://schemas.microsoft.com/office/powerpoint/2010/main" val="178359415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88106"/>
            <a:ext cx="10515600" cy="1325563"/>
          </a:xfrm>
        </p:spPr>
        <p:txBody>
          <a:bodyPr/>
          <a:lstStyle/>
          <a:p>
            <a:r>
              <a:rPr lang="es-EC" dirty="0"/>
              <a:t>Operaciones con colecciones</a:t>
            </a:r>
            <a:endParaRPr lang="es-EC" dirty="0">
              <a:solidFill>
                <a:srgbClr val="0070C0"/>
              </a:solidFill>
            </a:endParaRPr>
          </a:p>
        </p:txBody>
      </p:sp>
      <p:graphicFrame>
        <p:nvGraphicFramePr>
          <p:cNvPr id="6" name="Diagram 5"/>
          <p:cNvGraphicFramePr/>
          <p:nvPr>
            <p:extLst>
              <p:ext uri="{D42A27DB-BD31-4B8C-83A1-F6EECF244321}">
                <p14:modId xmlns:p14="http://schemas.microsoft.com/office/powerpoint/2010/main" val="2307877595"/>
              </p:ext>
            </p:extLst>
          </p:nvPr>
        </p:nvGraphicFramePr>
        <p:xfrm>
          <a:off x="723900" y="1180307"/>
          <a:ext cx="10763250" cy="49537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036644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2671003"/>
            <a:ext cx="10515600" cy="1325563"/>
          </a:xfrm>
        </p:spPr>
        <p:txBody>
          <a:bodyPr/>
          <a:lstStyle/>
          <a:p>
            <a:pPr algn="ctr"/>
            <a:r>
              <a:rPr lang="en-US" dirty="0" err="1"/>
              <a:t>Iterando</a:t>
            </a:r>
            <a:r>
              <a:rPr lang="en-US" dirty="0"/>
              <a:t> </a:t>
            </a:r>
            <a:r>
              <a:rPr lang="en-US" dirty="0" err="1"/>
              <a:t>Colecciones</a:t>
            </a:r>
            <a:endParaRPr lang="en-US" dirty="0"/>
          </a:p>
        </p:txBody>
      </p:sp>
    </p:spTree>
    <p:extLst>
      <p:ext uri="{BB962C8B-B14F-4D97-AF65-F5344CB8AC3E}">
        <p14:creationId xmlns:p14="http://schemas.microsoft.com/office/powerpoint/2010/main" val="414292131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Tupla</a:t>
            </a:r>
            <a:endParaRPr lang="es-EC" dirty="0"/>
          </a:p>
        </p:txBody>
      </p:sp>
      <p:sp>
        <p:nvSpPr>
          <p:cNvPr id="6" name="CuadroTexto 4"/>
          <p:cNvSpPr txBox="1"/>
          <p:nvPr/>
        </p:nvSpPr>
        <p:spPr>
          <a:xfrm>
            <a:off x="3846795" y="2058784"/>
            <a:ext cx="4422210"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solidFill>
                  <a:schemeClr val="tx1"/>
                </a:solidFill>
                <a:latin typeface="Consolas" panose="020B0609020204030204" pitchFamily="49" charset="0"/>
                <a:cs typeface="Consolas" panose="020B0609020204030204" pitchFamily="49" charset="0"/>
              </a:rPr>
              <a:t>&gt;&gt; a=(28,73,45,67,26,45)</a:t>
            </a:r>
          </a:p>
          <a:p>
            <a:r>
              <a:rPr lang="es-EC" sz="2000" dirty="0">
                <a:solidFill>
                  <a:schemeClr val="tx1"/>
                </a:solidFill>
                <a:latin typeface="Consolas" panose="020B0609020204030204" pitchFamily="49" charset="0"/>
                <a:cs typeface="Consolas" panose="020B0609020204030204" pitchFamily="49" charset="0"/>
              </a:rPr>
              <a:t>&gt;&gt; </a:t>
            </a:r>
            <a:r>
              <a:rPr lang="es-EC" sz="2000" dirty="0" err="1">
                <a:solidFill>
                  <a:schemeClr val="tx1"/>
                </a:solidFill>
                <a:latin typeface="Consolas" panose="020B0609020204030204" pitchFamily="49" charset="0"/>
                <a:cs typeface="Consolas" panose="020B0609020204030204" pitchFamily="49" charset="0"/>
              </a:rPr>
              <a:t>for</a:t>
            </a:r>
            <a:r>
              <a:rPr lang="es-EC" sz="2000" dirty="0">
                <a:solidFill>
                  <a:schemeClr val="tx1"/>
                </a:solidFill>
                <a:latin typeface="Consolas" panose="020B0609020204030204" pitchFamily="49" charset="0"/>
                <a:cs typeface="Consolas" panose="020B0609020204030204" pitchFamily="49" charset="0"/>
              </a:rPr>
              <a:t> e in a:</a:t>
            </a:r>
          </a:p>
          <a:p>
            <a:r>
              <a:rPr lang="es-EC" sz="2000" dirty="0">
                <a:solidFill>
                  <a:schemeClr val="tx1"/>
                </a:solidFill>
                <a:latin typeface="Consolas" panose="020B0609020204030204" pitchFamily="49" charset="0"/>
                <a:cs typeface="Consolas" panose="020B0609020204030204" pitchFamily="49" charset="0"/>
              </a:rPr>
              <a:t>   	</a:t>
            </a:r>
            <a:r>
              <a:rPr lang="es-EC" sz="2000" dirty="0" err="1">
                <a:solidFill>
                  <a:schemeClr val="tx1"/>
                </a:solidFill>
                <a:latin typeface="Consolas" panose="020B0609020204030204" pitchFamily="49" charset="0"/>
                <a:cs typeface="Consolas" panose="020B0609020204030204" pitchFamily="49" charset="0"/>
              </a:rPr>
              <a:t>print</a:t>
            </a:r>
            <a:r>
              <a:rPr lang="es-EC" sz="2000" dirty="0">
                <a:solidFill>
                  <a:schemeClr val="tx1"/>
                </a:solidFill>
                <a:latin typeface="Consolas" panose="020B0609020204030204" pitchFamily="49" charset="0"/>
                <a:cs typeface="Consolas" panose="020B0609020204030204" pitchFamily="49" charset="0"/>
              </a:rPr>
              <a:t> (e)</a:t>
            </a:r>
          </a:p>
          <a:p>
            <a:endParaRPr lang="es-EC" sz="2000" dirty="0">
              <a:solidFill>
                <a:schemeClr val="tx1"/>
              </a:solidFill>
              <a:latin typeface="Consolas" panose="020B0609020204030204" pitchFamily="49" charset="0"/>
              <a:cs typeface="Consolas" panose="020B0609020204030204" pitchFamily="49" charset="0"/>
            </a:endParaRPr>
          </a:p>
          <a:p>
            <a:r>
              <a:rPr lang="es-EC" sz="2000" dirty="0">
                <a:solidFill>
                  <a:schemeClr val="tx1"/>
                </a:solidFill>
                <a:latin typeface="Consolas" panose="020B0609020204030204" pitchFamily="49" charset="0"/>
                <a:cs typeface="Consolas" panose="020B0609020204030204" pitchFamily="49" charset="0"/>
              </a:rPr>
              <a:t>28</a:t>
            </a:r>
          </a:p>
          <a:p>
            <a:r>
              <a:rPr lang="es-EC" sz="2000" dirty="0">
                <a:solidFill>
                  <a:schemeClr val="tx1"/>
                </a:solidFill>
                <a:latin typeface="Consolas" panose="020B0609020204030204" pitchFamily="49" charset="0"/>
                <a:cs typeface="Consolas" panose="020B0609020204030204" pitchFamily="49" charset="0"/>
              </a:rPr>
              <a:t>73</a:t>
            </a:r>
          </a:p>
          <a:p>
            <a:r>
              <a:rPr lang="es-EC" sz="2000" dirty="0">
                <a:solidFill>
                  <a:schemeClr val="tx1"/>
                </a:solidFill>
                <a:latin typeface="Consolas" panose="020B0609020204030204" pitchFamily="49" charset="0"/>
                <a:cs typeface="Consolas" panose="020B0609020204030204" pitchFamily="49" charset="0"/>
              </a:rPr>
              <a:t>45</a:t>
            </a:r>
          </a:p>
          <a:p>
            <a:r>
              <a:rPr lang="es-EC" sz="2000" dirty="0">
                <a:solidFill>
                  <a:schemeClr val="tx1"/>
                </a:solidFill>
                <a:latin typeface="Consolas" panose="020B0609020204030204" pitchFamily="49" charset="0"/>
                <a:cs typeface="Consolas" panose="020B0609020204030204" pitchFamily="49" charset="0"/>
              </a:rPr>
              <a:t>67</a:t>
            </a:r>
          </a:p>
          <a:p>
            <a:r>
              <a:rPr lang="es-EC" sz="2000" dirty="0">
                <a:solidFill>
                  <a:schemeClr val="tx1"/>
                </a:solidFill>
                <a:latin typeface="Consolas" panose="020B0609020204030204" pitchFamily="49" charset="0"/>
                <a:cs typeface="Consolas" panose="020B0609020204030204" pitchFamily="49" charset="0"/>
              </a:rPr>
              <a:t>26</a:t>
            </a:r>
          </a:p>
          <a:p>
            <a:r>
              <a:rPr lang="es-EC" sz="2000" dirty="0">
                <a:solidFill>
                  <a:schemeClr val="tx1"/>
                </a:solidFill>
                <a:latin typeface="Consolas" panose="020B0609020204030204" pitchFamily="49" charset="0"/>
                <a:cs typeface="Consolas" panose="020B0609020204030204" pitchFamily="49" charset="0"/>
              </a:rPr>
              <a:t>45</a:t>
            </a:r>
          </a:p>
          <a:p>
            <a:endParaRPr lang="es-EC" sz="20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1648664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Conjunto</a:t>
            </a:r>
          </a:p>
        </p:txBody>
      </p:sp>
      <p:sp>
        <p:nvSpPr>
          <p:cNvPr id="6" name="CuadroTexto 4"/>
          <p:cNvSpPr txBox="1"/>
          <p:nvPr/>
        </p:nvSpPr>
        <p:spPr>
          <a:xfrm>
            <a:off x="4235959" y="2261520"/>
            <a:ext cx="3720081"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cs typeface="Consolas" panose="020B0609020204030204" pitchFamily="49" charset="0"/>
              </a:rPr>
              <a:t>&gt;&gt; x = {7,3,8,6,9}</a:t>
            </a:r>
          </a:p>
          <a:p>
            <a:r>
              <a:rPr lang="es-EC" sz="2000" dirty="0">
                <a:latin typeface="Consolas" panose="020B0609020204030204" pitchFamily="49" charset="0"/>
                <a:cs typeface="Consolas" panose="020B0609020204030204" pitchFamily="49" charset="0"/>
              </a:rPr>
              <a:t>&gt;&gt; </a:t>
            </a:r>
            <a:r>
              <a:rPr lang="es-EC" sz="2000" dirty="0" err="1">
                <a:latin typeface="Consolas" panose="020B0609020204030204" pitchFamily="49" charset="0"/>
                <a:cs typeface="Consolas" panose="020B0609020204030204" pitchFamily="49" charset="0"/>
              </a:rPr>
              <a:t>for</a:t>
            </a:r>
            <a:r>
              <a:rPr lang="es-EC" sz="2000" dirty="0">
                <a:latin typeface="Consolas" panose="020B0609020204030204" pitchFamily="49" charset="0"/>
                <a:cs typeface="Consolas" panose="020B0609020204030204" pitchFamily="49" charset="0"/>
              </a:rPr>
              <a:t> e in x:</a:t>
            </a:r>
          </a:p>
          <a:p>
            <a:r>
              <a:rPr lang="es-EC" sz="2000" dirty="0">
                <a:latin typeface="Consolas" panose="020B0609020204030204" pitchFamily="49" charset="0"/>
                <a:cs typeface="Consolas" panose="020B0609020204030204" pitchFamily="49" charset="0"/>
              </a:rPr>
              <a:t>   	</a:t>
            </a:r>
            <a:r>
              <a:rPr lang="es-EC" sz="2000" dirty="0" err="1">
                <a:latin typeface="Consolas" panose="020B0609020204030204" pitchFamily="49" charset="0"/>
                <a:cs typeface="Consolas" panose="020B0609020204030204" pitchFamily="49" charset="0"/>
              </a:rPr>
              <a:t>print</a:t>
            </a:r>
            <a:r>
              <a:rPr lang="es-EC" sz="2000" dirty="0">
                <a:latin typeface="Consolas" panose="020B0609020204030204" pitchFamily="49" charset="0"/>
                <a:cs typeface="Consolas" panose="020B0609020204030204" pitchFamily="49" charset="0"/>
              </a:rPr>
              <a:t> (e)</a:t>
            </a:r>
          </a:p>
          <a:p>
            <a:endParaRPr lang="es-EC" sz="2000" dirty="0">
              <a:latin typeface="Consolas" panose="020B0609020204030204" pitchFamily="49" charset="0"/>
              <a:cs typeface="Consolas" panose="020B0609020204030204" pitchFamily="49" charset="0"/>
            </a:endParaRPr>
          </a:p>
          <a:p>
            <a:r>
              <a:rPr lang="es-EC" sz="2000" dirty="0">
                <a:latin typeface="Consolas" panose="020B0609020204030204" pitchFamily="49" charset="0"/>
                <a:cs typeface="Consolas" panose="020B0609020204030204" pitchFamily="49" charset="0"/>
              </a:rPr>
              <a:t>8</a:t>
            </a:r>
          </a:p>
          <a:p>
            <a:r>
              <a:rPr lang="es-EC" sz="2000" dirty="0">
                <a:latin typeface="Consolas" panose="020B0609020204030204" pitchFamily="49" charset="0"/>
                <a:cs typeface="Consolas" panose="020B0609020204030204" pitchFamily="49" charset="0"/>
              </a:rPr>
              <a:t>9</a:t>
            </a:r>
          </a:p>
          <a:p>
            <a:r>
              <a:rPr lang="es-EC" sz="2000" dirty="0">
                <a:latin typeface="Consolas" panose="020B0609020204030204" pitchFamily="49" charset="0"/>
                <a:cs typeface="Consolas" panose="020B0609020204030204" pitchFamily="49" charset="0"/>
              </a:rPr>
              <a:t>3</a:t>
            </a:r>
          </a:p>
          <a:p>
            <a:r>
              <a:rPr lang="es-EC" sz="2000" dirty="0">
                <a:latin typeface="Consolas" panose="020B0609020204030204" pitchFamily="49" charset="0"/>
                <a:cs typeface="Consolas" panose="020B0609020204030204" pitchFamily="49" charset="0"/>
              </a:rPr>
              <a:t>6</a:t>
            </a:r>
          </a:p>
          <a:p>
            <a:r>
              <a:rPr lang="es-EC" sz="2000" dirty="0">
                <a:latin typeface="Consolas" panose="020B0609020204030204" pitchFamily="49" charset="0"/>
                <a:cs typeface="Consolas" panose="020B0609020204030204" pitchFamily="49" charset="0"/>
              </a:rPr>
              <a:t>7</a:t>
            </a:r>
          </a:p>
        </p:txBody>
      </p:sp>
    </p:spTree>
    <p:extLst>
      <p:ext uri="{BB962C8B-B14F-4D97-AF65-F5344CB8AC3E}">
        <p14:creationId xmlns:p14="http://schemas.microsoft.com/office/powerpoint/2010/main" val="223721952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a:t>
            </a:r>
          </a:p>
        </p:txBody>
      </p:sp>
      <p:sp>
        <p:nvSpPr>
          <p:cNvPr id="6" name="CuadroTexto 4"/>
          <p:cNvSpPr txBox="1"/>
          <p:nvPr/>
        </p:nvSpPr>
        <p:spPr>
          <a:xfrm>
            <a:off x="2556411" y="2806615"/>
            <a:ext cx="7322374"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dirty="0">
                <a:solidFill>
                  <a:schemeClr val="tx1"/>
                </a:solidFill>
                <a:latin typeface="Consolas" panose="020B0609020204030204" pitchFamily="49" charset="0"/>
                <a:cs typeface="Consolas" panose="020B0609020204030204" pitchFamily="49" charset="0"/>
              </a:rPr>
              <a:t>&gt;&gt; d={123: [‘libro’, 20], 234:[‘cuaderno’, 30]}</a:t>
            </a:r>
          </a:p>
          <a:p>
            <a:endParaRPr lang="es-EC" dirty="0">
              <a:solidFill>
                <a:schemeClr val="tx1"/>
              </a:solidFill>
              <a:latin typeface="Consolas" panose="020B0609020204030204" pitchFamily="49" charset="0"/>
              <a:cs typeface="Consolas" panose="020B0609020204030204" pitchFamily="49" charset="0"/>
            </a:endParaRPr>
          </a:p>
          <a:p>
            <a:endParaRPr lang="es-EC" dirty="0">
              <a:solidFill>
                <a:schemeClr val="tx1"/>
              </a:solidFill>
              <a:latin typeface="Consolas" panose="020B0609020204030204" pitchFamily="49" charset="0"/>
              <a:cs typeface="Consolas" panose="020B0609020204030204" pitchFamily="49" charset="0"/>
            </a:endParaRPr>
          </a:p>
          <a:p>
            <a:r>
              <a:rPr lang="es-EC" dirty="0">
                <a:solidFill>
                  <a:schemeClr val="tx1"/>
                </a:solidFill>
                <a:latin typeface="Consolas" panose="020B0609020204030204" pitchFamily="49" charset="0"/>
                <a:cs typeface="Consolas" panose="020B0609020204030204" pitchFamily="49" charset="0"/>
              </a:rPr>
              <a:t>&gt;&gt; </a:t>
            </a:r>
            <a:r>
              <a:rPr lang="es-EC" dirty="0" err="1">
                <a:solidFill>
                  <a:schemeClr val="tx1"/>
                </a:solidFill>
                <a:latin typeface="Consolas" panose="020B0609020204030204" pitchFamily="49" charset="0"/>
                <a:cs typeface="Consolas" panose="020B0609020204030204" pitchFamily="49" charset="0"/>
              </a:rPr>
              <a:t>for</a:t>
            </a:r>
            <a:r>
              <a:rPr lang="es-EC" dirty="0">
                <a:solidFill>
                  <a:schemeClr val="tx1"/>
                </a:solidFill>
                <a:latin typeface="Consolas" panose="020B0609020204030204" pitchFamily="49" charset="0"/>
                <a:cs typeface="Consolas" panose="020B0609020204030204" pitchFamily="49" charset="0"/>
              </a:rPr>
              <a:t> c in d:</a:t>
            </a:r>
          </a:p>
          <a:p>
            <a:r>
              <a:rPr lang="es-EC" dirty="0">
                <a:solidFill>
                  <a:schemeClr val="tx1"/>
                </a:solidFill>
                <a:latin typeface="Consolas" panose="020B0609020204030204" pitchFamily="49" charset="0"/>
                <a:cs typeface="Consolas" panose="020B0609020204030204" pitchFamily="49" charset="0"/>
              </a:rPr>
              <a:t>	</a:t>
            </a:r>
            <a:r>
              <a:rPr lang="es-EC" dirty="0" err="1">
                <a:solidFill>
                  <a:schemeClr val="tx1"/>
                </a:solidFill>
                <a:latin typeface="Consolas" panose="020B0609020204030204" pitchFamily="49" charset="0"/>
                <a:cs typeface="Consolas" panose="020B0609020204030204" pitchFamily="49" charset="0"/>
              </a:rPr>
              <a:t>print</a:t>
            </a:r>
            <a:r>
              <a:rPr lang="es-EC" dirty="0">
                <a:solidFill>
                  <a:schemeClr val="tx1"/>
                </a:solidFill>
                <a:latin typeface="Consolas" panose="020B0609020204030204" pitchFamily="49" charset="0"/>
                <a:cs typeface="Consolas" panose="020B0609020204030204" pitchFamily="49" charset="0"/>
              </a:rPr>
              <a:t>(</a:t>
            </a:r>
            <a:r>
              <a:rPr lang="es-EC" dirty="0" err="1">
                <a:solidFill>
                  <a:schemeClr val="tx1"/>
                </a:solidFill>
                <a:latin typeface="Consolas" panose="020B0609020204030204" pitchFamily="49" charset="0"/>
                <a:cs typeface="Consolas" panose="020B0609020204030204" pitchFamily="49" charset="0"/>
              </a:rPr>
              <a:t>c,d</a:t>
            </a:r>
            <a:r>
              <a:rPr lang="es-EC" dirty="0">
                <a:solidFill>
                  <a:schemeClr val="tx1"/>
                </a:solidFill>
                <a:latin typeface="Consolas" panose="020B0609020204030204" pitchFamily="49" charset="0"/>
                <a:cs typeface="Consolas" panose="020B0609020204030204" pitchFamily="49" charset="0"/>
              </a:rPr>
              <a:t>[c])</a:t>
            </a:r>
          </a:p>
          <a:p>
            <a:endParaRPr lang="es-EC" dirty="0">
              <a:solidFill>
                <a:schemeClr val="tx1"/>
              </a:solidFill>
              <a:latin typeface="Consolas" panose="020B0609020204030204" pitchFamily="49" charset="0"/>
              <a:cs typeface="Consolas" panose="020B0609020204030204" pitchFamily="49" charset="0"/>
            </a:endParaRPr>
          </a:p>
        </p:txBody>
      </p:sp>
      <p:sp>
        <p:nvSpPr>
          <p:cNvPr id="4" name="3 CuadroTexto"/>
          <p:cNvSpPr txBox="1"/>
          <p:nvPr/>
        </p:nvSpPr>
        <p:spPr>
          <a:xfrm>
            <a:off x="1250980" y="1690688"/>
            <a:ext cx="3392129" cy="523220"/>
          </a:xfrm>
          <a:prstGeom prst="rect">
            <a:avLst/>
          </a:prstGeom>
          <a:noFill/>
        </p:spPr>
        <p:txBody>
          <a:bodyPr wrap="square" rtlCol="0">
            <a:spAutoFit/>
          </a:bodyPr>
          <a:lstStyle/>
          <a:p>
            <a:r>
              <a:rPr lang="es-EC" sz="2800" dirty="0">
                <a:solidFill>
                  <a:schemeClr val="accent1">
                    <a:lumMod val="75000"/>
                  </a:schemeClr>
                </a:solidFill>
              </a:rPr>
              <a:t>Por claves: </a:t>
            </a:r>
            <a:endParaRPr lang="en-US" sz="2800" dirty="0">
              <a:solidFill>
                <a:schemeClr val="accent1">
                  <a:lumMod val="75000"/>
                </a:schemeClr>
              </a:solidFill>
            </a:endParaRPr>
          </a:p>
        </p:txBody>
      </p:sp>
      <p:cxnSp>
        <p:nvCxnSpPr>
          <p:cNvPr id="5" name="Straight Arrow Connector 4"/>
          <p:cNvCxnSpPr/>
          <p:nvPr/>
        </p:nvCxnSpPr>
        <p:spPr>
          <a:xfrm>
            <a:off x="4791891" y="4262859"/>
            <a:ext cx="0" cy="573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72411" y="4836405"/>
            <a:ext cx="3238959" cy="400110"/>
          </a:xfrm>
          <a:prstGeom prst="rect">
            <a:avLst/>
          </a:prstGeom>
          <a:solidFill>
            <a:srgbClr val="00B0F0"/>
          </a:solidFill>
          <a:ln>
            <a:solidFill>
              <a:srgbClr val="00B0F0"/>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x-none" sz="2000" b="1" dirty="0"/>
              <a:t>¿A qué estamos accediendo?</a:t>
            </a:r>
            <a:endParaRPr lang="es-ES_tradnl" sz="2000" b="1" dirty="0"/>
          </a:p>
        </p:txBody>
      </p:sp>
      <p:sp>
        <p:nvSpPr>
          <p:cNvPr id="8" name="Rectangle 7"/>
          <p:cNvSpPr/>
          <p:nvPr/>
        </p:nvSpPr>
        <p:spPr>
          <a:xfrm>
            <a:off x="4514305" y="3890538"/>
            <a:ext cx="563881" cy="37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01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a:t>
            </a:r>
          </a:p>
        </p:txBody>
      </p:sp>
      <p:sp>
        <p:nvSpPr>
          <p:cNvPr id="6" name="CuadroTexto 4"/>
          <p:cNvSpPr txBox="1"/>
          <p:nvPr/>
        </p:nvSpPr>
        <p:spPr>
          <a:xfrm>
            <a:off x="2572370" y="2634898"/>
            <a:ext cx="704726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dirty="0">
                <a:solidFill>
                  <a:schemeClr val="tx1"/>
                </a:solidFill>
                <a:latin typeface="Consolas" panose="020B0609020204030204" pitchFamily="49" charset="0"/>
                <a:cs typeface="Consolas" panose="020B0609020204030204" pitchFamily="49" charset="0"/>
              </a:rPr>
              <a:t>&gt;&gt; d={123: [‘libro’, 20], 234:[‘cuaderno’, 30]}</a:t>
            </a:r>
          </a:p>
          <a:p>
            <a:endParaRPr lang="es-EC" dirty="0">
              <a:solidFill>
                <a:schemeClr val="tx1"/>
              </a:solidFill>
              <a:latin typeface="Consolas" panose="020B0609020204030204" pitchFamily="49" charset="0"/>
              <a:cs typeface="Consolas" panose="020B0609020204030204" pitchFamily="49" charset="0"/>
            </a:endParaRPr>
          </a:p>
          <a:p>
            <a:endParaRPr lang="es-EC" dirty="0">
              <a:solidFill>
                <a:schemeClr val="tx1"/>
              </a:solidFill>
              <a:latin typeface="Consolas" panose="020B0609020204030204" pitchFamily="49" charset="0"/>
              <a:cs typeface="Consolas" panose="020B0609020204030204" pitchFamily="49" charset="0"/>
            </a:endParaRPr>
          </a:p>
          <a:p>
            <a:r>
              <a:rPr lang="es-EC" dirty="0">
                <a:solidFill>
                  <a:schemeClr val="tx1"/>
                </a:solidFill>
                <a:latin typeface="Consolas" panose="020B0609020204030204" pitchFamily="49" charset="0"/>
                <a:cs typeface="Consolas" panose="020B0609020204030204" pitchFamily="49" charset="0"/>
              </a:rPr>
              <a:t>&gt;&gt; </a:t>
            </a:r>
            <a:r>
              <a:rPr lang="es-EC" dirty="0" err="1">
                <a:solidFill>
                  <a:schemeClr val="tx1"/>
                </a:solidFill>
                <a:latin typeface="Consolas" panose="020B0609020204030204" pitchFamily="49" charset="0"/>
                <a:cs typeface="Consolas" panose="020B0609020204030204" pitchFamily="49" charset="0"/>
              </a:rPr>
              <a:t>for</a:t>
            </a:r>
            <a:r>
              <a:rPr lang="es-EC" dirty="0">
                <a:solidFill>
                  <a:schemeClr val="tx1"/>
                </a:solidFill>
                <a:latin typeface="Consolas" panose="020B0609020204030204" pitchFamily="49" charset="0"/>
                <a:cs typeface="Consolas" panose="020B0609020204030204" pitchFamily="49" charset="0"/>
              </a:rPr>
              <a:t> e in </a:t>
            </a:r>
            <a:r>
              <a:rPr lang="es-EC" dirty="0" err="1">
                <a:solidFill>
                  <a:schemeClr val="tx1"/>
                </a:solidFill>
                <a:latin typeface="Consolas" panose="020B0609020204030204" pitchFamily="49" charset="0"/>
                <a:cs typeface="Consolas" panose="020B0609020204030204" pitchFamily="49" charset="0"/>
              </a:rPr>
              <a:t>d.items</a:t>
            </a:r>
            <a:r>
              <a:rPr lang="es-EC" dirty="0">
                <a:solidFill>
                  <a:schemeClr val="tx1"/>
                </a:solidFill>
                <a:latin typeface="Consolas" panose="020B0609020204030204" pitchFamily="49" charset="0"/>
                <a:cs typeface="Consolas" panose="020B0609020204030204" pitchFamily="49" charset="0"/>
              </a:rPr>
              <a:t>():</a:t>
            </a:r>
          </a:p>
          <a:p>
            <a:r>
              <a:rPr lang="es-EC" dirty="0">
                <a:solidFill>
                  <a:schemeClr val="tx1"/>
                </a:solidFill>
                <a:latin typeface="Consolas" panose="020B0609020204030204" pitchFamily="49" charset="0"/>
                <a:cs typeface="Consolas" panose="020B0609020204030204" pitchFamily="49" charset="0"/>
              </a:rPr>
              <a:t>	</a:t>
            </a:r>
            <a:r>
              <a:rPr lang="es-EC" dirty="0" err="1">
                <a:solidFill>
                  <a:schemeClr val="tx1"/>
                </a:solidFill>
                <a:latin typeface="Consolas" panose="020B0609020204030204" pitchFamily="49" charset="0"/>
                <a:cs typeface="Consolas" panose="020B0609020204030204" pitchFamily="49" charset="0"/>
              </a:rPr>
              <a:t>print</a:t>
            </a:r>
            <a:r>
              <a:rPr lang="es-EC" dirty="0">
                <a:solidFill>
                  <a:schemeClr val="tx1"/>
                </a:solidFill>
                <a:latin typeface="Consolas" panose="020B0609020204030204" pitchFamily="49" charset="0"/>
                <a:cs typeface="Consolas" panose="020B0609020204030204" pitchFamily="49" charset="0"/>
              </a:rPr>
              <a:t>(e)</a:t>
            </a:r>
          </a:p>
          <a:p>
            <a:endParaRPr lang="es-EC" dirty="0">
              <a:solidFill>
                <a:schemeClr val="tx1"/>
              </a:solidFill>
              <a:latin typeface="Consolas" panose="020B0609020204030204" pitchFamily="49" charset="0"/>
              <a:cs typeface="Consolas" panose="020B0609020204030204" pitchFamily="49" charset="0"/>
            </a:endParaRPr>
          </a:p>
        </p:txBody>
      </p:sp>
      <p:sp>
        <p:nvSpPr>
          <p:cNvPr id="4" name="3 CuadroTexto"/>
          <p:cNvSpPr txBox="1"/>
          <p:nvPr/>
        </p:nvSpPr>
        <p:spPr>
          <a:xfrm>
            <a:off x="1430593" y="1731167"/>
            <a:ext cx="4504985" cy="523220"/>
          </a:xfrm>
          <a:prstGeom prst="rect">
            <a:avLst/>
          </a:prstGeom>
          <a:noFill/>
        </p:spPr>
        <p:txBody>
          <a:bodyPr wrap="square" rtlCol="0">
            <a:spAutoFit/>
          </a:bodyPr>
          <a:lstStyle/>
          <a:p>
            <a:r>
              <a:rPr lang="es-EC" sz="2800" dirty="0">
                <a:solidFill>
                  <a:schemeClr val="accent1">
                    <a:lumMod val="75000"/>
                  </a:schemeClr>
                </a:solidFill>
              </a:rPr>
              <a:t>Por ítems:</a:t>
            </a:r>
            <a:endParaRPr lang="en-US" sz="2800" dirty="0">
              <a:solidFill>
                <a:schemeClr val="accent1">
                  <a:lumMod val="75000"/>
                </a:schemeClr>
              </a:solidFill>
            </a:endParaRPr>
          </a:p>
        </p:txBody>
      </p:sp>
      <p:sp>
        <p:nvSpPr>
          <p:cNvPr id="8" name="Content Placeholder 2"/>
          <p:cNvSpPr txBox="1">
            <a:spLocks/>
          </p:cNvSpPr>
          <p:nvPr/>
        </p:nvSpPr>
        <p:spPr>
          <a:xfrm>
            <a:off x="4025589" y="4890748"/>
            <a:ext cx="3937199" cy="885371"/>
          </a:xfrm>
          <a:prstGeom prst="rect">
            <a:avLst/>
          </a:prstGeom>
          <a:solidFill>
            <a:schemeClr val="accent6">
              <a:lumMod val="60000"/>
              <a:lumOff val="40000"/>
            </a:schemeClr>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 sz="2400" dirty="0"/>
              <a:t>¡e es una </a:t>
            </a:r>
            <a:r>
              <a:rPr lang="es-ES" sz="2400" dirty="0" err="1"/>
              <a:t>tupla</a:t>
            </a:r>
            <a:r>
              <a:rPr lang="es-ES" sz="2400" dirty="0"/>
              <a:t>!</a:t>
            </a:r>
          </a:p>
          <a:p>
            <a:pPr marL="0" indent="0" algn="ctr">
              <a:buNone/>
            </a:pPr>
            <a:r>
              <a:rPr lang="es-ES" sz="2400" dirty="0"/>
              <a:t>¿Cuál es su estructura?</a:t>
            </a:r>
            <a:endParaRPr lang="en-US" sz="2400" dirty="0"/>
          </a:p>
        </p:txBody>
      </p:sp>
      <p:sp>
        <p:nvSpPr>
          <p:cNvPr id="9" name="Rectangle 8"/>
          <p:cNvSpPr/>
          <p:nvPr/>
        </p:nvSpPr>
        <p:spPr>
          <a:xfrm>
            <a:off x="3448037" y="3542889"/>
            <a:ext cx="320624" cy="2300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395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a:t>
            </a:r>
          </a:p>
        </p:txBody>
      </p:sp>
      <p:sp>
        <p:nvSpPr>
          <p:cNvPr id="6" name="CuadroTexto 4"/>
          <p:cNvSpPr txBox="1"/>
          <p:nvPr/>
        </p:nvSpPr>
        <p:spPr>
          <a:xfrm>
            <a:off x="2571939" y="2786897"/>
            <a:ext cx="704812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C" sz="2000" dirty="0">
                <a:latin typeface="Consolas" panose="020B0609020204030204" pitchFamily="49" charset="0"/>
                <a:cs typeface="Consolas" panose="020B0609020204030204" pitchFamily="49" charset="0"/>
              </a:rPr>
              <a:t>&gt;&gt; d={123: [‘libro’, 20], 234:[‘cuaderno’, 30]}</a:t>
            </a:r>
          </a:p>
          <a:p>
            <a:endParaRPr lang="es-EC" sz="2000" dirty="0">
              <a:latin typeface="Consolas" panose="020B0609020204030204" pitchFamily="49" charset="0"/>
              <a:cs typeface="Consolas" panose="020B0609020204030204" pitchFamily="49" charset="0"/>
            </a:endParaRPr>
          </a:p>
          <a:p>
            <a:endParaRPr lang="es-EC" sz="2000" dirty="0">
              <a:latin typeface="Consolas" panose="020B0609020204030204" pitchFamily="49" charset="0"/>
              <a:cs typeface="Consolas" panose="020B0609020204030204" pitchFamily="49" charset="0"/>
            </a:endParaRPr>
          </a:p>
          <a:p>
            <a:r>
              <a:rPr lang="es-EC" sz="2000" dirty="0">
                <a:latin typeface="Consolas" panose="020B0609020204030204" pitchFamily="49" charset="0"/>
                <a:cs typeface="Consolas" panose="020B0609020204030204" pitchFamily="49" charset="0"/>
              </a:rPr>
              <a:t>&gt;&gt; </a:t>
            </a:r>
            <a:r>
              <a:rPr lang="es-EC" sz="2000" dirty="0" err="1">
                <a:latin typeface="Consolas" panose="020B0609020204030204" pitchFamily="49" charset="0"/>
                <a:cs typeface="Consolas" panose="020B0609020204030204" pitchFamily="49" charset="0"/>
              </a:rPr>
              <a:t>for</a:t>
            </a:r>
            <a:r>
              <a:rPr lang="es-EC" sz="2000" dirty="0">
                <a:latin typeface="Consolas" panose="020B0609020204030204" pitchFamily="49" charset="0"/>
                <a:cs typeface="Consolas" panose="020B0609020204030204" pitchFamily="49" charset="0"/>
              </a:rPr>
              <a:t> </a:t>
            </a:r>
            <a:r>
              <a:rPr lang="es-EC" sz="2000" dirty="0" err="1">
                <a:latin typeface="Consolas" panose="020B0609020204030204" pitchFamily="49" charset="0"/>
                <a:cs typeface="Consolas" panose="020B0609020204030204" pitchFamily="49" charset="0"/>
              </a:rPr>
              <a:t>c,v</a:t>
            </a:r>
            <a:r>
              <a:rPr lang="es-EC" sz="2000" dirty="0">
                <a:latin typeface="Consolas" panose="020B0609020204030204" pitchFamily="49" charset="0"/>
                <a:cs typeface="Consolas" panose="020B0609020204030204" pitchFamily="49" charset="0"/>
              </a:rPr>
              <a:t> in </a:t>
            </a:r>
            <a:r>
              <a:rPr lang="es-EC" sz="2000" dirty="0" err="1">
                <a:latin typeface="Consolas" panose="020B0609020204030204" pitchFamily="49" charset="0"/>
                <a:cs typeface="Consolas" panose="020B0609020204030204" pitchFamily="49" charset="0"/>
              </a:rPr>
              <a:t>d.items</a:t>
            </a:r>
            <a:r>
              <a:rPr lang="es-EC" sz="2000" dirty="0">
                <a:latin typeface="Consolas" panose="020B0609020204030204" pitchFamily="49" charset="0"/>
                <a:cs typeface="Consolas" panose="020B0609020204030204" pitchFamily="49" charset="0"/>
              </a:rPr>
              <a:t>():</a:t>
            </a:r>
          </a:p>
          <a:p>
            <a:r>
              <a:rPr lang="es-EC" sz="2000" dirty="0">
                <a:latin typeface="Consolas" panose="020B0609020204030204" pitchFamily="49" charset="0"/>
                <a:cs typeface="Consolas" panose="020B0609020204030204" pitchFamily="49" charset="0"/>
              </a:rPr>
              <a:t>	</a:t>
            </a:r>
            <a:r>
              <a:rPr lang="es-EC" sz="2000" dirty="0" err="1">
                <a:latin typeface="Consolas" panose="020B0609020204030204" pitchFamily="49" charset="0"/>
                <a:cs typeface="Consolas" panose="020B0609020204030204" pitchFamily="49" charset="0"/>
              </a:rPr>
              <a:t>print</a:t>
            </a:r>
            <a:r>
              <a:rPr lang="es-EC" sz="2000" dirty="0">
                <a:latin typeface="Consolas" panose="020B0609020204030204" pitchFamily="49" charset="0"/>
                <a:cs typeface="Consolas" panose="020B0609020204030204" pitchFamily="49" charset="0"/>
              </a:rPr>
              <a:t>(</a:t>
            </a:r>
            <a:r>
              <a:rPr lang="es-EC" sz="2000" dirty="0" err="1">
                <a:latin typeface="Consolas" panose="020B0609020204030204" pitchFamily="49" charset="0"/>
                <a:cs typeface="Consolas" panose="020B0609020204030204" pitchFamily="49" charset="0"/>
              </a:rPr>
              <a:t>c,v</a:t>
            </a:r>
            <a:r>
              <a:rPr lang="es-EC" sz="2000" dirty="0">
                <a:latin typeface="Consolas" panose="020B0609020204030204" pitchFamily="49" charset="0"/>
                <a:cs typeface="Consolas" panose="020B0609020204030204" pitchFamily="49" charset="0"/>
              </a:rPr>
              <a:t>)</a:t>
            </a:r>
          </a:p>
          <a:p>
            <a:endParaRPr lang="es-EC" sz="2000" dirty="0">
              <a:latin typeface="Consolas" panose="020B0609020204030204" pitchFamily="49" charset="0"/>
              <a:cs typeface="Consolas" panose="020B0609020204030204" pitchFamily="49" charset="0"/>
            </a:endParaRPr>
          </a:p>
        </p:txBody>
      </p:sp>
      <p:sp>
        <p:nvSpPr>
          <p:cNvPr id="4" name="3 CuadroTexto"/>
          <p:cNvSpPr txBox="1"/>
          <p:nvPr/>
        </p:nvSpPr>
        <p:spPr>
          <a:xfrm>
            <a:off x="1430593" y="1900771"/>
            <a:ext cx="5692877" cy="523220"/>
          </a:xfrm>
          <a:prstGeom prst="rect">
            <a:avLst/>
          </a:prstGeom>
          <a:noFill/>
        </p:spPr>
        <p:txBody>
          <a:bodyPr wrap="square" rtlCol="0">
            <a:spAutoFit/>
          </a:bodyPr>
          <a:lstStyle/>
          <a:p>
            <a:r>
              <a:rPr lang="es-EC" sz="2800" dirty="0">
                <a:solidFill>
                  <a:schemeClr val="accent1">
                    <a:lumMod val="75000"/>
                  </a:schemeClr>
                </a:solidFill>
              </a:rPr>
              <a:t>Por ítems separados en clave, valor: </a:t>
            </a:r>
            <a:endParaRPr lang="en-US" sz="2800" dirty="0">
              <a:solidFill>
                <a:schemeClr val="accent1">
                  <a:lumMod val="75000"/>
                </a:schemeClr>
              </a:solidFill>
            </a:endParaRPr>
          </a:p>
        </p:txBody>
      </p:sp>
      <p:sp>
        <p:nvSpPr>
          <p:cNvPr id="8" name="Content Placeholder 2"/>
          <p:cNvSpPr txBox="1">
            <a:spLocks/>
          </p:cNvSpPr>
          <p:nvPr/>
        </p:nvSpPr>
        <p:spPr>
          <a:xfrm>
            <a:off x="4127400" y="5028546"/>
            <a:ext cx="3937199" cy="885371"/>
          </a:xfrm>
          <a:prstGeom prst="rect">
            <a:avLst/>
          </a:prstGeom>
          <a:solidFill>
            <a:schemeClr val="accent6">
              <a:lumMod val="60000"/>
              <a:lumOff val="40000"/>
            </a:schemeClr>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C" sz="2400" dirty="0"/>
              <a:t>C tendrá el tipo de la </a:t>
            </a:r>
            <a:r>
              <a:rPr lang="es-EC" sz="2400" b="1" dirty="0"/>
              <a:t>clave</a:t>
            </a:r>
          </a:p>
          <a:p>
            <a:pPr marL="0" indent="0" algn="ctr">
              <a:buNone/>
            </a:pPr>
            <a:r>
              <a:rPr lang="es-EC" sz="2400" dirty="0"/>
              <a:t>V tendrá el tipo de los </a:t>
            </a:r>
            <a:r>
              <a:rPr lang="es-EC" sz="2400" b="1" dirty="0"/>
              <a:t>valores</a:t>
            </a:r>
            <a:endParaRPr lang="en-US" sz="2400" b="1" dirty="0"/>
          </a:p>
        </p:txBody>
      </p:sp>
      <p:sp>
        <p:nvSpPr>
          <p:cNvPr id="9" name="Rectangle 8"/>
          <p:cNvSpPr/>
          <p:nvPr/>
        </p:nvSpPr>
        <p:spPr>
          <a:xfrm>
            <a:off x="3575538" y="3772980"/>
            <a:ext cx="551861" cy="3300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9297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Diccionarios</a:t>
            </a:r>
          </a:p>
        </p:txBody>
      </p:sp>
      <p:sp>
        <p:nvSpPr>
          <p:cNvPr id="5" name="Content Placeholder 2"/>
          <p:cNvSpPr txBox="1">
            <a:spLocks/>
          </p:cNvSpPr>
          <p:nvPr/>
        </p:nvSpPr>
        <p:spPr>
          <a:xfrm>
            <a:off x="2300452" y="2570732"/>
            <a:ext cx="8778449" cy="2031325"/>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B0F0"/>
              </a:buClr>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B0F0"/>
              </a:buClr>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B0F0"/>
              </a:buClr>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50000"/>
              </a:lnSpc>
              <a:spcAft>
                <a:spcPts val="1800"/>
              </a:spcAft>
              <a:buNone/>
            </a:pPr>
            <a:r>
              <a:rPr lang="es-EC" dirty="0"/>
              <a:t>Cuando iteramos un diccionario, sus elementos no necesariamente estarán en el orden en que fueron agregados.</a:t>
            </a:r>
            <a:endParaRPr lang="en-US" sz="1800" b="1" dirty="0"/>
          </a:p>
        </p:txBody>
      </p:sp>
      <p:pic>
        <p:nvPicPr>
          <p:cNvPr id="6" name="Picture 2" descr="Resultado de imagen para warni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034" y="3189626"/>
            <a:ext cx="793536" cy="79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22702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Ejercicios</a:t>
            </a:r>
          </a:p>
        </p:txBody>
      </p:sp>
      <p:sp>
        <p:nvSpPr>
          <p:cNvPr id="7" name="Marcador de contenido 2"/>
          <p:cNvSpPr>
            <a:spLocks noGrp="1"/>
          </p:cNvSpPr>
          <p:nvPr>
            <p:ph idx="1"/>
          </p:nvPr>
        </p:nvSpPr>
        <p:spPr>
          <a:xfrm>
            <a:off x="1097280" y="1700694"/>
            <a:ext cx="10058400" cy="2771933"/>
          </a:xfrm>
        </p:spPr>
        <p:txBody>
          <a:bodyPr>
            <a:normAutofit/>
          </a:bodyPr>
          <a:lstStyle/>
          <a:p>
            <a:r>
              <a:rPr lang="es-ES" sz="3200" dirty="0"/>
              <a:t>A elección del profesor</a:t>
            </a:r>
          </a:p>
          <a:p>
            <a:pPr lvl="1"/>
            <a:endParaRPr lang="en-US" sz="2800" dirty="0"/>
          </a:p>
          <a:p>
            <a:endParaRPr lang="es-EC" sz="3200" dirty="0"/>
          </a:p>
        </p:txBody>
      </p:sp>
    </p:spTree>
    <p:extLst>
      <p:ext uri="{BB962C8B-B14F-4D97-AF65-F5344CB8AC3E}">
        <p14:creationId xmlns:p14="http://schemas.microsoft.com/office/powerpoint/2010/main" val="12204279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Tuplas</a:t>
            </a:r>
            <a:endParaRPr lang="es-EC" dirty="0"/>
          </a:p>
        </p:txBody>
      </p:sp>
      <p:sp>
        <p:nvSpPr>
          <p:cNvPr id="3" name="Marcador de contenido 2"/>
          <p:cNvSpPr>
            <a:spLocks noGrp="1"/>
          </p:cNvSpPr>
          <p:nvPr>
            <p:ph idx="1"/>
          </p:nvPr>
        </p:nvSpPr>
        <p:spPr>
          <a:xfrm>
            <a:off x="1280160" y="1678700"/>
            <a:ext cx="10241280" cy="4144258"/>
          </a:xfrm>
        </p:spPr>
        <p:txBody>
          <a:bodyPr>
            <a:normAutofit fontScale="92500" lnSpcReduction="20000"/>
          </a:bodyPr>
          <a:lstStyle/>
          <a:p>
            <a:endParaRPr lang="en-US" sz="3200" dirty="0"/>
          </a:p>
          <a:p>
            <a:r>
              <a:rPr lang="es-ES" sz="3200" dirty="0"/>
              <a:t>A diferencia de las listas [ ], las </a:t>
            </a:r>
            <a:r>
              <a:rPr lang="es-ES" sz="3200" dirty="0" err="1"/>
              <a:t>tuplas</a:t>
            </a:r>
            <a:r>
              <a:rPr lang="es-ES" sz="3200" dirty="0"/>
              <a:t> se inicializan con ( ). </a:t>
            </a:r>
          </a:p>
          <a:p>
            <a:endParaRPr lang="en-US" sz="3200" dirty="0"/>
          </a:p>
          <a:p>
            <a:r>
              <a:rPr lang="es-ES" sz="3200" dirty="0"/>
              <a:t>Son </a:t>
            </a:r>
            <a:r>
              <a:rPr lang="es-ES" sz="3200" b="1" dirty="0"/>
              <a:t>inmutables</a:t>
            </a:r>
            <a:r>
              <a:rPr lang="es-ES" sz="3200" dirty="0"/>
              <a:t>, es decir, su contenido no puede ser modificado.  </a:t>
            </a:r>
          </a:p>
          <a:p>
            <a:pPr lvl="1"/>
            <a:r>
              <a:rPr lang="es-ES" sz="2800" dirty="0"/>
              <a:t>No tienen función </a:t>
            </a:r>
            <a:r>
              <a:rPr lang="es-ES" sz="2800" b="1" dirty="0" err="1"/>
              <a:t>append</a:t>
            </a:r>
            <a:endParaRPr lang="es-ES" sz="2800" b="1" dirty="0"/>
          </a:p>
          <a:p>
            <a:endParaRPr lang="en-US" sz="3200" dirty="0"/>
          </a:p>
          <a:p>
            <a:r>
              <a:rPr lang="es-ES" sz="3200" dirty="0"/>
              <a:t>El </a:t>
            </a:r>
            <a:r>
              <a:rPr lang="es-ES" sz="3200" dirty="0" err="1"/>
              <a:t>slicing</a:t>
            </a:r>
            <a:r>
              <a:rPr lang="es-ES" sz="3200" dirty="0"/>
              <a:t> funciona como en las listas. </a:t>
            </a:r>
          </a:p>
          <a:p>
            <a:pPr lvl="1"/>
            <a:r>
              <a:rPr lang="es-ES" sz="2800" dirty="0"/>
              <a:t>Recuerda que al extraer una porción de una lista, se obtiene una lista nueva; al extraerla de una </a:t>
            </a:r>
            <a:r>
              <a:rPr lang="es-ES" sz="2800" dirty="0" err="1"/>
              <a:t>tupla</a:t>
            </a:r>
            <a:r>
              <a:rPr lang="es-ES" sz="2800" dirty="0"/>
              <a:t>, se obtiene una </a:t>
            </a:r>
            <a:r>
              <a:rPr lang="es-ES" sz="2800" dirty="0" err="1"/>
              <a:t>tupla</a:t>
            </a:r>
            <a:r>
              <a:rPr lang="es-ES" sz="2800" dirty="0"/>
              <a:t> nueva. </a:t>
            </a:r>
          </a:p>
          <a:p>
            <a:pPr lvl="1"/>
            <a:endParaRPr lang="en-US" sz="2800" dirty="0"/>
          </a:p>
          <a:p>
            <a:endParaRPr lang="es-EC" sz="3200" dirty="0"/>
          </a:p>
        </p:txBody>
      </p:sp>
    </p:spTree>
    <p:extLst>
      <p:ext uri="{BB962C8B-B14F-4D97-AF65-F5344CB8AC3E}">
        <p14:creationId xmlns:p14="http://schemas.microsoft.com/office/powerpoint/2010/main" val="76800299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Bibliografía</a:t>
            </a:r>
            <a:endParaRPr lang="en-US" dirty="0"/>
          </a:p>
        </p:txBody>
      </p:sp>
      <p:sp>
        <p:nvSpPr>
          <p:cNvPr id="3" name="Content Placeholder 2"/>
          <p:cNvSpPr>
            <a:spLocks noGrp="1"/>
          </p:cNvSpPr>
          <p:nvPr>
            <p:ph idx="1"/>
          </p:nvPr>
        </p:nvSpPr>
        <p:spPr/>
        <p:txBody>
          <a:bodyPr/>
          <a:lstStyle/>
          <a:p>
            <a:r>
              <a:rPr lang="en-US" dirty="0"/>
              <a:t>Rodríguez, Luis. Python </a:t>
            </a:r>
            <a:r>
              <a:rPr lang="en-US" dirty="0" err="1"/>
              <a:t>Programación</a:t>
            </a:r>
            <a:r>
              <a:rPr lang="en-US" dirty="0"/>
              <a:t> Luis Rodríguez, Python </a:t>
            </a:r>
            <a:r>
              <a:rPr lang="en-US" dirty="0" err="1"/>
              <a:t>Programación</a:t>
            </a:r>
            <a:r>
              <a:rPr lang="en-US" dirty="0"/>
              <a:t>.</a:t>
            </a:r>
          </a:p>
          <a:p>
            <a:r>
              <a:rPr lang="en-US" dirty="0"/>
              <a:t>Downey, A., </a:t>
            </a:r>
            <a:r>
              <a:rPr lang="en-US" dirty="0" err="1"/>
              <a:t>Elkner</a:t>
            </a:r>
            <a:r>
              <a:rPr lang="en-US" dirty="0"/>
              <a:t>, J., &amp; Meyers, C. (2012). How to think like a computer scientist: learning with python. Green Tea Press, Wellesley, Massachusetts.</a:t>
            </a:r>
          </a:p>
          <a:p>
            <a:endParaRPr lang="en-US" dirty="0"/>
          </a:p>
        </p:txBody>
      </p:sp>
    </p:spTree>
    <p:extLst>
      <p:ext uri="{BB962C8B-B14F-4D97-AF65-F5344CB8AC3E}">
        <p14:creationId xmlns:p14="http://schemas.microsoft.com/office/powerpoint/2010/main" val="1536263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56380"/>
            <a:ext cx="10515600" cy="1325563"/>
          </a:xfrm>
        </p:spPr>
        <p:txBody>
          <a:bodyPr/>
          <a:lstStyle/>
          <a:p>
            <a:r>
              <a:rPr lang="es-EC" dirty="0" err="1"/>
              <a:t>Tuplas</a:t>
            </a:r>
            <a:endParaRPr lang="es-EC" dirty="0"/>
          </a:p>
        </p:txBody>
      </p:sp>
      <p:sp>
        <p:nvSpPr>
          <p:cNvPr id="3" name="Marcador de contenido 2"/>
          <p:cNvSpPr>
            <a:spLocks noGrp="1"/>
          </p:cNvSpPr>
          <p:nvPr>
            <p:ph idx="1"/>
          </p:nvPr>
        </p:nvSpPr>
        <p:spPr>
          <a:xfrm>
            <a:off x="1341119" y="1313413"/>
            <a:ext cx="9509760" cy="620171"/>
          </a:xfrm>
        </p:spPr>
        <p:txBody>
          <a:bodyPr>
            <a:normAutofit/>
          </a:bodyPr>
          <a:lstStyle/>
          <a:p>
            <a:pPr marL="85725" indent="0">
              <a:buNone/>
            </a:pPr>
            <a:r>
              <a:rPr lang="es-EC" sz="2800" dirty="0">
                <a:solidFill>
                  <a:schemeClr val="accent1">
                    <a:lumMod val="75000"/>
                  </a:schemeClr>
                </a:solidFill>
              </a:rPr>
              <a:t>Definición:</a:t>
            </a:r>
          </a:p>
          <a:p>
            <a:pPr lvl="1"/>
            <a:endParaRPr lang="en-US" sz="2400" dirty="0">
              <a:solidFill>
                <a:srgbClr val="FF0000"/>
              </a:solidFill>
            </a:endParaRPr>
          </a:p>
          <a:p>
            <a:endParaRPr lang="es-EC" sz="2800" dirty="0">
              <a:solidFill>
                <a:srgbClr val="FF0000"/>
              </a:solidFill>
            </a:endParaRPr>
          </a:p>
        </p:txBody>
      </p:sp>
      <p:sp>
        <p:nvSpPr>
          <p:cNvPr id="5" name="4 CuadroTexto"/>
          <p:cNvSpPr txBox="1"/>
          <p:nvPr/>
        </p:nvSpPr>
        <p:spPr>
          <a:xfrm>
            <a:off x="2765444" y="1885959"/>
            <a:ext cx="666111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x-none" sz="2000" dirty="0">
                <a:solidFill>
                  <a:schemeClr val="tx1"/>
                </a:solidFill>
                <a:latin typeface="Consolas" panose="020B0609020204030204" pitchFamily="49" charset="0"/>
              </a:rPr>
              <a:t>&gt;&gt;&gt; </a:t>
            </a:r>
            <a:r>
              <a:rPr lang="pl-PL" sz="2000" dirty="0">
                <a:solidFill>
                  <a:schemeClr val="tx1"/>
                </a:solidFill>
                <a:latin typeface="Consolas" panose="020B0609020204030204" pitchFamily="49" charset="0"/>
              </a:rPr>
              <a:t>tupla = ("a", "b", "c", "z", 11) </a:t>
            </a:r>
            <a:endParaRPr lang="en-US" sz="2000" dirty="0">
              <a:solidFill>
                <a:schemeClr val="tx1"/>
              </a:solidFill>
              <a:latin typeface="Consolas" panose="020B0609020204030204" pitchFamily="49" charset="0"/>
            </a:endParaRPr>
          </a:p>
        </p:txBody>
      </p:sp>
      <p:sp>
        <p:nvSpPr>
          <p:cNvPr id="6" name="Marcador de contenido 2"/>
          <p:cNvSpPr txBox="1">
            <a:spLocks/>
          </p:cNvSpPr>
          <p:nvPr/>
        </p:nvSpPr>
        <p:spPr>
          <a:xfrm>
            <a:off x="1341119" y="2619830"/>
            <a:ext cx="9509760" cy="620171"/>
          </a:xfrm>
          <a:prstGeom prst="rect">
            <a:avLst/>
          </a:prstGeom>
        </p:spPr>
        <p:txBody>
          <a:bodyPr vert="horz" lIns="0" tIns="45720" rIns="0" bIns="45720" rtlCol="0">
            <a:normAutofit/>
          </a:bodyPr>
          <a:lstStyle>
            <a:lvl1pPr marL="355600" indent="-269875" algn="l" defTabSz="685800" rtl="0" eaLnBrk="1" latinLnBrk="0" hangingPunct="1">
              <a:lnSpc>
                <a:spcPct val="90000"/>
              </a:lnSpc>
              <a:spcBef>
                <a:spcPts val="900"/>
              </a:spcBef>
              <a:spcAft>
                <a:spcPts val="150"/>
              </a:spcAft>
              <a:buClr>
                <a:schemeClr val="accent1"/>
              </a:buClr>
              <a:buSzPct val="100000"/>
              <a:buFont typeface="Wingdings" charset="2"/>
              <a:buChar char="§"/>
              <a:defRPr lang="en-US" sz="2400" kern="1200">
                <a:solidFill>
                  <a:schemeClr val="tx1">
                    <a:lumMod val="75000"/>
                    <a:lumOff val="25000"/>
                  </a:schemeClr>
                </a:solidFill>
                <a:latin typeface="+mn-lt"/>
                <a:ea typeface="+mn-ea"/>
                <a:cs typeface="+mn-cs"/>
              </a:defRPr>
            </a:lvl1pPr>
            <a:lvl2pPr marL="806450" indent="-2682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76325" indent="-269875"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3pPr>
            <a:lvl4pPr marL="806450" indent="-5476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806450" indent="-5476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85725" indent="0">
              <a:buFont typeface="Wingdings" charset="2"/>
              <a:buNone/>
            </a:pPr>
            <a:r>
              <a:rPr lang="es-EC" sz="2800" dirty="0">
                <a:solidFill>
                  <a:schemeClr val="accent1">
                    <a:lumMod val="75000"/>
                  </a:schemeClr>
                </a:solidFill>
              </a:rPr>
              <a:t>Acceso a elementos:</a:t>
            </a:r>
          </a:p>
          <a:p>
            <a:pPr lvl="1"/>
            <a:endParaRPr lang="en-US" dirty="0">
              <a:solidFill>
                <a:schemeClr val="accent1">
                  <a:lumMod val="75000"/>
                </a:schemeClr>
              </a:solidFill>
            </a:endParaRPr>
          </a:p>
          <a:p>
            <a:endParaRPr lang="es-EC" dirty="0">
              <a:solidFill>
                <a:srgbClr val="FF0000"/>
              </a:solidFill>
            </a:endParaRPr>
          </a:p>
        </p:txBody>
      </p:sp>
      <p:grpSp>
        <p:nvGrpSpPr>
          <p:cNvPr id="21" name="Group 20"/>
          <p:cNvGrpSpPr/>
          <p:nvPr/>
        </p:nvGrpSpPr>
        <p:grpSpPr>
          <a:xfrm>
            <a:off x="4037137" y="3159965"/>
            <a:ext cx="4845438" cy="2862322"/>
            <a:chOff x="4037137" y="3159965"/>
            <a:chExt cx="4845438" cy="2862322"/>
          </a:xfrm>
        </p:grpSpPr>
        <p:sp>
          <p:nvSpPr>
            <p:cNvPr id="7" name="6 CuadroTexto"/>
            <p:cNvSpPr txBox="1"/>
            <p:nvPr/>
          </p:nvSpPr>
          <p:spPr>
            <a:xfrm>
              <a:off x="4037137" y="3159965"/>
              <a:ext cx="3494079"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s-ES" sz="2000" dirty="0">
                  <a:solidFill>
                    <a:schemeClr val="dk1"/>
                  </a:solidFill>
                  <a:latin typeface="Consolas" charset="0"/>
                  <a:ea typeface="Consolas" charset="0"/>
                  <a:cs typeface="Consolas" charset="0"/>
                </a:rPr>
                <a:t>&gt;&gt;&gt; </a:t>
              </a:r>
              <a:r>
                <a:rPr lang="es-ES" sz="2000" dirty="0" err="1">
                  <a:solidFill>
                    <a:schemeClr val="dk1"/>
                  </a:solidFill>
                  <a:latin typeface="Consolas" charset="0"/>
                  <a:ea typeface="Consolas" charset="0"/>
                  <a:cs typeface="Consolas" charset="0"/>
                </a:rPr>
                <a:t>tupla</a:t>
              </a:r>
              <a:r>
                <a:rPr lang="es-ES" sz="2000" dirty="0">
                  <a:solidFill>
                    <a:schemeClr val="dk1"/>
                  </a:solidFill>
                  <a:latin typeface="Consolas" charset="0"/>
                  <a:ea typeface="Consolas" charset="0"/>
                  <a:cs typeface="Consolas" charset="0"/>
                </a:rPr>
                <a:t>[0]</a:t>
              </a:r>
            </a:p>
            <a:p>
              <a:pPr>
                <a:lnSpc>
                  <a:spcPct val="150000"/>
                </a:lnSpc>
              </a:pPr>
              <a:r>
                <a:rPr lang="es-ES" sz="2000" dirty="0">
                  <a:solidFill>
                    <a:schemeClr val="dk1"/>
                  </a:solidFill>
                  <a:latin typeface="Consolas" charset="0"/>
                  <a:ea typeface="Consolas" charset="0"/>
                  <a:cs typeface="Consolas" charset="0"/>
                </a:rPr>
                <a:t>Devuelve: 'a'</a:t>
              </a:r>
            </a:p>
            <a:p>
              <a:pPr>
                <a:lnSpc>
                  <a:spcPct val="150000"/>
                </a:lnSpc>
              </a:pPr>
              <a:r>
                <a:rPr lang="es-ES" sz="2000" dirty="0">
                  <a:latin typeface="Consolas" charset="0"/>
                  <a:ea typeface="Consolas" charset="0"/>
                  <a:cs typeface="Consolas" charset="0"/>
                </a:rPr>
                <a:t>&gt;&gt;&gt; </a:t>
              </a:r>
              <a:r>
                <a:rPr lang="es-ES" sz="2000" dirty="0" err="1">
                  <a:solidFill>
                    <a:schemeClr val="dk1"/>
                  </a:solidFill>
                  <a:latin typeface="Consolas" charset="0"/>
                  <a:ea typeface="Consolas" charset="0"/>
                  <a:cs typeface="Consolas" charset="0"/>
                </a:rPr>
                <a:t>tupla</a:t>
              </a:r>
              <a:r>
                <a:rPr lang="es-ES" sz="2000" dirty="0">
                  <a:solidFill>
                    <a:schemeClr val="dk1"/>
                  </a:solidFill>
                  <a:latin typeface="Consolas" charset="0"/>
                  <a:ea typeface="Consolas" charset="0"/>
                  <a:cs typeface="Consolas" charset="0"/>
                </a:rPr>
                <a:t>[−1]</a:t>
              </a:r>
            </a:p>
            <a:p>
              <a:pPr>
                <a:lnSpc>
                  <a:spcPct val="150000"/>
                </a:lnSpc>
              </a:pPr>
              <a:r>
                <a:rPr lang="es-ES" sz="2000" dirty="0">
                  <a:solidFill>
                    <a:schemeClr val="dk1"/>
                  </a:solidFill>
                  <a:latin typeface="Consolas" charset="0"/>
                  <a:ea typeface="Consolas" charset="0"/>
                  <a:cs typeface="Consolas" charset="0"/>
                </a:rPr>
                <a:t>Devuelve: 11</a:t>
              </a:r>
            </a:p>
            <a:p>
              <a:pPr>
                <a:lnSpc>
                  <a:spcPct val="150000"/>
                </a:lnSpc>
              </a:pPr>
              <a:r>
                <a:rPr lang="es-ES" sz="2000" dirty="0">
                  <a:solidFill>
                    <a:schemeClr val="dk1"/>
                  </a:solidFill>
                  <a:latin typeface="Consolas" charset="0"/>
                  <a:ea typeface="Consolas" charset="0"/>
                  <a:cs typeface="Consolas" charset="0"/>
                </a:rPr>
                <a:t>&gt;&gt;&gt; </a:t>
              </a:r>
              <a:r>
                <a:rPr lang="es-ES" sz="2000" dirty="0" err="1">
                  <a:solidFill>
                    <a:schemeClr val="dk1"/>
                  </a:solidFill>
                  <a:latin typeface="Consolas" charset="0"/>
                  <a:ea typeface="Consolas" charset="0"/>
                  <a:cs typeface="Consolas" charset="0"/>
                </a:rPr>
                <a:t>tupla</a:t>
              </a:r>
              <a:r>
                <a:rPr lang="es-ES" sz="2000" dirty="0">
                  <a:solidFill>
                    <a:schemeClr val="dk1"/>
                  </a:solidFill>
                  <a:latin typeface="Consolas" charset="0"/>
                  <a:ea typeface="Consolas" charset="0"/>
                  <a:cs typeface="Consolas" charset="0"/>
                </a:rPr>
                <a:t>[1:3]</a:t>
              </a:r>
            </a:p>
            <a:p>
              <a:pPr>
                <a:lnSpc>
                  <a:spcPct val="150000"/>
                </a:lnSpc>
              </a:pPr>
              <a:r>
                <a:rPr lang="es-ES" sz="2000" dirty="0">
                  <a:solidFill>
                    <a:schemeClr val="dk1"/>
                  </a:solidFill>
                  <a:latin typeface="Consolas" charset="0"/>
                  <a:ea typeface="Consolas" charset="0"/>
                  <a:cs typeface="Consolas" charset="0"/>
                </a:rPr>
                <a:t>Devuelve: ('b', 'c')</a:t>
              </a:r>
              <a:endParaRPr lang="en-US" sz="2000" dirty="0">
                <a:solidFill>
                  <a:schemeClr val="dk1"/>
                </a:solidFill>
                <a:latin typeface="Consolas" charset="0"/>
                <a:ea typeface="Consolas" charset="0"/>
                <a:cs typeface="Consolas" charset="0"/>
              </a:endParaRPr>
            </a:p>
          </p:txBody>
        </p:sp>
        <p:sp>
          <p:nvSpPr>
            <p:cNvPr id="9" name="TextBox 8"/>
            <p:cNvSpPr txBox="1"/>
            <p:nvPr/>
          </p:nvSpPr>
          <p:spPr>
            <a:xfrm>
              <a:off x="7912578" y="3517304"/>
              <a:ext cx="829073" cy="400110"/>
            </a:xfrm>
            <a:prstGeom prst="rect">
              <a:avLst/>
            </a:prstGeom>
            <a:solidFill>
              <a:srgbClr val="00B0F0"/>
            </a:solidFill>
            <a:ln>
              <a:solidFill>
                <a:srgbClr val="00B0F0"/>
              </a:solid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x-none" sz="2000" b="1" dirty="0"/>
                <a:t>Índice</a:t>
              </a:r>
              <a:endParaRPr lang="es-ES_tradnl" sz="2000" b="1" dirty="0"/>
            </a:p>
          </p:txBody>
        </p:sp>
        <p:cxnSp>
          <p:nvCxnSpPr>
            <p:cNvPr id="10" name="Straight Arrow Connector 9"/>
            <p:cNvCxnSpPr/>
            <p:nvPr/>
          </p:nvCxnSpPr>
          <p:spPr>
            <a:xfrm>
              <a:off x="5582653" y="3734042"/>
              <a:ext cx="23299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21442" y="5295910"/>
              <a:ext cx="861133" cy="400110"/>
            </a:xfrm>
            <a:prstGeom prst="rect">
              <a:avLst/>
            </a:prstGeom>
            <a:solidFill>
              <a:srgbClr val="00B0F0"/>
            </a:solidFill>
            <a:ln>
              <a:solidFill>
                <a:srgbClr val="00B0F0"/>
              </a:solidFill>
            </a:ln>
          </p:spPr>
          <p:style>
            <a:lnRef idx="3">
              <a:schemeClr val="lt1"/>
            </a:lnRef>
            <a:fillRef idx="1">
              <a:schemeClr val="accent1"/>
            </a:fillRef>
            <a:effectRef idx="1">
              <a:schemeClr val="accent1"/>
            </a:effectRef>
            <a:fontRef idx="minor">
              <a:schemeClr val="lt1"/>
            </a:fontRef>
          </p:style>
          <p:txBody>
            <a:bodyPr wrap="none" rtlCol="0">
              <a:spAutoFit/>
            </a:bodyPr>
            <a:lstStyle/>
            <a:p>
              <a:r>
                <a:rPr lang="x-none" sz="2000" b="1" dirty="0" err="1"/>
                <a:t>Slicing</a:t>
              </a:r>
              <a:endParaRPr lang="es-ES_tradnl" sz="2000" b="1" dirty="0"/>
            </a:p>
          </p:txBody>
        </p:sp>
        <p:cxnSp>
          <p:nvCxnSpPr>
            <p:cNvPr id="12" name="Straight Arrow Connector 11"/>
            <p:cNvCxnSpPr/>
            <p:nvPr/>
          </p:nvCxnSpPr>
          <p:spPr>
            <a:xfrm>
              <a:off x="5747657" y="5495965"/>
              <a:ext cx="2273785"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84454" y="3601657"/>
              <a:ext cx="0" cy="1323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47657" y="5377648"/>
              <a:ext cx="0" cy="1183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03821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Tuplas</a:t>
            </a:r>
            <a:endParaRPr lang="es-EC" dirty="0"/>
          </a:p>
        </p:txBody>
      </p:sp>
      <p:sp>
        <p:nvSpPr>
          <p:cNvPr id="3" name="Marcador de contenido 2"/>
          <p:cNvSpPr>
            <a:spLocks noGrp="1"/>
          </p:cNvSpPr>
          <p:nvPr>
            <p:ph idx="1"/>
          </p:nvPr>
        </p:nvSpPr>
        <p:spPr>
          <a:xfrm>
            <a:off x="1280160" y="1827094"/>
            <a:ext cx="10241280" cy="3735768"/>
          </a:xfrm>
        </p:spPr>
        <p:txBody>
          <a:bodyPr>
            <a:normAutofit fontScale="92500" lnSpcReduction="20000"/>
          </a:bodyPr>
          <a:lstStyle/>
          <a:p>
            <a:r>
              <a:rPr lang="es-ES" sz="3200" dirty="0"/>
              <a:t>No pueden eliminarse elementos de una </a:t>
            </a:r>
            <a:r>
              <a:rPr lang="es-ES" sz="3200" dirty="0" err="1"/>
              <a:t>tupla</a:t>
            </a:r>
            <a:r>
              <a:rPr lang="es-ES" sz="3200" dirty="0"/>
              <a:t>. </a:t>
            </a:r>
          </a:p>
          <a:p>
            <a:pPr lvl="1"/>
            <a:r>
              <a:rPr lang="es-ES" sz="2800" dirty="0"/>
              <a:t>Las </a:t>
            </a:r>
            <a:r>
              <a:rPr lang="es-ES" sz="2800" dirty="0" err="1"/>
              <a:t>tuplas</a:t>
            </a:r>
            <a:r>
              <a:rPr lang="es-ES" sz="2800" dirty="0"/>
              <a:t> son </a:t>
            </a:r>
            <a:r>
              <a:rPr lang="es-ES" sz="2800" b="1" dirty="0"/>
              <a:t>inmutables</a:t>
            </a:r>
            <a:r>
              <a:rPr lang="es-ES" sz="2800" dirty="0"/>
              <a:t>.</a:t>
            </a:r>
          </a:p>
          <a:p>
            <a:pPr lvl="1"/>
            <a:r>
              <a:rPr lang="es-ES" sz="2800" dirty="0"/>
              <a:t>Las </a:t>
            </a:r>
            <a:r>
              <a:rPr lang="es-ES" sz="2800" dirty="0" err="1"/>
              <a:t>tuplas</a:t>
            </a:r>
            <a:r>
              <a:rPr lang="es-ES" sz="2800" dirty="0"/>
              <a:t> no tienen los métodos </a:t>
            </a:r>
            <a:r>
              <a:rPr lang="es-ES" sz="2800" dirty="0" err="1">
                <a:latin typeface="Consolas" panose="020B0609020204030204" pitchFamily="49" charset="0"/>
              </a:rPr>
              <a:t>remove</a:t>
            </a:r>
            <a:r>
              <a:rPr lang="es-ES" sz="2800" dirty="0">
                <a:latin typeface="Consolas" panose="020B0609020204030204" pitchFamily="49" charset="0"/>
              </a:rPr>
              <a:t> </a:t>
            </a:r>
            <a:r>
              <a:rPr lang="es-ES" sz="2800" dirty="0"/>
              <a:t>ni </a:t>
            </a:r>
            <a:r>
              <a:rPr lang="es-ES" sz="2800" dirty="0">
                <a:latin typeface="Consolas" panose="020B0609020204030204" pitchFamily="49" charset="0"/>
              </a:rPr>
              <a:t>pop.</a:t>
            </a:r>
          </a:p>
          <a:p>
            <a:pPr marL="457200" lvl="1" indent="0">
              <a:buNone/>
            </a:pPr>
            <a:r>
              <a:rPr lang="es-ES" sz="2800" dirty="0">
                <a:latin typeface="Consolas" panose="020B0609020204030204" pitchFamily="49" charset="0"/>
              </a:rPr>
              <a:t> </a:t>
            </a:r>
          </a:p>
          <a:p>
            <a:endParaRPr lang="es-ES" sz="2800" dirty="0"/>
          </a:p>
          <a:p>
            <a:r>
              <a:rPr lang="es-ES" sz="2800" dirty="0"/>
              <a:t>Las </a:t>
            </a:r>
            <a:r>
              <a:rPr lang="es-ES" sz="2800" dirty="0" err="1"/>
              <a:t>tuplas</a:t>
            </a:r>
            <a:r>
              <a:rPr lang="es-ES" sz="2800" dirty="0"/>
              <a:t> pueden convertirse en listas, y viceversa. La función incorporada </a:t>
            </a:r>
            <a:r>
              <a:rPr lang="es-ES" dirty="0" err="1">
                <a:latin typeface="Consolas" panose="020B0609020204030204" pitchFamily="49" charset="0"/>
              </a:rPr>
              <a:t>tuple</a:t>
            </a:r>
            <a:r>
              <a:rPr lang="es-ES" dirty="0">
                <a:latin typeface="Consolas" panose="020B0609020204030204" pitchFamily="49" charset="0"/>
              </a:rPr>
              <a:t>(…) </a:t>
            </a:r>
            <a:r>
              <a:rPr lang="es-ES" sz="2800" dirty="0"/>
              <a:t>toma una lista y devuelve una </a:t>
            </a:r>
            <a:r>
              <a:rPr lang="es-ES" sz="2800" dirty="0" err="1"/>
              <a:t>tupla</a:t>
            </a:r>
            <a:r>
              <a:rPr lang="es-ES" sz="2800" dirty="0"/>
              <a:t> con los mismos elementos, y la función </a:t>
            </a:r>
            <a:r>
              <a:rPr lang="es-ES" dirty="0" err="1">
                <a:latin typeface="Consolas" panose="020B0609020204030204" pitchFamily="49" charset="0"/>
              </a:rPr>
              <a:t>list</a:t>
            </a:r>
            <a:r>
              <a:rPr lang="es-ES" dirty="0">
                <a:latin typeface="Consolas" panose="020B0609020204030204" pitchFamily="49" charset="0"/>
              </a:rPr>
              <a:t>(…) </a:t>
            </a:r>
            <a:r>
              <a:rPr lang="es-ES" sz="2800" dirty="0"/>
              <a:t>toma una </a:t>
            </a:r>
            <a:r>
              <a:rPr lang="es-ES" sz="2800" dirty="0" err="1"/>
              <a:t>tupla</a:t>
            </a:r>
            <a:r>
              <a:rPr lang="es-ES" sz="2800" dirty="0"/>
              <a:t> y devuelve una lista. </a:t>
            </a:r>
          </a:p>
          <a:p>
            <a:pPr lvl="1"/>
            <a:r>
              <a:rPr lang="es-ES" dirty="0"/>
              <a:t>En la práctica, </a:t>
            </a:r>
            <a:r>
              <a:rPr lang="es-ES" dirty="0" err="1"/>
              <a:t>tuple</a:t>
            </a:r>
            <a:r>
              <a:rPr lang="es-ES" dirty="0"/>
              <a:t> congela una lista, y </a:t>
            </a:r>
            <a:r>
              <a:rPr lang="es-ES" dirty="0" err="1"/>
              <a:t>list</a:t>
            </a:r>
            <a:r>
              <a:rPr lang="es-ES" dirty="0"/>
              <a:t> descongela una </a:t>
            </a:r>
            <a:r>
              <a:rPr lang="es-ES" dirty="0" err="1"/>
              <a:t>tupla</a:t>
            </a:r>
            <a:r>
              <a:rPr lang="es-ES" dirty="0"/>
              <a:t>. </a:t>
            </a:r>
          </a:p>
          <a:p>
            <a:endParaRPr lang="en-US" sz="3200" dirty="0"/>
          </a:p>
          <a:p>
            <a:pPr lvl="1"/>
            <a:endParaRPr lang="en-US" sz="2800" dirty="0"/>
          </a:p>
          <a:p>
            <a:endParaRPr lang="es-EC" sz="3200" dirty="0"/>
          </a:p>
        </p:txBody>
      </p:sp>
    </p:spTree>
    <p:extLst>
      <p:ext uri="{BB962C8B-B14F-4D97-AF65-F5344CB8AC3E}">
        <p14:creationId xmlns:p14="http://schemas.microsoft.com/office/powerpoint/2010/main" val="7445935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4" id="{052E6259-5934-9C4E-9686-598A16277B68}" vid="{404A0614-4B1D-F346-A240-964ABAD1FB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diapositivas</Template>
  <TotalTime>3293</TotalTime>
  <Words>4160</Words>
  <Application>Microsoft Macintosh PowerPoint</Application>
  <PresentationFormat>Custom</PresentationFormat>
  <Paragraphs>556</Paragraphs>
  <Slides>70</Slides>
  <Notes>21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Agenda</vt:lpstr>
      <vt:lpstr>Objetivos </vt:lpstr>
      <vt:lpstr>7.1 – Tipos de colecciones y sus Características</vt:lpstr>
      <vt:lpstr>Colecciones</vt:lpstr>
      <vt:lpstr>Tipos de colecciones</vt:lpstr>
      <vt:lpstr>Tuplas</vt:lpstr>
      <vt:lpstr>Tuplas</vt:lpstr>
      <vt:lpstr>Tuplas</vt:lpstr>
      <vt:lpstr>Tuplas</vt:lpstr>
      <vt:lpstr>Tuplas</vt:lpstr>
      <vt:lpstr>Tuplas</vt:lpstr>
      <vt:lpstr>Tuplas</vt:lpstr>
      <vt:lpstr>Tuplas</vt:lpstr>
      <vt:lpstr>Tuplas: ¿Y si queremos modificar los valores?</vt:lpstr>
      <vt:lpstr>Tuplas: Operadores</vt:lpstr>
      <vt:lpstr>Tuplas: Funciones</vt:lpstr>
      <vt:lpstr>Conjuntos (Sets)</vt:lpstr>
      <vt:lpstr>Conjuntos (Sets)</vt:lpstr>
      <vt:lpstr>Conjuntos</vt:lpstr>
      <vt:lpstr>Conjuntos </vt:lpstr>
      <vt:lpstr>Conjuntos </vt:lpstr>
      <vt:lpstr>Conjuntos</vt:lpstr>
      <vt:lpstr>Conjuntos </vt:lpstr>
      <vt:lpstr>Conjuntos: Pertenencia</vt:lpstr>
      <vt:lpstr>Conjuntos: Pertenencia</vt:lpstr>
      <vt:lpstr>Modificando Conjuntos</vt:lpstr>
      <vt:lpstr>Modificando Conjuntos: Agregar Elementos</vt:lpstr>
      <vt:lpstr>Modificando Conjuntos: Eliminar Elementos</vt:lpstr>
      <vt:lpstr>Modificando Conjuntos: Eliminar Elementos</vt:lpstr>
      <vt:lpstr>Modificando Conjuntos: Eliminar Elementos</vt:lpstr>
      <vt:lpstr>Modificando Conjuntos: Eliminar Elementos</vt:lpstr>
      <vt:lpstr>Conjuntos : Operaciones</vt:lpstr>
      <vt:lpstr>Conjuntos : Operaciones</vt:lpstr>
      <vt:lpstr>Conjuntos: Operaciones</vt:lpstr>
      <vt:lpstr>Conjuntos: Operaciones</vt:lpstr>
      <vt:lpstr>Conjuntos: Operaciones</vt:lpstr>
      <vt:lpstr>Conjuntos: Operaciones</vt:lpstr>
      <vt:lpstr>Ejercicios</vt:lpstr>
      <vt:lpstr>Diccionarios</vt:lpstr>
      <vt:lpstr>Diccionarios</vt:lpstr>
      <vt:lpstr>Diccionarios</vt:lpstr>
      <vt:lpstr>Diccionarios</vt:lpstr>
      <vt:lpstr>Diccionarios</vt:lpstr>
      <vt:lpstr>Diccionarios</vt:lpstr>
      <vt:lpstr>Diccionarios</vt:lpstr>
      <vt:lpstr>Diccionarios</vt:lpstr>
      <vt:lpstr>Diccionarios</vt:lpstr>
      <vt:lpstr>Diccionarios: Función keys() </vt:lpstr>
      <vt:lpstr>Diccionarios: Función values() </vt:lpstr>
      <vt:lpstr>Diccionarios: Función items() </vt:lpstr>
      <vt:lpstr>Diccionarios: Función get() </vt:lpstr>
      <vt:lpstr>Ejemplo: Diccionario con valores tipo lista</vt:lpstr>
      <vt:lpstr>Ejemplo: Diccionario con valores tipo lista</vt:lpstr>
      <vt:lpstr>Funciones comunes aplicables a Diccionarios</vt:lpstr>
      <vt:lpstr>Funciones comunes aplicables a Diccionarios</vt:lpstr>
      <vt:lpstr>Convertir Lista a Diccionario</vt:lpstr>
      <vt:lpstr>Crear una lista con las claves de un Diccionario: keys()</vt:lpstr>
      <vt:lpstr>Crear una lista con los valores de un Diccionario: values()</vt:lpstr>
      <vt:lpstr>Crear una lista con los valores de un diccionario: ítems()</vt:lpstr>
      <vt:lpstr>7.1 – Operaciones con colecciones</vt:lpstr>
      <vt:lpstr>Operaciones con colecciones</vt:lpstr>
      <vt:lpstr>Iterando Colecciones</vt:lpstr>
      <vt:lpstr>Tupla</vt:lpstr>
      <vt:lpstr>Conjunto</vt:lpstr>
      <vt:lpstr>Diccionarios</vt:lpstr>
      <vt:lpstr>Diccionarios</vt:lpstr>
      <vt:lpstr>Diccionarios</vt:lpstr>
      <vt:lpstr>Diccionarios</vt:lpstr>
      <vt:lpstr>Ejercicios</vt:lpstr>
      <vt:lpstr>Bibliografía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CCPG1001 Fundamentos de Programación</dc:title>
  <dc:creator>Abdon Andres Carrera Rivera</dc:creator>
  <cp:lastModifiedBy>Gustavo Andrade</cp:lastModifiedBy>
  <cp:revision>84</cp:revision>
  <dcterms:created xsi:type="dcterms:W3CDTF">2017-04-10T21:32:03Z</dcterms:created>
  <dcterms:modified xsi:type="dcterms:W3CDTF">2019-08-02T13:33:39Z</dcterms:modified>
</cp:coreProperties>
</file>