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1" r:id="rId24"/>
    <p:sldId id="280" r:id="rId25"/>
    <p:sldId id="282" r:id="rId26"/>
    <p:sldId id="283" r:id="rId27"/>
    <p:sldId id="285" r:id="rId28"/>
    <p:sldId id="284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2"/>
  </p:normalViewPr>
  <p:slideViewPr>
    <p:cSldViewPr snapToGrid="0" snapToObjects="1">
      <p:cViewPr varScale="1">
        <p:scale>
          <a:sx n="74" d="100"/>
          <a:sy n="74" d="100"/>
        </p:scale>
        <p:origin x="-5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6071-3F4D-F947-A5A0-664255C2D16B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43E3-66C9-6640-A773-8A850C7F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y el </a:t>
            </a:r>
            <a:r>
              <a:rPr lang="en-US" dirty="0" err="1"/>
              <a:t>número</a:t>
            </a:r>
            <a:r>
              <a:rPr lang="en-US" dirty="0"/>
              <a:t> de la fila son </a:t>
            </a:r>
            <a:r>
              <a:rPr lang="en-US" dirty="0" err="1"/>
              <a:t>referidos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índices</a:t>
            </a:r>
            <a:r>
              <a:rPr lang="en-US" dirty="0"/>
              <a:t> de las fila y </a:t>
            </a:r>
            <a:r>
              <a:rPr lang="en-US" dirty="0" err="1"/>
              <a:t>columna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43E3-66C9-6640-A773-8A850C7F48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>CCPG1001</a:t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16/08/19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CCPG1001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pandas-docs/stable/generated/pandas.read_csv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9.1</a:t>
            </a:r>
            <a:r>
              <a:rPr lang="en-US" dirty="0"/>
              <a:t>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agrupación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9.2</a:t>
            </a:r>
            <a:r>
              <a:rPr lang="en-US" dirty="0"/>
              <a:t> </a:t>
            </a:r>
            <a:r>
              <a:rPr lang="en-US" dirty="0" err="1"/>
              <a:t>Extracción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9.3</a:t>
            </a:r>
            <a:r>
              <a:rPr lang="en-US" dirty="0"/>
              <a:t> </a:t>
            </a:r>
            <a:r>
              <a:rPr lang="en-US" dirty="0" err="1"/>
              <a:t>Exportación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9.4</a:t>
            </a:r>
            <a:r>
              <a:rPr lang="en-US" dirty="0"/>
              <a:t>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fácil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tabulados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heterogéneos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Como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hoja</a:t>
            </a:r>
            <a:r>
              <a:rPr lang="en-US" dirty="0"/>
              <a:t> de excel. </a:t>
            </a:r>
          </a:p>
          <a:p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de series de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y </a:t>
            </a:r>
            <a:r>
              <a:rPr lang="en-US" dirty="0" err="1"/>
              <a:t>desordenados</a:t>
            </a:r>
            <a:r>
              <a:rPr lang="en-US" dirty="0"/>
              <a:t>.</a:t>
            </a:r>
          </a:p>
          <a:p>
            <a:r>
              <a:rPr lang="en-US" dirty="0" err="1"/>
              <a:t>Trabajar</a:t>
            </a:r>
            <a:r>
              <a:rPr lang="en-US" dirty="0"/>
              <a:t> con matrices de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filas</a:t>
            </a:r>
            <a:r>
              <a:rPr lang="en-US" dirty="0"/>
              <a:t> y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3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forma de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eficientemente</a:t>
            </a:r>
            <a:r>
              <a:rPr lang="en-US" dirty="0"/>
              <a:t>. </a:t>
            </a:r>
          </a:p>
          <a:p>
            <a:pPr lvl="1" algn="just"/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definen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leer y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Las </a:t>
            </a: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Pandas son:</a:t>
            </a:r>
          </a:p>
          <a:p>
            <a:pPr lvl="1" algn="just"/>
            <a:r>
              <a:rPr lang="en-US" b="1" dirty="0"/>
              <a:t>Series</a:t>
            </a:r>
            <a:endParaRPr lang="en-US" dirty="0"/>
          </a:p>
          <a:p>
            <a:pPr lvl="1" algn="just"/>
            <a:r>
              <a:rPr lang="en-US" b="1" dirty="0" err="1"/>
              <a:t>DataFrames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5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Pandas: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Series son </a:t>
            </a:r>
            <a:r>
              <a:rPr lang="en-US" dirty="0" err="1"/>
              <a:t>arreglos</a:t>
            </a:r>
            <a:r>
              <a:rPr lang="en-US" dirty="0"/>
              <a:t> de 1 </a:t>
            </a:r>
            <a:r>
              <a:rPr lang="en-US" dirty="0" err="1"/>
              <a:t>dimensión</a:t>
            </a:r>
            <a:r>
              <a:rPr lang="en-US" dirty="0"/>
              <a:t> </a:t>
            </a:r>
            <a:r>
              <a:rPr lang="en-US" dirty="0" err="1"/>
              <a:t>indexados</a:t>
            </a:r>
            <a:r>
              <a:rPr lang="en-US" dirty="0"/>
              <a:t> (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numérico</a:t>
            </a:r>
            <a:r>
              <a:rPr lang="en-US" dirty="0"/>
              <a:t> o </a:t>
            </a:r>
            <a:r>
              <a:rPr lang="en-US" dirty="0" err="1"/>
              <a:t>etiquetas</a:t>
            </a:r>
            <a:r>
              <a:rPr lang="en-US" dirty="0"/>
              <a:t>).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generarse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diccionario</a:t>
            </a:r>
            <a:r>
              <a:rPr lang="en-US" dirty="0"/>
              <a:t> o de </a:t>
            </a:r>
            <a:r>
              <a:rPr lang="en-US" dirty="0" err="1"/>
              <a:t>listas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2888" y="3631962"/>
            <a:ext cx="80161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serie = </a:t>
            </a:r>
            <a:r>
              <a:rPr lang="pl-PL" sz="2800" dirty="0" err="1">
                <a:latin typeface="Consolas" charset="0"/>
                <a:ea typeface="Consolas" charset="0"/>
                <a:cs typeface="Consolas" charset="0"/>
              </a:rPr>
              <a:t>pd.Series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pl-PL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index=index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696" y="5296602"/>
            <a:ext cx="2136312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Los índices usados en la serie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42852" y="4173058"/>
            <a:ext cx="0" cy="1123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88527" y="4707291"/>
            <a:ext cx="2424546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Los datos de la serie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87548" y="4173058"/>
            <a:ext cx="13252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1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numérico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505" y="2916381"/>
            <a:ext cx="8627166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pd.Series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[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'Casillas'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'Ramos'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'Pique'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Puyol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Capdevila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Xabi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Alonso'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'Busquets'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'Xavi Hernandez'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  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Pedrito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'Iniesta'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'Villa'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print(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"Spanish Football Players: \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n%s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2" y="2648743"/>
            <a:ext cx="2336800" cy="2705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167192" y="4001293"/>
            <a:ext cx="3843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0386" y="5469692"/>
            <a:ext cx="847578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Los </a:t>
            </a:r>
            <a:r>
              <a:rPr lang="en-US" sz="2400" dirty="0" err="1"/>
              <a:t>índices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defectos</a:t>
            </a:r>
            <a:r>
              <a:rPr lang="en-US" sz="2400" dirty="0"/>
              <a:t> son </a:t>
            </a:r>
            <a:r>
              <a:rPr lang="en-US" sz="2400" dirty="0" err="1"/>
              <a:t>numéricos</a:t>
            </a:r>
            <a:r>
              <a:rPr lang="en-US" sz="2400" dirty="0"/>
              <a:t> e </a:t>
            </a:r>
            <a:r>
              <a:rPr lang="en-US" sz="2400" dirty="0" err="1"/>
              <a:t>inician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96777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Para </a:t>
            </a:r>
            <a:r>
              <a:rPr lang="en-US" dirty="0" err="1"/>
              <a:t>acceder</a:t>
            </a:r>
            <a:r>
              <a:rPr lang="en-US" dirty="0"/>
              <a:t> a un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375" y="2625706"/>
            <a:ext cx="8627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pd.Series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[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'Casillas'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'Ramos'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'Pique'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Puyol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Capdevila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Xabi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Alonso'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'Busquets'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'Xavi Hernandez'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  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Pedrito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'Iniesta'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'Villa'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[0]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Casillas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Pique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6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etiquetas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677" y="1945327"/>
            <a:ext cx="672038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pd.Series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[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'Casillas'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'Ramos'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'Pique'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Puyol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Capdevila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Xabi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Alonso'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'Busquets'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'Xavi Hernandez'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b="1" dirty="0" err="1">
                <a:latin typeface="Consolas" charset="0"/>
                <a:ea typeface="Consolas" charset="0"/>
                <a:cs typeface="Consolas" charset="0"/>
              </a:rPr>
              <a:t>Pedrito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'Iniesta'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'Villa'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],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      index</a:t>
            </a:r>
            <a:r>
              <a:rPr lang="en-US" sz="160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"goalkeeper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"s"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"m"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mr-IN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987" y="2010403"/>
            <a:ext cx="3615478" cy="29168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7385538" y="3533897"/>
            <a:ext cx="7209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0386" y="5469692"/>
            <a:ext cx="847578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 </a:t>
            </a:r>
            <a:r>
              <a:rPr lang="en-US" sz="2400" dirty="0" err="1"/>
              <a:t>usan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índices</a:t>
            </a:r>
            <a:r>
              <a:rPr lang="en-US" sz="2400" dirty="0"/>
              <a:t>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pasada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parámetro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40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etiquetas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29646"/>
            <a:ext cx="1050464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pd.Series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[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'Casillas'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'Ramos'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'Pique'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Puyol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Capdevila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Xabi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Alonso'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Busquets'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'Xavi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Hernandez'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Pedrito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'Iniesta'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'Villa'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        index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"goalkeeper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"s"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"m"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"d"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[‘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goalkeaper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’]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‘Casillas’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[‘s’] = ‘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Gerad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Pique’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del(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[‘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goalkeaper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’])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spanishPlayers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9814" y="5378214"/>
            <a:ext cx="4492486" cy="306423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814" y="4932585"/>
            <a:ext cx="4492487" cy="310692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0077" y="4887876"/>
            <a:ext cx="2882811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err="1">
                <a:solidFill>
                  <a:schemeClr val="bg1"/>
                </a:solidFill>
              </a:rPr>
              <a:t>Modficar</a:t>
            </a:r>
            <a:r>
              <a:rPr lang="es-ES_tradnl" dirty="0">
                <a:solidFill>
                  <a:schemeClr val="bg1"/>
                </a:solidFill>
              </a:rPr>
              <a:t> un elemento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077" y="5378214"/>
            <a:ext cx="2882811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Eliminar un elemento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49107" y="5145902"/>
            <a:ext cx="7209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49107" y="5551611"/>
            <a:ext cx="7209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3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Datos</a:t>
            </a:r>
            <a:r>
              <a:rPr lang="en-US" dirty="0"/>
              <a:t> Pandas: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similar a un </a:t>
            </a:r>
            <a:r>
              <a:rPr lang="en-US" dirty="0" err="1"/>
              <a:t>libro</a:t>
            </a:r>
            <a:r>
              <a:rPr lang="en-US" dirty="0"/>
              <a:t> Excel - </a:t>
            </a: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filas</a:t>
            </a:r>
            <a:r>
              <a:rPr lang="en-US" dirty="0"/>
              <a:t>. Para </a:t>
            </a:r>
            <a:r>
              <a:rPr lang="en-US" dirty="0" err="1"/>
              <a:t>referirnos</a:t>
            </a:r>
            <a:r>
              <a:rPr lang="en-US" dirty="0"/>
              <a:t> a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(</a:t>
            </a:r>
            <a:r>
              <a:rPr lang="en-US" dirty="0" err="1"/>
              <a:t>nombres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r>
              <a:rPr lang="en-US" dirty="0"/>
              <a:t>) y para </a:t>
            </a:r>
            <a:r>
              <a:rPr lang="en-US" dirty="0" err="1"/>
              <a:t>referirnos</a:t>
            </a:r>
            <a:r>
              <a:rPr lang="en-US" dirty="0"/>
              <a:t> a las 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la fila.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1447" y="3653701"/>
            <a:ext cx="80161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serie = </a:t>
            </a:r>
            <a:r>
              <a:rPr lang="pl-PL" sz="2800" dirty="0" err="1">
                <a:latin typeface="Consolas" charset="0"/>
                <a:ea typeface="Consolas" charset="0"/>
                <a:cs typeface="Consolas" charset="0"/>
              </a:rPr>
              <a:t>pd.DataFrame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pl-PL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pl-PL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index=index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4900" y="5054463"/>
            <a:ext cx="2136312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Los índices usados en el </a:t>
            </a:r>
            <a:r>
              <a:rPr lang="es-ES_tradnl" dirty="0" err="1">
                <a:solidFill>
                  <a:schemeClr val="bg1"/>
                </a:solidFill>
              </a:rPr>
              <a:t>Dataframe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783" y="4693017"/>
            <a:ext cx="2424546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Generalmente un diccionario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H="1">
            <a:off x="6493056" y="4275511"/>
            <a:ext cx="13252" cy="41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298213" y="4153398"/>
            <a:ext cx="14979" cy="893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3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Pandas: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Creación</a:t>
            </a:r>
            <a:r>
              <a:rPr lang="en-US" dirty="0"/>
              <a:t> de un </a:t>
            </a:r>
            <a:r>
              <a:rPr lang="en-US" dirty="0" err="1"/>
              <a:t>DataFrame</a:t>
            </a:r>
            <a:r>
              <a:rPr lang="en-US" dirty="0"/>
              <a:t> que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la </a:t>
            </a:r>
            <a:r>
              <a:rPr lang="en-US" dirty="0" err="1"/>
              <a:t>población</a:t>
            </a:r>
            <a:r>
              <a:rPr lang="en-US" dirty="0"/>
              <a:t> y </a:t>
            </a:r>
            <a:r>
              <a:rPr lang="en-US" dirty="0" err="1"/>
              <a:t>superficie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de de México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557" y="3147955"/>
            <a:ext cx="74742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datos={</a:t>
            </a:r>
          </a:p>
          <a:p>
            <a:pPr>
              <a:lnSpc>
                <a:spcPct val="150000"/>
              </a:lnSpc>
            </a:pPr>
            <a:r>
              <a:rPr lang="es-ES_tradnl" sz="1400" b="1" dirty="0">
                <a:latin typeface="Consolas" charset="0"/>
                <a:ea typeface="Consolas" charset="0"/>
                <a:cs typeface="Consolas" charset="0"/>
              </a:rPr>
              <a:t>       'Estado'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:[</a:t>
            </a:r>
            <a:r>
              <a:rPr lang="es-ES_tradnl" sz="14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s-ES_tradnl" sz="1400" b="1" dirty="0" err="1">
                <a:latin typeface="Consolas" charset="0"/>
                <a:ea typeface="Consolas" charset="0"/>
                <a:cs typeface="Consolas" charset="0"/>
              </a:rPr>
              <a:t>Guanajuato'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s-ES_tradnl" sz="1400" b="1" dirty="0" err="1">
                <a:latin typeface="Consolas" charset="0"/>
                <a:ea typeface="Consolas" charset="0"/>
                <a:cs typeface="Consolas" charset="0"/>
              </a:rPr>
              <a:t>'Querétaro'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s-ES_tradnl" sz="1400" b="1" dirty="0" err="1">
                <a:latin typeface="Consolas" charset="0"/>
                <a:ea typeface="Consolas" charset="0"/>
                <a:cs typeface="Consolas" charset="0"/>
              </a:rPr>
              <a:t>'Jalisco'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s-ES_tradnl" sz="1400" b="1" dirty="0" err="1">
                <a:latin typeface="Consolas" charset="0"/>
                <a:ea typeface="Consolas" charset="0"/>
                <a:cs typeface="Consolas" charset="0"/>
              </a:rPr>
              <a:t>'Durango'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s-ES_tradnl" sz="1400" b="1" dirty="0" err="1">
                <a:latin typeface="Consolas" charset="0"/>
                <a:ea typeface="Consolas" charset="0"/>
                <a:cs typeface="Consolas" charset="0"/>
              </a:rPr>
              <a:t>'Colima</a:t>
            </a:r>
            <a:r>
              <a:rPr lang="es-ES_tradnl" sz="1400" b="1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],</a:t>
            </a:r>
            <a:br>
              <a:rPr lang="es-ES_tradnl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s-ES_tradnl" sz="1400" b="1" dirty="0">
                <a:latin typeface="Consolas" charset="0"/>
                <a:ea typeface="Consolas" charset="0"/>
                <a:cs typeface="Consolas" charset="0"/>
              </a:rPr>
              <a:t>'Población'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:[5486000,1828000,7351000,1633000,723455],</a:t>
            </a:r>
            <a:br>
              <a:rPr lang="es-ES_tradnl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s-ES_tradnl" sz="1400" b="1" dirty="0">
                <a:latin typeface="Consolas" charset="0"/>
                <a:ea typeface="Consolas" charset="0"/>
                <a:cs typeface="Consolas" charset="0"/>
              </a:rPr>
              <a:t>'superficie'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:[30607,11699,78588,123317,5627]}</a:t>
            </a:r>
          </a:p>
          <a:p>
            <a:pPr>
              <a:lnSpc>
                <a:spcPct val="150000"/>
              </a:lnSpc>
            </a:pP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pd.DataFrame</a:t>
            </a: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(datos)</a:t>
            </a:r>
            <a:br>
              <a:rPr lang="es-ES_tradnl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4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1400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endParaRPr lang="mr-IN" sz="14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66" y="3445562"/>
            <a:ext cx="3731395" cy="1437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0386" y="5469692"/>
            <a:ext cx="847578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Los </a:t>
            </a:r>
            <a:r>
              <a:rPr lang="en-US" sz="2400" i="1" dirty="0" err="1"/>
              <a:t>índices</a:t>
            </a:r>
            <a:r>
              <a:rPr lang="en-US" sz="2400" i="1" dirty="0"/>
              <a:t> de las </a:t>
            </a:r>
            <a:r>
              <a:rPr lang="en-US" sz="2400" i="1" dirty="0" err="1"/>
              <a:t>columnas</a:t>
            </a:r>
            <a:r>
              <a:rPr lang="en-US" sz="2400" i="1" dirty="0"/>
              <a:t> son las claves del </a:t>
            </a:r>
            <a:r>
              <a:rPr lang="en-US" sz="2400" i="1" dirty="0" err="1"/>
              <a:t>diccionario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Los </a:t>
            </a:r>
            <a:r>
              <a:rPr lang="en-US" sz="2400" i="1" dirty="0" err="1"/>
              <a:t>índices</a:t>
            </a:r>
            <a:r>
              <a:rPr lang="en-US" sz="2400" i="1" dirty="0"/>
              <a:t> de las </a:t>
            </a:r>
            <a:r>
              <a:rPr lang="en-US" sz="2400" i="1" dirty="0" err="1"/>
              <a:t>filas</a:t>
            </a:r>
            <a:r>
              <a:rPr lang="en-US" sz="2400" i="1" dirty="0"/>
              <a:t> son el </a:t>
            </a:r>
            <a:r>
              <a:rPr lang="en-US" sz="2400" i="1" dirty="0" err="1"/>
              <a:t>número</a:t>
            </a:r>
            <a:r>
              <a:rPr lang="en-US" sz="2400" i="1" dirty="0"/>
              <a:t> de fila </a:t>
            </a:r>
            <a:r>
              <a:rPr lang="en-US" sz="2400" i="1" dirty="0" err="1"/>
              <a:t>iniciando</a:t>
            </a:r>
            <a:r>
              <a:rPr lang="en-US" sz="2400" i="1" dirty="0"/>
              <a:t> </a:t>
            </a:r>
            <a:r>
              <a:rPr lang="en-US" sz="2400" i="1" dirty="0" err="1"/>
              <a:t>desde</a:t>
            </a:r>
            <a:r>
              <a:rPr lang="en-US" sz="2400" i="1" dirty="0"/>
              <a:t> 0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7818783" y="4163618"/>
            <a:ext cx="428083" cy="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73356" y="4492487"/>
            <a:ext cx="1961321" cy="324586"/>
          </a:xfrm>
          <a:prstGeom prst="rect">
            <a:avLst/>
          </a:prstGeom>
          <a:solidFill>
            <a:srgbClr val="FF85FF">
              <a:alpha val="30000"/>
            </a:srgbClr>
          </a:solidFill>
          <a:ln>
            <a:solidFill>
              <a:srgbClr val="FF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Pandas: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 </a:t>
            </a:r>
            <a:r>
              <a:rPr lang="en-US" dirty="0" err="1"/>
              <a:t>crear</a:t>
            </a:r>
            <a:r>
              <a:rPr lang="en-US" dirty="0"/>
              <a:t> el </a:t>
            </a:r>
            <a:r>
              <a:rPr lang="en-US" dirty="0" err="1"/>
              <a:t>DataFrame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indices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para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8887" y="3035414"/>
            <a:ext cx="7474226" cy="888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pd.DataFrame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(datos, </a:t>
            </a:r>
            <a:r>
              <a:rPr lang="es-ES_tradnl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[1,2,3,4,5]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s-ES_tradnl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552070"/>
            <a:ext cx="4648200" cy="1524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6096000" y="3924119"/>
            <a:ext cx="0" cy="627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1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tienda</a:t>
            </a:r>
            <a:r>
              <a:rPr lang="en-US" dirty="0"/>
              <a:t> de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deportivos</a:t>
            </a:r>
            <a:r>
              <a:rPr lang="en-US" dirty="0"/>
              <a:t>. La </a:t>
            </a:r>
            <a:r>
              <a:rPr lang="en-US" dirty="0" err="1"/>
              <a:t>tienda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del </a:t>
            </a:r>
            <a:r>
              <a:rPr lang="en-US" dirty="0" err="1"/>
              <a:t>monto</a:t>
            </a:r>
            <a:r>
              <a:rPr lang="en-US" dirty="0"/>
              <a:t> de las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diarias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stock_data.csv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5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 -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81" y="2464582"/>
            <a:ext cx="30607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332" y="4320772"/>
            <a:ext cx="30607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7878" y="2921866"/>
            <a:ext cx="370428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Datos_Estados.Estado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878" y="4795369"/>
            <a:ext cx="3704288" cy="473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[‘Estado’]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25329" y="3175781"/>
            <a:ext cx="14771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5329" y="5031972"/>
            <a:ext cx="14771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5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 -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fila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filas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33" y="2515381"/>
            <a:ext cx="37211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33" y="4616450"/>
            <a:ext cx="4910992" cy="128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878" y="2921866"/>
            <a:ext cx="370428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/>
              <a:t>Datos_Estados.ix</a:t>
            </a:r>
            <a:r>
              <a:rPr lang="es-ES_tradnl" dirty="0"/>
              <a:t>[2]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7878" y="5003884"/>
            <a:ext cx="370428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/>
              <a:t>Datos_Estados.ix</a:t>
            </a:r>
            <a:r>
              <a:rPr lang="es-ES_tradnl" dirty="0"/>
              <a:t>[2:4]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25329" y="3175781"/>
            <a:ext cx="1078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25328" y="5280072"/>
            <a:ext cx="10785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7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 -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5394" y="2542039"/>
            <a:ext cx="722121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Datos_Estados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s-ES_tradnl" b="1" dirty="0">
                <a:latin typeface="Consolas" charset="0"/>
                <a:ea typeface="Consolas" charset="0"/>
                <a:cs typeface="Consolas" charset="0"/>
              </a:rPr>
              <a:t>'Índice'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]=[1.0,4.0,np.NAN,4.0,np.NAN]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806966"/>
            <a:ext cx="5588000" cy="16129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6096000" y="3049870"/>
            <a:ext cx="0" cy="757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6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27003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4.2</a:t>
            </a:r>
            <a:r>
              <a:rPr lang="en-US" dirty="0"/>
              <a:t> </a:t>
            </a:r>
            <a:r>
              <a:rPr lang="en-US" dirty="0" err="1"/>
              <a:t>Extracción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fuentes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3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externos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. </a:t>
            </a:r>
          </a:p>
          <a:p>
            <a:endParaRPr lang="en-US" dirty="0"/>
          </a:p>
          <a:p>
            <a:r>
              <a:rPr lang="en-US" dirty="0"/>
              <a:t>Uno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csv, que </a:t>
            </a:r>
            <a:r>
              <a:rPr lang="en-US" dirty="0" err="1"/>
              <a:t>consiste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fila </a:t>
            </a:r>
            <a:r>
              <a:rPr lang="en-US" dirty="0" err="1"/>
              <a:t>corresponde</a:t>
            </a:r>
            <a:r>
              <a:rPr lang="en-US" dirty="0"/>
              <a:t> a un </a:t>
            </a:r>
            <a:r>
              <a:rPr lang="en-US" dirty="0" err="1"/>
              <a:t>registro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comas.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read_csv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df.read_csv</a:t>
            </a:r>
            <a:r>
              <a:rPr lang="en-US" b="1" dirty="0"/>
              <a:t>(“</a:t>
            </a:r>
            <a:r>
              <a:rPr lang="en-US" b="1" dirty="0" err="1"/>
              <a:t>archivo</a:t>
            </a:r>
            <a:r>
              <a:rPr lang="en-US" b="1" dirty="0"/>
              <a:t>”)</a:t>
            </a:r>
            <a:r>
              <a:rPr lang="en-US" dirty="0"/>
              <a:t> : Este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importa</a:t>
            </a:r>
            <a:r>
              <a:rPr lang="en-US" dirty="0"/>
              <a:t> (leer)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csv </a:t>
            </a:r>
            <a:r>
              <a:rPr lang="en-US" dirty="0" err="1"/>
              <a:t>directamente</a:t>
            </a:r>
            <a:r>
              <a:rPr lang="en-US" dirty="0"/>
              <a:t> a un </a:t>
            </a:r>
            <a:r>
              <a:rPr lang="en-US" dirty="0" err="1"/>
              <a:t>DataFrame</a:t>
            </a:r>
            <a:r>
              <a:rPr lang="en-US" dirty="0"/>
              <a:t> de panda.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índices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fila del </a:t>
            </a:r>
            <a:r>
              <a:rPr lang="en-US" dirty="0" err="1"/>
              <a:t>archivo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índices</a:t>
            </a:r>
            <a:r>
              <a:rPr lang="en-US" dirty="0"/>
              <a:t> de las </a:t>
            </a:r>
            <a:r>
              <a:rPr lang="en-US" dirty="0" err="1"/>
              <a:t>filas</a:t>
            </a:r>
            <a:r>
              <a:rPr lang="en-US" dirty="0"/>
              <a:t> son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de 0 a n-1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108" y="4001294"/>
            <a:ext cx="913915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data = </a:t>
            </a:r>
            <a:r>
              <a:rPr lang="en-US" sz="2800" dirty="0" err="1"/>
              <a:t>pd.</a:t>
            </a:r>
            <a:r>
              <a:rPr lang="en-US" sz="2800" b="1" dirty="0" err="1"/>
              <a:t>read_csv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C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pl-PL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archivo</a:t>
            </a:r>
            <a:r>
              <a:rPr lang="es-EC" sz="2800" b="1" i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0683" y="4948711"/>
            <a:ext cx="2737802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Nombre del archivo </a:t>
            </a:r>
            <a:r>
              <a:rPr lang="es-ES_tradnl">
                <a:solidFill>
                  <a:schemeClr val="bg1"/>
                </a:solidFill>
              </a:rPr>
              <a:t>donde están los datos</a:t>
            </a:r>
            <a:endParaRPr lang="es-ES_tradnl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46332" y="4531205"/>
            <a:ext cx="13252" cy="41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057" y="4948711"/>
            <a:ext cx="2737802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 err="1">
                <a:solidFill>
                  <a:schemeClr val="bg1"/>
                </a:solidFill>
              </a:rPr>
              <a:t>DataFrame</a:t>
            </a:r>
            <a:r>
              <a:rPr lang="es-ES_tradnl" dirty="0">
                <a:solidFill>
                  <a:schemeClr val="bg1"/>
                </a:solidFill>
              </a:rPr>
              <a:t> con los datos del archivo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0706" y="4531205"/>
            <a:ext cx="13252" cy="417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3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read_csv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read_csv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, revise el </a:t>
            </a:r>
            <a:r>
              <a:rPr lang="en-US" dirty="0" err="1"/>
              <a:t>siguiente</a:t>
            </a:r>
            <a:r>
              <a:rPr lang="en-US" dirty="0"/>
              <a:t> enlace: </a:t>
            </a:r>
          </a:p>
          <a:p>
            <a:pPr lvl="1"/>
            <a:r>
              <a:rPr lang="en-US" u="sng" dirty="0">
                <a:hlinkClick r:id="rId2"/>
              </a:rPr>
              <a:t>http://pandas.pydata.org/pandas-docs/stable/generated/pandas.read_csv.html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13870"/>
              </p:ext>
            </p:extLst>
          </p:nvPr>
        </p:nvGraphicFramePr>
        <p:xfrm>
          <a:off x="1275178" y="2400214"/>
          <a:ext cx="9641644" cy="23445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78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628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151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mr-I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mr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=“,”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 que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el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“,”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151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index_col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etiquetas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None. Si no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pasada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510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parse_dates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B0F0"/>
                        </a:buClr>
                        <a:buFontTx/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labels que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las 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queremos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pasear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criterio</a:t>
            </a:r>
            <a:r>
              <a:rPr lang="en-US" dirty="0"/>
              <a:t> del </a:t>
            </a:r>
            <a:r>
              <a:rPr lang="en-US" dirty="0" err="1"/>
              <a:t>profesor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3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216" y="2728498"/>
            <a:ext cx="10515600" cy="1325563"/>
          </a:xfrm>
        </p:spPr>
        <p:txBody>
          <a:bodyPr/>
          <a:lstStyle/>
          <a:p>
            <a:pPr marL="0" indent="0" algn="ctr"/>
            <a:r>
              <a:rPr lang="en-US" dirty="0">
                <a:solidFill>
                  <a:srgbClr val="00B0F0"/>
                </a:solidFill>
              </a:rPr>
              <a:t>4.3</a:t>
            </a:r>
            <a:r>
              <a:rPr lang="en-US" dirty="0"/>
              <a:t> </a:t>
            </a:r>
            <a:r>
              <a:rPr lang="en-US" dirty="0" err="1"/>
              <a:t>Exportación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4.4</a:t>
            </a:r>
            <a:r>
              <a:rPr lang="en-US" dirty="0"/>
              <a:t>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stock_data.csv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06" y="1690688"/>
            <a:ext cx="9313664" cy="41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Análisis</a:t>
            </a:r>
            <a:r>
              <a:rPr lang="en-US" dirty="0"/>
              <a:t> de la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r>
              <a:rPr lang="en-US" dirty="0"/>
              <a:t> que </a:t>
            </a:r>
            <a:r>
              <a:rPr lang="en-US" dirty="0" err="1"/>
              <a:t>podrías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las </a:t>
            </a:r>
            <a:r>
              <a:rPr lang="en-US" dirty="0" err="1"/>
              <a:t>ventas</a:t>
            </a:r>
            <a:endParaRPr lang="en-US" dirty="0"/>
          </a:p>
          <a:p>
            <a:pPr lvl="1"/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n-US" dirty="0"/>
          </a:p>
          <a:p>
            <a:pPr lvl="1"/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marca</a:t>
            </a:r>
            <a:endParaRPr lang="en-US" dirty="0"/>
          </a:p>
          <a:p>
            <a:pPr lvl="1"/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marca</a:t>
            </a:r>
            <a:endParaRPr lang="en-US" dirty="0"/>
          </a:p>
          <a:p>
            <a:pPr lvl="1"/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ocurrió</a:t>
            </a:r>
            <a:r>
              <a:rPr lang="en-US" dirty="0"/>
              <a:t>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y </a:t>
            </a:r>
            <a:r>
              <a:rPr lang="en-US" dirty="0" err="1"/>
              <a:t>mínima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 la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extraemos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Promocionar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de un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cuyas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decaído</a:t>
            </a:r>
            <a:r>
              <a:rPr lang="en-US" dirty="0"/>
              <a:t> o </a:t>
            </a:r>
            <a:r>
              <a:rPr lang="en-US" dirty="0" err="1"/>
              <a:t>decidir</a:t>
            </a:r>
            <a:r>
              <a:rPr lang="en-US" dirty="0"/>
              <a:t> no vender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no se </a:t>
            </a:r>
            <a:r>
              <a:rPr lang="en-US" dirty="0" err="1"/>
              <a:t>venden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proyecciones</a:t>
            </a:r>
            <a:endParaRPr lang="en-US" dirty="0"/>
          </a:p>
          <a:p>
            <a:pPr lvl="1"/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proyectar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tendré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 o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ventas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extraída</a:t>
            </a:r>
            <a:r>
              <a:rPr lang="en-US" dirty="0"/>
              <a:t> de la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marca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14" y="2517913"/>
            <a:ext cx="8521771" cy="3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extraída</a:t>
            </a:r>
            <a:r>
              <a:rPr lang="en-US" dirty="0"/>
              <a:t> de la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año</a:t>
            </a:r>
            <a:r>
              <a:rPr lang="en-US" dirty="0"/>
              <a:t> 2011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37" y="2397959"/>
            <a:ext cx="8635725" cy="37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8" y="2711725"/>
            <a:ext cx="7847938" cy="163498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de python para la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Diseñada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e </a:t>
            </a:r>
            <a:r>
              <a:rPr lang="en-US" dirty="0" err="1"/>
              <a:t>intuitivo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marcados</a:t>
            </a:r>
            <a:r>
              <a:rPr lang="en-US" dirty="0"/>
              <a:t> o </a:t>
            </a:r>
            <a:r>
              <a:rPr lang="en-US" dirty="0" err="1"/>
              <a:t>relacionados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Como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del core de python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importarla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9088" y="5056203"/>
            <a:ext cx="4313824" cy="684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pl-PL" sz="2800" b="1" dirty="0" err="1">
                <a:latin typeface="Consolas" charset="0"/>
                <a:ea typeface="Consolas" charset="0"/>
                <a:cs typeface="Consolas" charset="0"/>
              </a:rPr>
              <a:t>pandas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pl-PL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2800" b="1" dirty="0" err="1">
                <a:latin typeface="Consolas" charset="0"/>
                <a:ea typeface="Consolas" charset="0"/>
                <a:cs typeface="Consolas" charset="0"/>
              </a:rPr>
              <a:t>pd</a:t>
            </a:r>
            <a:r>
              <a:rPr lang="pl-PL" sz="28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92002" y="5225480"/>
            <a:ext cx="2424546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s-ES_tradnl" dirty="0">
                <a:solidFill>
                  <a:schemeClr val="bg1"/>
                </a:solidFill>
              </a:rPr>
              <a:t>Alias de la librería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046108" y="5425535"/>
            <a:ext cx="1245894" cy="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8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diapositivas</Template>
  <TotalTime>2777</TotalTime>
  <Words>852</Words>
  <Application>Microsoft Macintosh PowerPoint</Application>
  <PresentationFormat>Custom</PresentationFormat>
  <Paragraphs>138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Agenda</vt:lpstr>
      <vt:lpstr>Problema</vt:lpstr>
      <vt:lpstr>Ejemplo del archivo stock_data.csv</vt:lpstr>
      <vt:lpstr>Análisis de la data</vt:lpstr>
      <vt:lpstr>Para qué nos sirve esa información de la data</vt:lpstr>
      <vt:lpstr>Ejemplo de información extraída de la data.</vt:lpstr>
      <vt:lpstr>Ejemplo de información extraída de la data.</vt:lpstr>
      <vt:lpstr>PowerPoint Presentation</vt:lpstr>
      <vt:lpstr>Pandas</vt:lpstr>
      <vt:lpstr>Pandas hace fácil</vt:lpstr>
      <vt:lpstr>Estruturas de Datos Pandas</vt:lpstr>
      <vt:lpstr>Estruturas de Datos Pandas: Series</vt:lpstr>
      <vt:lpstr>Series índices numéricos</vt:lpstr>
      <vt:lpstr>Series índices numéricos</vt:lpstr>
      <vt:lpstr>Series índices etiquetas</vt:lpstr>
      <vt:lpstr>Series índices etiquetas</vt:lpstr>
      <vt:lpstr>Estructuras de Datos Pandas: DataFrame</vt:lpstr>
      <vt:lpstr>Estruturas de Datos Pandas: DataFrame</vt:lpstr>
      <vt:lpstr>Estruturas de Datos Pandas: DataFrame</vt:lpstr>
      <vt:lpstr>DataFrame  - Seleccionar una columna</vt:lpstr>
      <vt:lpstr>DataFrame  - Seleccionar una fila</vt:lpstr>
      <vt:lpstr>DataFrame  - Modificar elementos</vt:lpstr>
      <vt:lpstr>4.2 Extracción de datos de diferentes fuentes</vt:lpstr>
      <vt:lpstr>Importar datos externos</vt:lpstr>
      <vt:lpstr>Método read_csv()</vt:lpstr>
      <vt:lpstr>Método read_csv()</vt:lpstr>
      <vt:lpstr>Ejercicio</vt:lpstr>
      <vt:lpstr>4.3 Exportación de datos. 4.4 Visualización básica de datos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CCPG1001 Fundamentos de Programación</dc:title>
  <dc:creator>Abdon Andres Carrera Rivera</dc:creator>
  <cp:lastModifiedBy>Gustavo Andrade</cp:lastModifiedBy>
  <cp:revision>28</cp:revision>
  <dcterms:created xsi:type="dcterms:W3CDTF">2017-04-24T03:08:43Z</dcterms:created>
  <dcterms:modified xsi:type="dcterms:W3CDTF">2019-08-16T13:49:27Z</dcterms:modified>
</cp:coreProperties>
</file>