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64" r:id="rId2"/>
    <p:sldId id="365" r:id="rId3"/>
    <p:sldId id="367" r:id="rId4"/>
    <p:sldId id="369" r:id="rId5"/>
    <p:sldId id="370" r:id="rId6"/>
    <p:sldId id="395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96" r:id="rId17"/>
    <p:sldId id="383" r:id="rId18"/>
    <p:sldId id="384" r:id="rId19"/>
    <p:sldId id="420" r:id="rId20"/>
    <p:sldId id="421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40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18" r:id="rId42"/>
    <p:sldId id="408" r:id="rId43"/>
    <p:sldId id="409" r:id="rId44"/>
    <p:sldId id="410" r:id="rId45"/>
    <p:sldId id="411" r:id="rId46"/>
    <p:sldId id="412" r:id="rId47"/>
    <p:sldId id="419" r:id="rId48"/>
    <p:sldId id="414" r:id="rId49"/>
    <p:sldId id="415" r:id="rId50"/>
    <p:sldId id="416" r:id="rId51"/>
    <p:sldId id="417" r:id="rId52"/>
    <p:sldId id="27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 autoAdjust="0"/>
    <p:restoredTop sz="84254"/>
  </p:normalViewPr>
  <p:slideViewPr>
    <p:cSldViewPr snapToGrid="0" snapToObjects="1">
      <p:cViewPr>
        <p:scale>
          <a:sx n="50" d="100"/>
          <a:sy n="50" d="100"/>
        </p:scale>
        <p:origin x="-1480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D7D8-DA53-104B-984C-818449BEBFAA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CB74-5220-6042-9D4B-66C63BFF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0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Rodríguez, Luis.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Luis Rodríguez,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5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6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Luego</a:t>
            </a:r>
            <a:r>
              <a:rPr lang="es-EC" baseline="0" dirty="0"/>
              <a:t> verán el concepto de </a:t>
            </a:r>
            <a:r>
              <a:rPr lang="es-EC" baseline="0" dirty="0" err="1"/>
              <a:t>tuplas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2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Concepto de Procedimiento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5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Rodríguez, Luis.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Luis Rodríguez,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4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Rodríguez, Luis.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Luis Rodríguez,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0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Rodríguez, Luis.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Luis Rodríguez,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Hablar de </a:t>
            </a:r>
            <a:r>
              <a:rPr lang="es-EC" dirty="0" err="1"/>
              <a:t>return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8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Ejemplos: </a:t>
            </a:r>
            <a:r>
              <a:rPr lang="es-EC" dirty="0" err="1"/>
              <a:t>Numpy</a:t>
            </a:r>
            <a:r>
              <a:rPr lang="es-EC" dirty="0"/>
              <a:t>,</a:t>
            </a:r>
            <a:r>
              <a:rPr lang="es-EC" baseline="0" dirty="0"/>
              <a:t> </a:t>
            </a:r>
            <a:r>
              <a:rPr lang="es-EC" baseline="0" dirty="0" err="1"/>
              <a:t>Scipy</a:t>
            </a:r>
            <a:r>
              <a:rPr lang="es-EC" baseline="0" dirty="0"/>
              <a:t>, </a:t>
            </a:r>
            <a:r>
              <a:rPr lang="es-EC" baseline="0" dirty="0" err="1"/>
              <a:t>math</a:t>
            </a:r>
            <a:r>
              <a:rPr lang="es-EC" baseline="0" dirty="0"/>
              <a:t>, </a:t>
            </a:r>
            <a:r>
              <a:rPr lang="es-EC" baseline="0" dirty="0" err="1"/>
              <a:t>random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Rodríguez, Luis.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Luis Rodríguez, Python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1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16154"/>
            <a:ext cx="9144000" cy="2387600"/>
          </a:xfrm>
        </p:spPr>
        <p:txBody>
          <a:bodyPr anchor="b"/>
          <a:lstStyle>
            <a:lvl1pPr algn="r">
              <a:defRPr sz="5400"/>
            </a:lvl1pPr>
          </a:lstStyle>
          <a:p>
            <a:r>
              <a:rPr lang="en-US" dirty="0"/>
              <a:t>CCPG1001</a:t>
            </a:r>
            <a:br>
              <a:rPr lang="en-US" dirty="0"/>
            </a:b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2228"/>
            <a:ext cx="9144000" cy="1655762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1" y="285692"/>
            <a:ext cx="1200149" cy="1200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5692"/>
            <a:ext cx="3090862" cy="12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E980-2F26-9E4C-894C-FF0F4777931E}" type="datetimeFigureOut">
              <a:rPr lang="en-US" smtClean="0"/>
              <a:t>31/07/19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32548"/>
            <a:ext cx="12192000" cy="4254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2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CCPG1001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56350"/>
            <a:ext cx="12192000" cy="879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6.1</a:t>
            </a:r>
            <a:r>
              <a:rPr lang="es-EC" dirty="0"/>
              <a:t> </a:t>
            </a:r>
            <a:r>
              <a:rPr lang="es-ES" dirty="0"/>
              <a:t>Paradigma de diseño divide y vencerás</a:t>
            </a:r>
            <a:r>
              <a:rPr lang="es-EC" dirty="0"/>
              <a:t>. </a:t>
            </a:r>
          </a:p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6.3</a:t>
            </a:r>
            <a:r>
              <a:rPr lang="es-EC" dirty="0"/>
              <a:t> </a:t>
            </a:r>
            <a:r>
              <a:rPr lang="es-ES" dirty="0"/>
              <a:t>Definición e implementación de funciones</a:t>
            </a:r>
            <a:endParaRPr lang="es-EC" dirty="0"/>
          </a:p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6.4</a:t>
            </a:r>
            <a:r>
              <a:rPr lang="es-EC" dirty="0"/>
              <a:t> </a:t>
            </a:r>
            <a:r>
              <a:rPr lang="es-ES" dirty="0"/>
              <a:t>Paso  de  parámetros  por  referencia,  valor  y  retorno </a:t>
            </a:r>
          </a:p>
          <a:p>
            <a:pPr marL="0" indent="0">
              <a:buNone/>
            </a:pPr>
            <a:r>
              <a:rPr lang="es-ES" dirty="0"/>
              <a:t>       de valores.</a:t>
            </a:r>
          </a:p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6.5</a:t>
            </a:r>
            <a:r>
              <a:rPr lang="es-EC" dirty="0"/>
              <a:t> Alcance de Variables</a:t>
            </a:r>
          </a:p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6.6</a:t>
            </a:r>
            <a:r>
              <a:rPr lang="es-EC" dirty="0"/>
              <a:t> </a:t>
            </a:r>
            <a:r>
              <a:rPr lang="es-EC" dirty="0" err="1"/>
              <a:t>Modularización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r>
              <a:rPr lang="en-US" dirty="0"/>
              <a:t> de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funciones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Aislar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más</a:t>
            </a:r>
            <a:r>
              <a:rPr lang="en-US" dirty="0"/>
              <a:t> </a:t>
            </a:r>
            <a:r>
              <a:rPr lang="en-US" dirty="0" err="1"/>
              <a:t>rápido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más</a:t>
            </a:r>
            <a:r>
              <a:rPr lang="en-US" dirty="0"/>
              <a:t> </a:t>
            </a:r>
            <a:r>
              <a:rPr lang="en-US" dirty="0" err="1"/>
              <a:t>fáciles</a:t>
            </a:r>
            <a:r>
              <a:rPr lang="en-US" dirty="0"/>
              <a:t> de </a:t>
            </a:r>
            <a:r>
              <a:rPr lang="en-US" dirty="0" err="1"/>
              <a:t>mantener</a:t>
            </a:r>
            <a:r>
              <a:rPr lang="en-US" dirty="0"/>
              <a:t> (</a:t>
            </a:r>
            <a:r>
              <a:rPr lang="en-US" dirty="0" err="1"/>
              <a:t>más</a:t>
            </a:r>
            <a:r>
              <a:rPr lang="en-US" dirty="0"/>
              <a:t> </a:t>
            </a:r>
            <a:r>
              <a:rPr lang="en-US" dirty="0" err="1"/>
              <a:t>legibles</a:t>
            </a:r>
            <a:r>
              <a:rPr lang="en-US" dirty="0"/>
              <a:t> y </a:t>
            </a:r>
            <a:r>
              <a:rPr lang="en-US" dirty="0" err="1"/>
              <a:t>más</a:t>
            </a:r>
            <a:r>
              <a:rPr lang="en-US" dirty="0"/>
              <a:t> </a:t>
            </a:r>
            <a:r>
              <a:rPr lang="en-US" dirty="0" err="1"/>
              <a:t>cortos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sirven</a:t>
            </a:r>
            <a:r>
              <a:rPr lang="en-US" dirty="0"/>
              <a:t> para: 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tareas</a:t>
            </a:r>
            <a:r>
              <a:rPr lang="en-US" sz="2400" dirty="0"/>
              <a:t> </a:t>
            </a:r>
            <a:r>
              <a:rPr lang="en-US" sz="2400" dirty="0" err="1"/>
              <a:t>concretas</a:t>
            </a:r>
            <a:r>
              <a:rPr lang="en-US" sz="2400" dirty="0"/>
              <a:t> y </a:t>
            </a:r>
            <a:r>
              <a:rPr lang="en-US" sz="2400" dirty="0" err="1"/>
              <a:t>simplificar</a:t>
            </a:r>
            <a:r>
              <a:rPr lang="en-US" sz="2400" dirty="0"/>
              <a:t> el </a:t>
            </a:r>
            <a:r>
              <a:rPr lang="en-US" sz="2400" dirty="0" err="1"/>
              <a:t>programa</a:t>
            </a:r>
            <a:r>
              <a:rPr lang="en-US" sz="2400" dirty="0"/>
              <a:t>   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escribir</a:t>
            </a:r>
            <a:r>
              <a:rPr lang="en-US" sz="2400" dirty="0"/>
              <a:t> el </a:t>
            </a:r>
            <a:r>
              <a:rPr lang="en-US" sz="2400" dirty="0" err="1"/>
              <a:t>mismo</a:t>
            </a:r>
            <a:r>
              <a:rPr lang="en-US" sz="2400" dirty="0"/>
              <a:t> </a:t>
            </a:r>
            <a:r>
              <a:rPr lang="en-US" sz="2400" dirty="0" err="1"/>
              <a:t>código</a:t>
            </a:r>
            <a:r>
              <a:rPr lang="en-US" sz="2400" dirty="0"/>
              <a:t> </a:t>
            </a:r>
            <a:r>
              <a:rPr lang="en-US" sz="2400" dirty="0" err="1"/>
              <a:t>varias</a:t>
            </a:r>
            <a:r>
              <a:rPr lang="en-US" sz="2400" dirty="0"/>
              <a:t> </a:t>
            </a:r>
            <a:r>
              <a:rPr lang="en-US" sz="2400" dirty="0" err="1"/>
              <a:t>veces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6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de una </a:t>
            </a:r>
            <a:r>
              <a:rPr lang="es-ES_tradnl" dirty="0" err="1"/>
              <a:t>funci</a:t>
            </a:r>
            <a:r>
              <a:rPr lang="en-US" dirty="0" err="1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Vamos</a:t>
            </a:r>
            <a:r>
              <a:rPr lang="en-US" sz="3200" dirty="0"/>
              <a:t> a </a:t>
            </a:r>
            <a:r>
              <a:rPr lang="en-US" sz="3200" dirty="0" err="1"/>
              <a:t>conocer</a:t>
            </a:r>
            <a:r>
              <a:rPr lang="en-US" sz="3200" dirty="0"/>
              <a:t> </a:t>
            </a:r>
            <a:r>
              <a:rPr lang="en-US" sz="3200" dirty="0" err="1"/>
              <a:t>tres</a:t>
            </a:r>
            <a:r>
              <a:rPr lang="en-US" sz="3200" dirty="0"/>
              <a:t> </a:t>
            </a:r>
            <a:r>
              <a:rPr lang="en-US" sz="3200" dirty="0" err="1"/>
              <a:t>cosas</a:t>
            </a:r>
            <a:r>
              <a:rPr lang="en-US" sz="3200" dirty="0"/>
              <a:t> </a:t>
            </a:r>
            <a:r>
              <a:rPr lang="en-US" sz="3200" dirty="0" err="1"/>
              <a:t>muy</a:t>
            </a:r>
            <a:r>
              <a:rPr lang="en-US" sz="3200" dirty="0"/>
              <a:t> </a:t>
            </a:r>
            <a:r>
              <a:rPr lang="en-US" sz="3200" dirty="0" err="1"/>
              <a:t>importantes</a:t>
            </a:r>
            <a:r>
              <a:rPr lang="en-US" sz="3200" dirty="0"/>
              <a:t> </a:t>
            </a:r>
            <a:r>
              <a:rPr lang="en-US" sz="3200" dirty="0" err="1"/>
              <a:t>sobre</a:t>
            </a:r>
            <a:r>
              <a:rPr lang="en-US" sz="3200" dirty="0"/>
              <a:t> las </a:t>
            </a:r>
            <a:r>
              <a:rPr lang="en-US" sz="3200" dirty="0" err="1"/>
              <a:t>funciones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Cómo</a:t>
            </a:r>
            <a:r>
              <a:rPr lang="en-US" sz="3200" dirty="0"/>
              <a:t> se </a:t>
            </a:r>
            <a:r>
              <a:rPr lang="en-US" sz="3200" dirty="0" err="1"/>
              <a:t>declaran</a:t>
            </a:r>
            <a:r>
              <a:rPr lang="en-US" sz="3200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Cómo</a:t>
            </a:r>
            <a:r>
              <a:rPr lang="en-US" sz="3200" dirty="0"/>
              <a:t> se </a:t>
            </a:r>
            <a:r>
              <a:rPr lang="en-US" sz="3200" dirty="0" err="1"/>
              <a:t>implementan</a:t>
            </a:r>
            <a:r>
              <a:rPr lang="en-US" sz="3200" dirty="0"/>
              <a:t>?, 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¿</a:t>
            </a:r>
            <a:r>
              <a:rPr lang="en-US" sz="3200" dirty="0" err="1"/>
              <a:t>Cómo</a:t>
            </a:r>
            <a:r>
              <a:rPr lang="en-US" sz="3200" dirty="0"/>
              <a:t> se </a:t>
            </a:r>
            <a:r>
              <a:rPr lang="en-US" sz="3200" dirty="0" err="1"/>
              <a:t>usan</a:t>
            </a:r>
            <a:r>
              <a:rPr lang="en-US" sz="3200" dirty="0"/>
              <a:t>? </a:t>
            </a:r>
          </a:p>
          <a:p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29947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37"/>
            <a:ext cx="10515600" cy="1325563"/>
          </a:xfrm>
        </p:spPr>
        <p:txBody>
          <a:bodyPr/>
          <a:lstStyle/>
          <a:p>
            <a:r>
              <a:rPr lang="en-US" dirty="0"/>
              <a:t>1.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declaran</a:t>
            </a:r>
            <a:r>
              <a:rPr lang="en-US" dirty="0"/>
              <a:t>?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1129975" y="1613595"/>
            <a:ext cx="23749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sz="2000" b="1" dirty="0">
              <a:solidFill>
                <a:schemeClr val="l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999" y="1458411"/>
            <a:ext cx="24590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sz="1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8483" y="4591196"/>
            <a:ext cx="26967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sz="1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088" y="4926154"/>
            <a:ext cx="29370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sz="1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5940" y="2681184"/>
            <a:ext cx="777931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nombre_de_la_función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Parámetros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INSTRUCCIÓN_1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INSTRUCCIÓN_2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INSTRUCCIÓN_3</a:t>
            </a:r>
          </a:p>
          <a:p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400" y="1436527"/>
            <a:ext cx="3408096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 palabra “</a:t>
            </a:r>
            <a:r>
              <a:rPr lang="es-ES_tradnl" b="1" dirty="0" err="1"/>
              <a:t>def</a:t>
            </a:r>
            <a:r>
              <a:rPr lang="es-ES_tradnl" b="1" dirty="0"/>
              <a:t>”</a:t>
            </a:r>
          </a:p>
          <a:p>
            <a:pPr algn="ctr"/>
            <a:r>
              <a:rPr lang="es-ES_tradnl" b="1" dirty="0"/>
              <a:t>introduce el nombre de la </a:t>
            </a:r>
            <a:r>
              <a:rPr lang="es-ES_tradnl" b="1" dirty="0" err="1"/>
              <a:t>funci</a:t>
            </a:r>
            <a:r>
              <a:rPr lang="en-US" b="1" dirty="0" err="1"/>
              <a:t>ón</a:t>
            </a:r>
            <a:endParaRPr lang="es-ES_tradn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70228" y="5283268"/>
            <a:ext cx="3408096" cy="9233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El código de la función DEBE  </a:t>
            </a:r>
          </a:p>
          <a:p>
            <a:pPr algn="ctr"/>
            <a:r>
              <a:rPr lang="es-ES" b="1" dirty="0"/>
              <a:t>de estar </a:t>
            </a:r>
            <a:r>
              <a:rPr lang="es-ES" b="1" dirty="0" err="1"/>
              <a:t>identado</a:t>
            </a:r>
            <a:r>
              <a:rPr lang="es-ES" b="1" dirty="0"/>
              <a:t> con respecto al </a:t>
            </a:r>
            <a:r>
              <a:rPr lang="es-ES" b="1" dirty="0" err="1"/>
              <a:t>def</a:t>
            </a:r>
            <a:endParaRPr lang="es-E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41469" y="1436527"/>
            <a:ext cx="3829716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Lista de parámetros son opcionales, pero los paréntesis 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8483" y="4926154"/>
            <a:ext cx="3908130" cy="9233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Los dos puntos (:) siguen el paréntesis cerrado e indica el comienzo del conjunto de instrucciones de la función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9900" y="3137038"/>
            <a:ext cx="2327129" cy="10865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5940" y="2681185"/>
            <a:ext cx="736465" cy="4558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58305" y="2745622"/>
            <a:ext cx="1697874" cy="39141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08579" y="2787461"/>
            <a:ext cx="178676" cy="3495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74276" y="4218091"/>
            <a:ext cx="580881" cy="1046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0"/>
          </p:cNvCxnSpPr>
          <p:nvPr/>
        </p:nvCxnSpPr>
        <p:spPr>
          <a:xfrm>
            <a:off x="8297918" y="3127371"/>
            <a:ext cx="634630" cy="1798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14" idx="2"/>
          </p:cNvCxnSpPr>
          <p:nvPr/>
        </p:nvCxnSpPr>
        <p:spPr>
          <a:xfrm flipV="1">
            <a:off x="7207242" y="2082858"/>
            <a:ext cx="1449085" cy="662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 flipV="1">
            <a:off x="2264173" y="2101418"/>
            <a:ext cx="0" cy="579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1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¿C</a:t>
            </a:r>
            <a:r>
              <a:rPr lang="en-US" dirty="0" err="1"/>
              <a:t>ómo</a:t>
            </a:r>
            <a:r>
              <a:rPr lang="en-US" dirty="0"/>
              <a:t> se </a:t>
            </a:r>
            <a:r>
              <a:rPr lang="en-US" dirty="0" err="1"/>
              <a:t>declaran</a:t>
            </a:r>
            <a:r>
              <a:rPr lang="en-US" dirty="0"/>
              <a:t>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7931"/>
            <a:ext cx="10515600" cy="4351338"/>
          </a:xfrm>
        </p:spPr>
        <p:txBody>
          <a:bodyPr>
            <a:normAutofit/>
          </a:bodyPr>
          <a:lstStyle/>
          <a:p>
            <a:r>
              <a:rPr lang="es-ES_tradnl" sz="3600" dirty="0"/>
              <a:t>El nombre debe ser </a:t>
            </a:r>
            <a:r>
              <a:rPr lang="es-ES_tradnl" sz="3600" b="1" dirty="0"/>
              <a:t>v</a:t>
            </a:r>
            <a:r>
              <a:rPr lang="en-US" sz="3600" b="1" dirty="0" err="1"/>
              <a:t>álido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endParaRPr lang="es-ES_tradnl" sz="3600" b="1" dirty="0"/>
          </a:p>
          <a:p>
            <a:pPr marL="800100" lvl="2" indent="-342900">
              <a:buFont typeface="Arial" charset="0"/>
              <a:buChar char="•"/>
            </a:pPr>
            <a:r>
              <a:rPr lang="es-ES_tradnl" sz="2800" dirty="0"/>
              <a:t>Puede empezar con una letra o con un </a:t>
            </a:r>
            <a:r>
              <a:rPr lang="es-ES_tradnl" sz="2800" dirty="0" err="1"/>
              <a:t>subgui</a:t>
            </a:r>
            <a:r>
              <a:rPr lang="en-US" sz="2800" dirty="0" err="1"/>
              <a:t>ón</a:t>
            </a:r>
            <a:r>
              <a:rPr lang="en-US" sz="2800" dirty="0"/>
              <a:t> ( _ )</a:t>
            </a:r>
          </a:p>
          <a:p>
            <a:pPr marL="800100" lvl="2" indent="-342900">
              <a:buFont typeface="Arial" charset="0"/>
              <a:buChar char="•"/>
            </a:pPr>
            <a:r>
              <a:rPr lang="en-US" sz="2800" dirty="0"/>
              <a:t>No </a:t>
            </a:r>
            <a:r>
              <a:rPr lang="en-US" sz="2800" dirty="0" err="1"/>
              <a:t>debe</a:t>
            </a:r>
            <a:r>
              <a:rPr lang="en-US" sz="2800" dirty="0"/>
              <a:t> de </a:t>
            </a:r>
            <a:r>
              <a:rPr lang="en-US" sz="2800" dirty="0" err="1"/>
              <a:t>contener</a:t>
            </a:r>
            <a:r>
              <a:rPr lang="en-US" sz="2800" dirty="0"/>
              <a:t> </a:t>
            </a:r>
            <a:r>
              <a:rPr lang="en-US" sz="2800" dirty="0" err="1"/>
              <a:t>espacios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blanco</a:t>
            </a:r>
            <a:endParaRPr lang="en-US" sz="2800" dirty="0"/>
          </a:p>
          <a:p>
            <a:pPr marL="800100" lvl="2" indent="-342900">
              <a:buFont typeface="Arial" charset="0"/>
              <a:buChar char="•"/>
            </a:pPr>
            <a:r>
              <a:rPr lang="en-US" sz="2800" dirty="0"/>
              <a:t>No 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utilizar</a:t>
            </a:r>
            <a:r>
              <a:rPr lang="en-US" sz="2800" dirty="0"/>
              <a:t> </a:t>
            </a:r>
            <a:r>
              <a:rPr lang="en-US" sz="2800" dirty="0" err="1"/>
              <a:t>nombres</a:t>
            </a:r>
            <a:r>
              <a:rPr lang="en-US" sz="2800" dirty="0"/>
              <a:t> de </a:t>
            </a:r>
            <a:r>
              <a:rPr lang="en-US" sz="2800" dirty="0" err="1"/>
              <a:t>funciones</a:t>
            </a:r>
            <a:r>
              <a:rPr lang="en-US" sz="2800" dirty="0"/>
              <a:t> </a:t>
            </a:r>
            <a:r>
              <a:rPr lang="en-US" sz="2800" dirty="0" err="1"/>
              <a:t>propias</a:t>
            </a:r>
            <a:r>
              <a:rPr lang="en-US" sz="2800" dirty="0"/>
              <a:t> de python</a:t>
            </a:r>
          </a:p>
          <a:p>
            <a:pPr marL="800100" lvl="2" indent="-342900">
              <a:buFont typeface="Arial" charset="0"/>
              <a:buChar char="•"/>
            </a:pPr>
            <a:r>
              <a:rPr lang="en-US" sz="2800" dirty="0" err="1"/>
              <a:t>Debe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intuitivo</a:t>
            </a:r>
            <a:endParaRPr lang="en-US" sz="2800" dirty="0"/>
          </a:p>
          <a:p>
            <a:pPr marL="342900" lvl="1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351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declaran</a:t>
            </a:r>
            <a:r>
              <a:rPr lang="en-US" dirty="0"/>
              <a:t>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611"/>
            <a:ext cx="10515600" cy="307745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_tradnl" sz="3200" b="1" dirty="0"/>
              <a:t>PARÁMETRO</a:t>
            </a:r>
          </a:p>
          <a:p>
            <a:pPr marL="342900" indent="-342900">
              <a:lnSpc>
                <a:spcPct val="100000"/>
              </a:lnSpc>
            </a:pPr>
            <a:r>
              <a:rPr lang="es-ES_tradnl" sz="3200" dirty="0"/>
              <a:t>Un </a:t>
            </a:r>
            <a:r>
              <a:rPr lang="es-ES_tradnl" sz="3200" b="1" dirty="0"/>
              <a:t>par</a:t>
            </a:r>
            <a:r>
              <a:rPr lang="en-US" sz="3200" b="1" dirty="0" err="1"/>
              <a:t>ámetro</a:t>
            </a:r>
            <a:r>
              <a:rPr lang="en-US" sz="3200" b="1" dirty="0"/>
              <a:t> </a:t>
            </a:r>
            <a:r>
              <a:rPr lang="es-ES_tradnl" sz="3200" dirty="0"/>
              <a:t>es una variable</a:t>
            </a:r>
            <a:r>
              <a:rPr lang="en-US" sz="3200" dirty="0"/>
              <a:t> que </a:t>
            </a:r>
            <a:r>
              <a:rPr lang="en-US" sz="3200" dirty="0" err="1"/>
              <a:t>usamos</a:t>
            </a:r>
            <a:r>
              <a:rPr lang="en-US" sz="3200" dirty="0"/>
              <a:t> </a:t>
            </a:r>
            <a:r>
              <a:rPr lang="en-US" sz="3200" b="1" dirty="0" err="1"/>
              <a:t>dentro</a:t>
            </a:r>
            <a:r>
              <a:rPr lang="en-US" sz="3200" b="1" dirty="0"/>
              <a:t> </a:t>
            </a:r>
            <a:r>
              <a:rPr lang="en-US" sz="3200" dirty="0"/>
              <a:t>de la </a:t>
            </a:r>
            <a:r>
              <a:rPr lang="en-US" sz="3200" dirty="0" err="1"/>
              <a:t>definición</a:t>
            </a:r>
            <a:r>
              <a:rPr lang="en-US" sz="3200" dirty="0"/>
              <a:t> de la </a:t>
            </a:r>
            <a:r>
              <a:rPr lang="en-US" sz="3200" dirty="0" err="1"/>
              <a:t>función</a:t>
            </a:r>
            <a:r>
              <a:rPr lang="en-US" sz="3200" dirty="0"/>
              <a:t>.</a:t>
            </a:r>
          </a:p>
          <a:p>
            <a:pPr marL="342900" indent="-342900">
              <a:lnSpc>
                <a:spcPct val="100000"/>
              </a:lnSpc>
            </a:pPr>
            <a:r>
              <a:rPr lang="en-US" sz="3200" dirty="0"/>
              <a:t>Se </a:t>
            </a:r>
            <a:r>
              <a:rPr lang="en-US" sz="3200" dirty="0" err="1"/>
              <a:t>encarga</a:t>
            </a:r>
            <a:r>
              <a:rPr lang="en-US" sz="3200" dirty="0"/>
              <a:t> de </a:t>
            </a:r>
            <a:r>
              <a:rPr lang="en-US" sz="3200" dirty="0" err="1"/>
              <a:t>manejar</a:t>
            </a:r>
            <a:r>
              <a:rPr lang="en-US" sz="3200" dirty="0"/>
              <a:t>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valores</a:t>
            </a:r>
            <a:r>
              <a:rPr lang="en-US" sz="3200" dirty="0"/>
              <a:t> </a:t>
            </a:r>
            <a:r>
              <a:rPr lang="en-US" sz="3200" b="1" u="sng" dirty="0" err="1"/>
              <a:t>dentro</a:t>
            </a:r>
            <a:r>
              <a:rPr lang="en-US" sz="3200" dirty="0"/>
              <a:t> de la </a:t>
            </a:r>
            <a:r>
              <a:rPr lang="en-US" sz="3200" dirty="0" err="1"/>
              <a:t>función</a:t>
            </a:r>
            <a:r>
              <a:rPr lang="en-US" sz="3200" dirty="0"/>
              <a:t> para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invocación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particular.</a:t>
            </a:r>
            <a:endParaRPr lang="es-ES_tradn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636185" y="4830718"/>
            <a:ext cx="50927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sumar_numeros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s-ES_tradnl" sz="24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a+b</a:t>
            </a:r>
            <a:endParaRPr lang="es-ES_tradnl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8229600" y="4355979"/>
            <a:ext cx="1409252" cy="33855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Parámetros</a:t>
            </a:r>
          </a:p>
        </p:txBody>
      </p:sp>
      <p:sp>
        <p:nvSpPr>
          <p:cNvPr id="6" name="Rectangle 15"/>
          <p:cNvSpPr/>
          <p:nvPr/>
        </p:nvSpPr>
        <p:spPr>
          <a:xfrm>
            <a:off x="7017621" y="4879041"/>
            <a:ext cx="577278" cy="3682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19"/>
          <p:cNvCxnSpPr/>
          <p:nvPr/>
        </p:nvCxnSpPr>
        <p:spPr>
          <a:xfrm flipV="1">
            <a:off x="7594899" y="4540105"/>
            <a:ext cx="634701" cy="52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8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declaran</a:t>
            </a:r>
            <a:r>
              <a:rPr lang="en-US" dirty="0"/>
              <a:t>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0314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_tradnl" sz="3200" b="1" dirty="0"/>
              <a:t>ARGUMENTO</a:t>
            </a:r>
          </a:p>
          <a:p>
            <a:pPr marL="342900" indent="-342900">
              <a:lnSpc>
                <a:spcPct val="100000"/>
              </a:lnSpc>
            </a:pPr>
            <a:r>
              <a:rPr lang="es-ES_tradnl" sz="3200" dirty="0"/>
              <a:t>Un </a:t>
            </a:r>
            <a:r>
              <a:rPr lang="es-ES_tradnl" sz="3200" b="1" dirty="0"/>
              <a:t>argumento</a:t>
            </a:r>
            <a:r>
              <a:rPr lang="es-ES_tradnl" sz="3200" dirty="0"/>
              <a:t> es un valor que pasamos a la </a:t>
            </a:r>
            <a:r>
              <a:rPr lang="es-ES_tradnl" sz="3200" dirty="0" err="1"/>
              <a:t>funci</a:t>
            </a:r>
            <a:r>
              <a:rPr lang="en-US" sz="3200" dirty="0" err="1"/>
              <a:t>ón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b="1" dirty="0"/>
              <a:t>entrada</a:t>
            </a:r>
            <a:r>
              <a:rPr lang="en-US" sz="3200" dirty="0"/>
              <a:t> </a:t>
            </a:r>
            <a:r>
              <a:rPr lang="en-US" sz="3200" dirty="0" err="1"/>
              <a:t>cuando</a:t>
            </a:r>
            <a:r>
              <a:rPr lang="en-US" sz="3200" dirty="0"/>
              <a:t> </a:t>
            </a:r>
            <a:r>
              <a:rPr lang="en-US" sz="3200" dirty="0" err="1"/>
              <a:t>llamamos</a:t>
            </a:r>
            <a:r>
              <a:rPr lang="en-US" sz="3200" dirty="0"/>
              <a:t> a la </a:t>
            </a:r>
            <a:r>
              <a:rPr lang="en-US" sz="3200" dirty="0" err="1"/>
              <a:t>función</a:t>
            </a:r>
            <a:endParaRPr lang="en-US" sz="3200" dirty="0"/>
          </a:p>
          <a:p>
            <a:pPr marL="342900" indent="-342900">
              <a:lnSpc>
                <a:spcPct val="100000"/>
              </a:lnSpc>
            </a:pPr>
            <a:r>
              <a:rPr lang="en-US" sz="3200" dirty="0" err="1"/>
              <a:t>Usamos</a:t>
            </a:r>
            <a:r>
              <a:rPr lang="en-US" sz="3200" dirty="0"/>
              <a:t> </a:t>
            </a:r>
            <a:r>
              <a:rPr lang="en-US" sz="3200" b="1" dirty="0" err="1"/>
              <a:t>argumentos</a:t>
            </a:r>
            <a:r>
              <a:rPr lang="en-US" sz="3200" dirty="0"/>
              <a:t> para que la </a:t>
            </a:r>
            <a:r>
              <a:rPr lang="en-US" sz="3200" dirty="0" err="1"/>
              <a:t>función</a:t>
            </a:r>
            <a:r>
              <a:rPr lang="en-US" sz="3200" dirty="0"/>
              <a:t> </a:t>
            </a:r>
            <a:r>
              <a:rPr lang="en-US" sz="3200" dirty="0" err="1"/>
              <a:t>realice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trabajo</a:t>
            </a:r>
            <a:r>
              <a:rPr lang="en-US" sz="3200" dirty="0"/>
              <a:t> </a:t>
            </a:r>
            <a:r>
              <a:rPr lang="en-US" sz="3200" dirty="0" err="1"/>
              <a:t>cuando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llamada</a:t>
            </a:r>
            <a:r>
              <a:rPr lang="en-US" sz="3200" dirty="0"/>
              <a:t> con </a:t>
            </a:r>
            <a:r>
              <a:rPr lang="en-US" sz="3200" b="1" dirty="0" err="1"/>
              <a:t>diferentes</a:t>
            </a:r>
            <a:r>
              <a:rPr lang="en-US" sz="3200" dirty="0"/>
              <a:t> </a:t>
            </a:r>
            <a:r>
              <a:rPr lang="en-US" sz="3200" dirty="0" err="1"/>
              <a:t>valores</a:t>
            </a:r>
            <a:endParaRPr lang="es-ES_tradnl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49650" y="4856750"/>
            <a:ext cx="50927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#Programa Principal</a:t>
            </a:r>
          </a:p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c=</a:t>
            </a:r>
            <a:r>
              <a:rPr lang="es-ES_tradnl" sz="2400" dirty="0" err="1" smtClean="0">
                <a:latin typeface="Courier New" charset="0"/>
                <a:ea typeface="Courier New" charset="0"/>
                <a:cs typeface="Courier New" charset="0"/>
              </a:rPr>
              <a:t>sumar_numeros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(5,6)</a:t>
            </a:r>
          </a:p>
          <a:p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 ( c )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9014912" y="5243964"/>
            <a:ext cx="1409252" cy="33855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Argumentos</a:t>
            </a:r>
          </a:p>
        </p:txBody>
      </p:sp>
      <p:sp>
        <p:nvSpPr>
          <p:cNvPr id="9" name="Rectangle 15"/>
          <p:cNvSpPr/>
          <p:nvPr/>
        </p:nvSpPr>
        <p:spPr>
          <a:xfrm>
            <a:off x="6553597" y="5224149"/>
            <a:ext cx="577278" cy="3682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19"/>
          <p:cNvCxnSpPr>
            <a:endCxn id="8" idx="1"/>
          </p:cNvCxnSpPr>
          <p:nvPr/>
        </p:nvCxnSpPr>
        <p:spPr>
          <a:xfrm>
            <a:off x="7130875" y="5408278"/>
            <a:ext cx="1884037" cy="4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7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37"/>
            <a:ext cx="10515600" cy="1325563"/>
          </a:xfrm>
        </p:spPr>
        <p:txBody>
          <a:bodyPr/>
          <a:lstStyle/>
          <a:p>
            <a:r>
              <a:rPr lang="en-US" dirty="0"/>
              <a:t>1.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implementan</a:t>
            </a:r>
            <a:r>
              <a:rPr lang="en-US" dirty="0"/>
              <a:t>?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1129975" y="1613595"/>
            <a:ext cx="23749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sz="2000" b="1" dirty="0">
              <a:solidFill>
                <a:schemeClr val="l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999" y="1458411"/>
            <a:ext cx="24590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sz="1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8483" y="4591196"/>
            <a:ext cx="26967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sz="1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088" y="4926154"/>
            <a:ext cx="29370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sz="1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5940" y="1994842"/>
            <a:ext cx="777931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def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nombre_de_la_función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Parámetros</a:t>
            </a:r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INSTRUCCIÓN_1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INSTRUCCIÓN_2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INSTRUCCIÓN_3</a:t>
            </a:r>
          </a:p>
          <a:p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4045" y="4670827"/>
            <a:ext cx="3408096" cy="9233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El código de la función DEBE  </a:t>
            </a:r>
          </a:p>
          <a:p>
            <a:pPr algn="ctr"/>
            <a:r>
              <a:rPr lang="es-ES" b="1" dirty="0"/>
              <a:t>de estar </a:t>
            </a:r>
            <a:r>
              <a:rPr lang="es-ES" b="1" dirty="0" err="1"/>
              <a:t>identado</a:t>
            </a:r>
            <a:r>
              <a:rPr lang="es-ES" b="1" dirty="0"/>
              <a:t> con respecto al </a:t>
            </a:r>
            <a:r>
              <a:rPr lang="es-ES" b="1" dirty="0" err="1"/>
              <a:t>def</a:t>
            </a:r>
            <a:endParaRPr lang="es-ES" b="1" dirty="0"/>
          </a:p>
        </p:txBody>
      </p:sp>
      <p:sp>
        <p:nvSpPr>
          <p:cNvPr id="16" name="Rectangle 15"/>
          <p:cNvSpPr/>
          <p:nvPr/>
        </p:nvSpPr>
        <p:spPr>
          <a:xfrm>
            <a:off x="2829900" y="2450696"/>
            <a:ext cx="2327129" cy="10865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2"/>
            <a:endCxn id="13" idx="0"/>
          </p:cNvCxnSpPr>
          <p:nvPr/>
        </p:nvCxnSpPr>
        <p:spPr>
          <a:xfrm>
            <a:off x="3993465" y="3537233"/>
            <a:ext cx="2464628" cy="1133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5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¿C</a:t>
            </a:r>
            <a:r>
              <a:rPr lang="en-US" dirty="0" err="1"/>
              <a:t>ómo</a:t>
            </a:r>
            <a:r>
              <a:rPr lang="en-US" dirty="0"/>
              <a:t> se </a:t>
            </a:r>
            <a:r>
              <a:rPr lang="en-US" dirty="0" err="1"/>
              <a:t>implementan</a:t>
            </a:r>
            <a:r>
              <a:rPr lang="en-US" dirty="0"/>
              <a:t>?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s-ES_tradnl" dirty="0"/>
              <a:t>Debajo de la definición de la función,  hemos de escribir lo que va a hacer nuestra </a:t>
            </a:r>
            <a:r>
              <a:rPr lang="es-ES_tradnl" dirty="0" err="1"/>
              <a:t>funci</a:t>
            </a:r>
            <a:r>
              <a:rPr lang="en-US" dirty="0" err="1"/>
              <a:t>ón</a:t>
            </a:r>
            <a:r>
              <a:rPr lang="en-US" dirty="0"/>
              <a:t>.</a:t>
            </a:r>
          </a:p>
          <a:p>
            <a:pPr marL="800100" lvl="1" indent="-342900"/>
            <a:r>
              <a:rPr lang="en-US" dirty="0"/>
              <a:t>(variables, </a:t>
            </a:r>
            <a:r>
              <a:rPr lang="en-US" dirty="0" err="1"/>
              <a:t>expresiones</a:t>
            </a:r>
            <a:r>
              <a:rPr lang="en-US" dirty="0"/>
              <a:t>, </a:t>
            </a:r>
            <a:r>
              <a:rPr lang="en-US" dirty="0" err="1"/>
              <a:t>condicionales</a:t>
            </a:r>
            <a:r>
              <a:rPr lang="en-US" dirty="0"/>
              <a:t>, </a:t>
            </a:r>
            <a:r>
              <a:rPr lang="en-US" dirty="0" err="1"/>
              <a:t>repeticiones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74320" lvl="1" indent="-342900">
              <a:buFont typeface="Arial" charset="0"/>
              <a:buChar char="•"/>
            </a:pPr>
            <a:endParaRPr lang="es-ES_tradnl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74320" lvl="1" indent="-342900">
              <a:buFont typeface="Arial" charset="0"/>
              <a:buChar char="•"/>
            </a:pPr>
            <a:r>
              <a:rPr lang="es-ES_tradnl" sz="2800" dirty="0"/>
              <a:t>Generalmente la </a:t>
            </a:r>
            <a:r>
              <a:rPr lang="es-ES_tradnl" sz="2800" dirty="0" err="1"/>
              <a:t>funci</a:t>
            </a:r>
            <a:r>
              <a:rPr lang="en-US" sz="2800" dirty="0" err="1"/>
              <a:t>ón</a:t>
            </a:r>
            <a:r>
              <a:rPr lang="en-US" sz="2800" dirty="0"/>
              <a:t> </a:t>
            </a:r>
            <a:r>
              <a:rPr lang="en-US" sz="2800" dirty="0" err="1"/>
              <a:t>toma</a:t>
            </a:r>
            <a:r>
              <a:rPr lang="en-US" sz="2800" dirty="0"/>
              <a:t> </a:t>
            </a:r>
            <a:r>
              <a:rPr lang="en-US" sz="2800" dirty="0" err="1"/>
              <a:t>sus</a:t>
            </a:r>
            <a:r>
              <a:rPr lang="en-US" sz="2800" dirty="0"/>
              <a:t> </a:t>
            </a:r>
            <a:r>
              <a:rPr lang="en-US" sz="2800" dirty="0" err="1"/>
              <a:t>argumentos</a:t>
            </a:r>
            <a:r>
              <a:rPr lang="en-US" sz="2800" dirty="0"/>
              <a:t>, </a:t>
            </a:r>
            <a:r>
              <a:rPr lang="en-US" sz="2800" dirty="0" err="1"/>
              <a:t>hace</a:t>
            </a:r>
            <a:r>
              <a:rPr lang="en-US" sz="2800" dirty="0"/>
              <a:t> </a:t>
            </a:r>
            <a:r>
              <a:rPr lang="en-US" sz="2800" dirty="0" err="1"/>
              <a:t>algún</a:t>
            </a:r>
            <a:r>
              <a:rPr lang="en-US" sz="2800" dirty="0"/>
              <a:t> </a:t>
            </a:r>
            <a:r>
              <a:rPr lang="en-US" sz="2800" dirty="0" err="1"/>
              <a:t>cálculo</a:t>
            </a:r>
            <a:r>
              <a:rPr lang="en-US" sz="2800" dirty="0"/>
              <a:t> y </a:t>
            </a:r>
            <a:r>
              <a:rPr lang="en-US" sz="2800" b="1" dirty="0" err="1"/>
              <a:t>retorna</a:t>
            </a:r>
            <a:r>
              <a:rPr lang="en-US" sz="2800" dirty="0"/>
              <a:t> un valor para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usado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el </a:t>
            </a:r>
            <a:r>
              <a:rPr lang="en-US" sz="2800" dirty="0" err="1"/>
              <a:t>resultado</a:t>
            </a:r>
            <a:r>
              <a:rPr lang="en-US" sz="2800" dirty="0"/>
              <a:t> de la </a:t>
            </a:r>
            <a:r>
              <a:rPr lang="en-US" sz="2800" dirty="0" err="1"/>
              <a:t>llamada</a:t>
            </a:r>
            <a:r>
              <a:rPr lang="en-US" sz="2800" dirty="0"/>
              <a:t> de la </a:t>
            </a:r>
            <a:r>
              <a:rPr lang="en-US" sz="2800" dirty="0" err="1"/>
              <a:t>función</a:t>
            </a:r>
            <a:r>
              <a:rPr lang="en-US" sz="2800" dirty="0"/>
              <a:t>.</a:t>
            </a:r>
            <a:endParaRPr lang="es-ES_tradn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35730" y="5114497"/>
            <a:ext cx="5092700" cy="830997"/>
          </a:xfrm>
          <a:prstGeom prst="rect">
            <a:avLst/>
          </a:prstGeom>
          <a:solidFill>
            <a:srgbClr val="FFD5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sumar_numeros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s-ES_tradnl" sz="24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a+b</a:t>
            </a:r>
            <a:endParaRPr lang="es-ES_tradnl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1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582"/>
            <a:ext cx="10515600" cy="1325563"/>
          </a:xfrm>
        </p:spPr>
        <p:txBody>
          <a:bodyPr/>
          <a:lstStyle/>
          <a:p>
            <a:r>
              <a:rPr lang="es-ES_tradnl" dirty="0"/>
              <a:t>3. ¿C</a:t>
            </a:r>
            <a:r>
              <a:rPr lang="en-US" dirty="0" err="1"/>
              <a:t>ómo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?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03766"/>
            <a:ext cx="10515600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es-EC" dirty="0"/>
              <a:t>La función es invocada a través de sus nombre, desde el programa principal (o incluso otras funciones)</a:t>
            </a:r>
          </a:p>
          <a:p>
            <a:pPr marL="342900" indent="-342900"/>
            <a:r>
              <a:rPr lang="es-ES_tradnl" dirty="0"/>
              <a:t>La lista de argumentos debe de coincidir, al igual que el orden (Por lo general)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050002"/>
            <a:ext cx="5092700" cy="830997"/>
          </a:xfrm>
          <a:prstGeom prst="rect">
            <a:avLst/>
          </a:prstGeom>
          <a:solidFill>
            <a:srgbClr val="FFD5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sumar_numeros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a,b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s-ES_tradnl" sz="24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a+b</a:t>
            </a:r>
            <a:endParaRPr lang="es-ES_tradnl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4269306"/>
            <a:ext cx="5092700" cy="1938992"/>
          </a:xfrm>
          <a:prstGeom prst="rect">
            <a:avLst/>
          </a:prstGeom>
          <a:solidFill>
            <a:srgbClr val="FFD5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n1 = 4</a:t>
            </a:r>
          </a:p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n2 = 3</a:t>
            </a:r>
          </a:p>
          <a:p>
            <a:endParaRPr lang="es-ES_tradnl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c = 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sumar_numeros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(n1, n2)</a:t>
            </a:r>
          </a:p>
          <a:p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76261" y="4102419"/>
            <a:ext cx="277410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1147" y="3511667"/>
            <a:ext cx="413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Consola: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6616967" y="6007357"/>
            <a:ext cx="314652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Llamada a la función</a:t>
            </a:r>
          </a:p>
        </p:txBody>
      </p:sp>
      <p:sp>
        <p:nvSpPr>
          <p:cNvPr id="10" name="Rectangle 15"/>
          <p:cNvSpPr/>
          <p:nvPr/>
        </p:nvSpPr>
        <p:spPr>
          <a:xfrm>
            <a:off x="1831742" y="5461331"/>
            <a:ext cx="4000500" cy="3435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9"/>
          <p:cNvCxnSpPr>
            <a:stCxn id="10" idx="2"/>
            <a:endCxn id="9" idx="1"/>
          </p:cNvCxnSpPr>
          <p:nvPr/>
        </p:nvCxnSpPr>
        <p:spPr>
          <a:xfrm>
            <a:off x="3831992" y="5804872"/>
            <a:ext cx="2784975" cy="387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8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" grpId="0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3. ¿Cómo se usan?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41669" y="1598247"/>
            <a:ext cx="8778449" cy="671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200"/>
              </a:spcAft>
              <a:buNone/>
            </a:pPr>
            <a:r>
              <a:rPr lang="es-EC" dirty="0"/>
              <a:t>¡Antes de usar una función, ésta debe estar declarada!</a:t>
            </a:r>
            <a:endParaRPr lang="en-US" sz="1800" b="1" dirty="0"/>
          </a:p>
        </p:txBody>
      </p:sp>
      <p:pic>
        <p:nvPicPr>
          <p:cNvPr id="1026" name="Picture 2" descr="Resultado de imagen para war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64" y="1476563"/>
            <a:ext cx="793536" cy="7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57500" y="2561936"/>
            <a:ext cx="6115050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#Programa para sumar dos números</a:t>
            </a:r>
          </a:p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n1 = 4</a:t>
            </a:r>
          </a:p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n2 = 3</a:t>
            </a:r>
          </a:p>
          <a:p>
            <a:endParaRPr lang="es-ES_tradnl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c = </a:t>
            </a:r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sumar_numeros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(n1, n2)</a:t>
            </a:r>
          </a:p>
          <a:p>
            <a:r>
              <a:rPr lang="es-ES_tradnl" sz="2400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s-ES_tradnl" sz="2400" dirty="0">
                <a:latin typeface="Courier New" charset="0"/>
                <a:ea typeface="Courier New" charset="0"/>
                <a:cs typeface="Courier New" charset="0"/>
              </a:rPr>
              <a:t>(c)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4" y="5162098"/>
            <a:ext cx="10861271" cy="15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0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Utilizar  adecuadamente  el  principio  computacional  de  dividir un problema en módulos para su resolución.</a:t>
            </a:r>
          </a:p>
          <a:p>
            <a:pPr algn="just"/>
            <a:r>
              <a:rPr lang="es-ES" dirty="0"/>
              <a:t>Crear  funciones  reconociendo  adecuadamente  los  parámetros  de  entrada,  requerimientos  de  salida  y  acciones a ejecutar para la resolución de problemas. </a:t>
            </a:r>
          </a:p>
          <a:p>
            <a:pPr algn="just"/>
            <a:r>
              <a:rPr lang="es-ES" dirty="0"/>
              <a:t>Usar funciones adecuadamente para generar programas eficientes.</a:t>
            </a:r>
            <a:endParaRPr lang="es-EC" dirty="0"/>
          </a:p>
          <a:p>
            <a:pPr algn="just"/>
            <a:r>
              <a:rPr lang="es-ES" dirty="0"/>
              <a:t>Aplicar  el  envío  de  parámetros  a  funciones  por referencia  y  valor  y  obtener  el  valor  retornado  para  su  uso en la implementación de un programa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3. ¿Cómo se usan?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Para que una función se ejecute esta debe ser </a:t>
            </a:r>
            <a:r>
              <a:rPr lang="x-none" b="1" dirty="0">
                <a:solidFill>
                  <a:srgbClr val="FF0000"/>
                </a:solidFill>
              </a:rPr>
              <a:t>llamada</a:t>
            </a:r>
            <a:r>
              <a:rPr lang="x-none" dirty="0"/>
              <a:t> desde el programa principal u otra función.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95500" y="3987409"/>
            <a:ext cx="8778449" cy="671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1800"/>
              </a:spcAft>
              <a:buNone/>
            </a:pPr>
            <a:r>
              <a:rPr lang="es-EC" dirty="0"/>
              <a:t>¡La función NO se ejecutará si ésta sólo ha sido declarada!</a:t>
            </a:r>
            <a:endParaRPr lang="en-US" sz="1800" b="1" dirty="0"/>
          </a:p>
        </p:txBody>
      </p:sp>
      <p:pic>
        <p:nvPicPr>
          <p:cNvPr id="6" name="Picture 2" descr="Resultado de imagen para war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82" y="3926566"/>
            <a:ext cx="793536" cy="7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8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45734"/>
            <a:ext cx="10058400" cy="1348040"/>
          </a:xfrm>
        </p:spPr>
        <p:txBody>
          <a:bodyPr/>
          <a:lstStyle/>
          <a:p>
            <a:r>
              <a:rPr lang="es-EC" dirty="0"/>
              <a:t>Escribir una función que evalúe la siguiente función matemática: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9"/>
          <a:stretch/>
        </p:blipFill>
        <p:spPr bwMode="auto">
          <a:xfrm>
            <a:off x="4683505" y="2503077"/>
            <a:ext cx="2084078" cy="46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1097280" y="3548639"/>
            <a:ext cx="10058400" cy="1348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16002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lang="en-US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>
                <a:solidFill>
                  <a:schemeClr val="tx1"/>
                </a:solidFill>
              </a:rPr>
              <a:t>Escribir una función que evalúe la siguiente función matemática:</a:t>
            </a:r>
          </a:p>
          <a:p>
            <a:pPr lvl="1"/>
            <a:r>
              <a:rPr lang="en-US" b="1" dirty="0"/>
              <a:t>	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05" y="4367307"/>
            <a:ext cx="1993002" cy="47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33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Ejercicio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1335820" y="2337905"/>
            <a:ext cx="10058400" cy="1215518"/>
          </a:xfrm>
        </p:spPr>
        <p:txBody>
          <a:bodyPr>
            <a:normAutofit lnSpcReduction="10000"/>
          </a:bodyPr>
          <a:lstStyle/>
          <a:p>
            <a:r>
              <a:rPr lang="es-EC" dirty="0"/>
              <a:t>Cree un programa que calcule el resultado de sumar los resultados de la evaluación de las funciones f(x) y g(x) (definidas previamente), para los números del 1 al 5</a:t>
            </a:r>
            <a:r>
              <a:rPr lang="es-EC" dirty="0" smtClean="0"/>
              <a:t>.</a:t>
            </a:r>
          </a:p>
          <a:p>
            <a:endParaRPr lang="es-EC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9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Librerías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Una colección de funciones puede llamarse una librería.</a:t>
            </a:r>
          </a:p>
          <a:p>
            <a:r>
              <a:rPr lang="es-EC" dirty="0"/>
              <a:t>¿Ejemplos?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Por lo general las librerías se encuentran definidas en archivos distintos a los del programa principal, para </a:t>
            </a:r>
            <a:r>
              <a:rPr lang="es-EC" u="sng" dirty="0" err="1"/>
              <a:t>modularizar</a:t>
            </a:r>
            <a:r>
              <a:rPr lang="es-EC" dirty="0"/>
              <a:t> el código.</a:t>
            </a:r>
          </a:p>
          <a:p>
            <a:r>
              <a:rPr lang="es-EC" dirty="0"/>
              <a:t>Para llamarlas debemos usar </a:t>
            </a:r>
            <a:r>
              <a:rPr lang="es-EC" b="1" dirty="0" err="1"/>
              <a:t>import</a:t>
            </a:r>
            <a:endParaRPr lang="es-EC" b="1" dirty="0"/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7459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Pasando argumentos a las funciones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8956" y="2034945"/>
            <a:ext cx="9896723" cy="89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800" dirty="0"/>
              <a:t>Los argumentos que recibe una función, pueden ser enviados de las siguientes maneras:</a:t>
            </a:r>
            <a:endParaRPr lang="en-U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133600" y="3180522"/>
            <a:ext cx="83091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sz="2800" dirty="0"/>
              <a:t>Argumentos requeridos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2800" dirty="0"/>
              <a:t>Argumentos con valores por omisión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2800" dirty="0"/>
              <a:t>Argumentos descritos como pares </a:t>
            </a:r>
            <a:r>
              <a:rPr lang="es-EC" sz="2800" dirty="0" err="1"/>
              <a:t>Keyword</a:t>
            </a:r>
            <a:r>
              <a:rPr lang="es-EC" sz="2800" dirty="0"/>
              <a:t> – </a:t>
            </a:r>
            <a:r>
              <a:rPr lang="es-EC" sz="2800" dirty="0" err="1"/>
              <a:t>Value</a:t>
            </a:r>
            <a:endParaRPr lang="es-EC" sz="2800" dirty="0"/>
          </a:p>
          <a:p>
            <a:pPr marL="342900" indent="-342900">
              <a:buFont typeface="+mj-lt"/>
              <a:buAutoNum type="arabicPeriod"/>
            </a:pPr>
            <a:r>
              <a:rPr lang="es-EC" sz="2800" dirty="0"/>
              <a:t>Lista de argumentos arbitrarios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3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Argumentos Requeridos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37153"/>
          </a:xfrm>
        </p:spPr>
        <p:txBody>
          <a:bodyPr>
            <a:normAutofit lnSpcReduction="10000"/>
          </a:bodyPr>
          <a:lstStyle/>
          <a:p>
            <a:r>
              <a:rPr lang="es-EC" dirty="0"/>
              <a:t>Los argumentos deben ser enviados a la función en el </a:t>
            </a:r>
            <a:r>
              <a:rPr lang="es-EC" u="sng" dirty="0"/>
              <a:t>número y orden</a:t>
            </a:r>
            <a:r>
              <a:rPr lang="es-EC" dirty="0"/>
              <a:t> en que fueron definidos.</a:t>
            </a:r>
          </a:p>
          <a:p>
            <a:r>
              <a:rPr lang="es-EC" dirty="0"/>
              <a:t>El número de argumentos enviados a las funciones debe ser igual al número de parámetros definidos en la función, caso contrario se producirá un error de sintaxis.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0" y="4651144"/>
            <a:ext cx="5925954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 sz="2000" dirty="0"/>
              <a:t>Esta función debe recibir exactamente dos argumentos y para que los cálculos se realicen correctamente, se debe respetar también el orden.</a:t>
            </a:r>
            <a:endParaRPr lang="en-US" sz="2000" dirty="0"/>
          </a:p>
        </p:txBody>
      </p:sp>
      <p:sp>
        <p:nvSpPr>
          <p:cNvPr id="8" name="4 CuadroTexto"/>
          <p:cNvSpPr txBox="1"/>
          <p:nvPr/>
        </p:nvSpPr>
        <p:spPr>
          <a:xfrm>
            <a:off x="1514679" y="4451089"/>
            <a:ext cx="397172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</a:rPr>
              <a:t>cono (</a:t>
            </a:r>
            <a:r>
              <a:rPr lang="es-ES" sz="2000" dirty="0" err="1">
                <a:latin typeface="Consolas" panose="020B0609020204030204" pitchFamily="49" charset="0"/>
              </a:rPr>
              <a:t>r,h</a:t>
            </a:r>
            <a:r>
              <a:rPr lang="es-ES" sz="2000" dirty="0">
                <a:latin typeface="Consolas" panose="020B0609020204030204" pitchFamily="49" charset="0"/>
              </a:rPr>
              <a:t>):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g=</a:t>
            </a:r>
            <a:r>
              <a:rPr lang="es-ES" sz="2000" dirty="0" err="1">
                <a:latin typeface="Consolas" panose="020B0609020204030204" pitchFamily="49" charset="0"/>
              </a:rPr>
              <a:t>sqrt</a:t>
            </a:r>
            <a:r>
              <a:rPr lang="es-ES" sz="2000" dirty="0">
                <a:latin typeface="Consolas" panose="020B0609020204030204" pitchFamily="49" charset="0"/>
              </a:rPr>
              <a:t>(h**2+r**2)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s=pi*r*</a:t>
            </a:r>
            <a:r>
              <a:rPr lang="es-ES" sz="2000" dirty="0" err="1">
                <a:latin typeface="Consolas" panose="020B0609020204030204" pitchFamily="49" charset="0"/>
              </a:rPr>
              <a:t>g+pi</a:t>
            </a:r>
            <a:r>
              <a:rPr lang="es-ES" sz="2000" dirty="0">
                <a:latin typeface="Consolas" panose="020B0609020204030204" pitchFamily="49" charset="0"/>
              </a:rPr>
              <a:t>*r**2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</a:rPr>
              <a:t>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4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C" dirty="0"/>
              <a:t>Parámetros por Omisión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34944"/>
            <a:ext cx="10058400" cy="32033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C" sz="2800" b="1" dirty="0"/>
          </a:p>
          <a:p>
            <a:r>
              <a:rPr lang="es-ES" sz="2800" dirty="0"/>
              <a:t>Es posible asignar valores a los parámetros para el caso que no vengan con algún valor al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llamada</a:t>
            </a:r>
            <a:r>
              <a:rPr lang="en-US" sz="2800" dirty="0"/>
              <a:t> la </a:t>
            </a:r>
            <a:r>
              <a:rPr lang="en-US" sz="2800" dirty="0" err="1"/>
              <a:t>función</a:t>
            </a:r>
            <a:r>
              <a:rPr lang="en-US" sz="2800" dirty="0"/>
              <a:t>.</a:t>
            </a:r>
          </a:p>
          <a:p>
            <a:endParaRPr lang="es-EC" sz="2800" b="1" dirty="0"/>
          </a:p>
          <a:p>
            <a:r>
              <a:rPr lang="es-ES" sz="2800" dirty="0"/>
              <a:t>Esto significa que una función puede ser llamada con “menos” parámetros que los que se especifican en la definición.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37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Parámetros por omisión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828" y="2243299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s-EC" dirty="0"/>
              <a:t>Ejemplo: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60428" y="4833598"/>
            <a:ext cx="7955698" cy="77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 sz="2000" dirty="0"/>
              <a:t>Al llamarla con </a:t>
            </a:r>
            <a:r>
              <a:rPr lang="es-EC" sz="2000" b="1" dirty="0" err="1"/>
              <a:t>fun</a:t>
            </a:r>
            <a:r>
              <a:rPr lang="es-EC" sz="2000" b="1" dirty="0"/>
              <a:t>(3,5) </a:t>
            </a:r>
            <a:r>
              <a:rPr lang="es-EC" sz="2000" dirty="0"/>
              <a:t>se asigna </a:t>
            </a:r>
            <a:r>
              <a:rPr lang="es-EC" sz="2000" b="1" dirty="0"/>
              <a:t>3</a:t>
            </a:r>
            <a:r>
              <a:rPr lang="es-EC" sz="2000" dirty="0"/>
              <a:t> al parámetro </a:t>
            </a:r>
            <a:r>
              <a:rPr lang="es-EC" sz="2000" b="1" dirty="0"/>
              <a:t>a</a:t>
            </a:r>
            <a:r>
              <a:rPr lang="es-EC" sz="2000" dirty="0"/>
              <a:t> y </a:t>
            </a:r>
            <a:r>
              <a:rPr lang="es-EC" sz="2000" b="1" dirty="0"/>
              <a:t>5</a:t>
            </a:r>
            <a:r>
              <a:rPr lang="es-EC" sz="2000" dirty="0"/>
              <a:t> al parámetro </a:t>
            </a:r>
            <a:r>
              <a:rPr lang="es-EC" sz="2000" b="1" dirty="0"/>
              <a:t>b</a:t>
            </a:r>
          </a:p>
          <a:p>
            <a:pPr marL="0" indent="0" algn="ctr">
              <a:buNone/>
            </a:pPr>
            <a:r>
              <a:rPr lang="es-EC" sz="2000" dirty="0"/>
              <a:t>Al </a:t>
            </a:r>
            <a:r>
              <a:rPr lang="es-EC" sz="2000" dirty="0" err="1"/>
              <a:t>llmarla</a:t>
            </a:r>
            <a:r>
              <a:rPr lang="es-EC" sz="2000" dirty="0"/>
              <a:t> con </a:t>
            </a:r>
            <a:r>
              <a:rPr lang="es-EC" sz="2000" b="1" dirty="0" err="1"/>
              <a:t>fun</a:t>
            </a:r>
            <a:r>
              <a:rPr lang="es-EC" sz="2000" b="1" dirty="0"/>
              <a:t>(3) </a:t>
            </a:r>
            <a:r>
              <a:rPr lang="es-EC" sz="2000" dirty="0"/>
              <a:t>se asigna </a:t>
            </a:r>
            <a:r>
              <a:rPr lang="es-EC" sz="2000" b="1" dirty="0"/>
              <a:t>3</a:t>
            </a:r>
            <a:r>
              <a:rPr lang="es-EC" sz="2000" dirty="0"/>
              <a:t> al parámetro </a:t>
            </a:r>
            <a:r>
              <a:rPr lang="es-EC" sz="2000" b="1" dirty="0"/>
              <a:t>a</a:t>
            </a:r>
            <a:r>
              <a:rPr lang="es-EC" sz="2000" dirty="0"/>
              <a:t> y </a:t>
            </a:r>
            <a:r>
              <a:rPr lang="es-EC" sz="2000" b="1" dirty="0"/>
              <a:t>0</a:t>
            </a:r>
            <a:r>
              <a:rPr lang="es-EC" sz="2000" dirty="0"/>
              <a:t> al parámetro </a:t>
            </a:r>
            <a:r>
              <a:rPr lang="es-EC" sz="2000" b="1" dirty="0"/>
              <a:t>b</a:t>
            </a:r>
            <a:endParaRPr lang="en-US" sz="2000" b="1" dirty="0"/>
          </a:p>
        </p:txBody>
      </p:sp>
      <p:sp>
        <p:nvSpPr>
          <p:cNvPr id="6" name="4 CuadroTexto"/>
          <p:cNvSpPr txBox="1"/>
          <p:nvPr/>
        </p:nvSpPr>
        <p:spPr>
          <a:xfrm>
            <a:off x="3054722" y="2901935"/>
            <a:ext cx="397172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fun</a:t>
            </a:r>
            <a:r>
              <a:rPr lang="es-ES" sz="2000" dirty="0">
                <a:latin typeface="Consolas" panose="020B0609020204030204" pitchFamily="49" charset="0"/>
              </a:rPr>
              <a:t>(</a:t>
            </a:r>
            <a:r>
              <a:rPr lang="es-ES" sz="2000" dirty="0" err="1">
                <a:latin typeface="Consolas" panose="020B0609020204030204" pitchFamily="49" charset="0"/>
              </a:rPr>
              <a:t>a,b</a:t>
            </a:r>
            <a:r>
              <a:rPr lang="es-ES" sz="2000" dirty="0">
                <a:latin typeface="Consolas" panose="020B0609020204030204" pitchFamily="49" charset="0"/>
              </a:rPr>
              <a:t>=0)</a:t>
            </a:r>
          </a:p>
          <a:p>
            <a:pPr algn="ctr"/>
            <a:r>
              <a:rPr lang="es-ES" sz="2000" dirty="0">
                <a:latin typeface="Consolas" panose="020B0609020204030204" pitchFamily="49" charset="0"/>
              </a:rPr>
              <a:t>	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4816548" y="3818326"/>
            <a:ext cx="2742389" cy="5847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El segundo parámetro se define por omisión</a:t>
            </a:r>
          </a:p>
        </p:txBody>
      </p:sp>
      <p:sp>
        <p:nvSpPr>
          <p:cNvPr id="8" name="Rectangle 15"/>
          <p:cNvSpPr/>
          <p:nvPr/>
        </p:nvSpPr>
        <p:spPr>
          <a:xfrm>
            <a:off x="5446207" y="2994409"/>
            <a:ext cx="482320" cy="2713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19"/>
          <p:cNvCxnSpPr/>
          <p:nvPr/>
        </p:nvCxnSpPr>
        <p:spPr>
          <a:xfrm>
            <a:off x="5733164" y="3265715"/>
            <a:ext cx="362835" cy="55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6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Argumentos como </a:t>
            </a:r>
            <a:r>
              <a:rPr lang="es-EC" dirty="0" err="1"/>
              <a:t>Keyword</a:t>
            </a:r>
            <a:r>
              <a:rPr lang="es-EC" dirty="0"/>
              <a:t> - </a:t>
            </a:r>
            <a:r>
              <a:rPr lang="es-EC" dirty="0" err="1"/>
              <a:t>Value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78127"/>
          </a:xfrm>
        </p:spPr>
        <p:txBody>
          <a:bodyPr>
            <a:normAutofit fontScale="92500" lnSpcReduction="10000"/>
          </a:bodyPr>
          <a:lstStyle/>
          <a:p>
            <a:r>
              <a:rPr lang="es-EC" dirty="0"/>
              <a:t>Los argumentos son enviados a la función empleando el </a:t>
            </a:r>
            <a:r>
              <a:rPr lang="es-EC" b="1" dirty="0"/>
              <a:t>nombre del parámetro</a:t>
            </a:r>
            <a:r>
              <a:rPr lang="es-EC" dirty="0"/>
              <a:t> con el que fue definido.</a:t>
            </a:r>
          </a:p>
          <a:p>
            <a:r>
              <a:rPr lang="es-EC" dirty="0"/>
              <a:t>El orden en el cual los argumentos son enviados no es importante, Python identifica a que parámetro pertenece empleando el </a:t>
            </a:r>
            <a:r>
              <a:rPr lang="es-EC" b="1" dirty="0"/>
              <a:t>nombre</a:t>
            </a:r>
            <a:r>
              <a:rPr lang="es-EC" dirty="0"/>
              <a:t> del parámetro.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3639416" y="4316141"/>
            <a:ext cx="172278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</a:pPr>
            <a:r>
              <a:rPr lang="es-EC" sz="2000" dirty="0" err="1">
                <a:solidFill>
                  <a:schemeClr val="tx1"/>
                </a:solidFill>
              </a:rPr>
              <a:t>Keyword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514599" y="4313092"/>
            <a:ext cx="172278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</a:pPr>
            <a:r>
              <a:rPr lang="es-EC" sz="2000" dirty="0">
                <a:solidFill>
                  <a:schemeClr val="tx1"/>
                </a:solidFill>
              </a:rPr>
              <a:t>=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422912" y="4293214"/>
            <a:ext cx="172278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</a:pPr>
            <a:r>
              <a:rPr lang="es-EC" sz="2000" dirty="0" err="1">
                <a:solidFill>
                  <a:schemeClr val="tx1"/>
                </a:solidFill>
              </a:rPr>
              <a:t>Value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>
            <a:endCxn id="5" idx="2"/>
          </p:cNvCxnSpPr>
          <p:nvPr/>
        </p:nvCxnSpPr>
        <p:spPr>
          <a:xfrm flipV="1">
            <a:off x="4500807" y="4685473"/>
            <a:ext cx="1" cy="369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8284302" y="4629571"/>
            <a:ext cx="2" cy="425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3622929" y="5066737"/>
            <a:ext cx="1755758" cy="47607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schemeClr val="lt1"/>
                </a:solidFill>
              </a:rPr>
              <a:t>Parámetro</a:t>
            </a:r>
            <a:endParaRPr lang="en-US" sz="1600" b="1" dirty="0">
              <a:solidFill>
                <a:schemeClr val="lt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7425070" y="5079723"/>
            <a:ext cx="1764694" cy="47607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schemeClr val="lt1"/>
                </a:solidFill>
              </a:rPr>
              <a:t>Argumento</a:t>
            </a:r>
            <a:endParaRPr lang="en-US" sz="1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1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Argumentos como </a:t>
            </a:r>
            <a:r>
              <a:rPr lang="es-EC" dirty="0" err="1"/>
              <a:t>Keyword</a:t>
            </a:r>
            <a:r>
              <a:rPr lang="es-EC" dirty="0"/>
              <a:t> - </a:t>
            </a:r>
            <a:r>
              <a:rPr lang="es-EC" dirty="0" err="1"/>
              <a:t>Value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1312243" y="3022225"/>
            <a:ext cx="3748855" cy="17945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printinfo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1800" b="1" dirty="0">
                <a:latin typeface="Consolas" panose="020B0609020204030204" pitchFamily="49" charset="0"/>
              </a:rPr>
              <a:t> ):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print ("Name: ", name)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print ("Age ", age)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624622" y="2647382"/>
            <a:ext cx="5390707" cy="2544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  <a:defRPr sz="20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s-EC" dirty="0"/>
              <a:t>Puedo llamar a la función así:</a:t>
            </a:r>
          </a:p>
          <a:p>
            <a:endParaRPr lang="es-EC" dirty="0"/>
          </a:p>
          <a:p>
            <a:r>
              <a:rPr lang="es-EC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printinfo</a:t>
            </a:r>
            <a:r>
              <a:rPr lang="es-EC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C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s-EC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=25</a:t>
            </a:r>
            <a:r>
              <a:rPr lang="es-EC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C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C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s-EC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Jhonny</a:t>
            </a:r>
            <a:r>
              <a:rPr lang="es-EC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s-EC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s-EC" dirty="0"/>
          </a:p>
          <a:p>
            <a:r>
              <a:rPr lang="es-EC" dirty="0"/>
              <a:t>Nota que dado que especifiqué el nombre del </a:t>
            </a:r>
            <a:r>
              <a:rPr lang="es-EC" b="1" dirty="0"/>
              <a:t>parámetro</a:t>
            </a:r>
            <a:r>
              <a:rPr lang="es-EC" dirty="0"/>
              <a:t>, no me preocupo por el orden de los </a:t>
            </a:r>
            <a:r>
              <a:rPr lang="es-EC" b="1" dirty="0"/>
              <a:t>argumentos</a:t>
            </a:r>
            <a:r>
              <a:rPr lang="es-EC" dirty="0"/>
              <a:t>.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933833" y="1769020"/>
            <a:ext cx="1284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400" dirty="0"/>
              <a:t>Ejemplo: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55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6.1 –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de </a:t>
            </a:r>
            <a:r>
              <a:rPr lang="en-US" dirty="0" err="1"/>
              <a:t>diseño</a:t>
            </a:r>
            <a:r>
              <a:rPr lang="en-US" dirty="0"/>
              <a:t> Divide y </a:t>
            </a:r>
            <a:r>
              <a:rPr lang="en-US" dirty="0" err="1"/>
              <a:t>Vencerás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5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_tradnl" sz="2800" dirty="0" err="1" smtClean="0"/>
              <a:t>Dise</a:t>
            </a:r>
            <a:r>
              <a:rPr lang="en-US" sz="2800" dirty="0" err="1" smtClean="0"/>
              <a:t>ñe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funci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reciba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parametros</a:t>
            </a:r>
            <a:r>
              <a:rPr lang="en-US" sz="2800" dirty="0" smtClean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números</a:t>
            </a:r>
            <a:r>
              <a:rPr lang="en-US" dirty="0" smtClean="0"/>
              <a:t> de </a:t>
            </a:r>
            <a:r>
              <a:rPr lang="en-US" dirty="0" err="1" smtClean="0"/>
              <a:t>filas</a:t>
            </a:r>
            <a:r>
              <a:rPr lang="en-US" dirty="0" smtClean="0"/>
              <a:t> y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con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r>
              <a:rPr lang="en-US" dirty="0" smtClean="0"/>
              <a:t> de 1-50.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sz="2800" dirty="0" smtClean="0"/>
              <a:t>el </a:t>
            </a:r>
            <a:r>
              <a:rPr lang="en-US" sz="2800" dirty="0" err="1"/>
              <a:t>promedio</a:t>
            </a:r>
            <a:r>
              <a:rPr lang="en-US" sz="2800" dirty="0"/>
              <a:t> de la </a:t>
            </a:r>
            <a:r>
              <a:rPr lang="en-US" sz="2800" dirty="0" err="1" smtClean="0"/>
              <a:t>matriz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sz="2800" dirty="0" err="1" smtClean="0"/>
              <a:t>cuántos</a:t>
            </a:r>
            <a:r>
              <a:rPr lang="en-US" sz="2800" dirty="0" smtClean="0"/>
              <a:t> </a:t>
            </a:r>
            <a:r>
              <a:rPr lang="en-US" sz="2800" dirty="0" err="1"/>
              <a:t>valores</a:t>
            </a:r>
            <a:r>
              <a:rPr lang="en-US" sz="2800" dirty="0"/>
              <a:t> son </a:t>
            </a:r>
            <a:r>
              <a:rPr lang="en-US" sz="2800" dirty="0" err="1"/>
              <a:t>mayores</a:t>
            </a:r>
            <a:r>
              <a:rPr lang="en-US" sz="2800" dirty="0"/>
              <a:t> que el </a:t>
            </a:r>
            <a:r>
              <a:rPr lang="en-US" sz="2800" dirty="0" err="1"/>
              <a:t>promedio</a:t>
            </a:r>
            <a:r>
              <a:rPr lang="en-US" sz="2800" dirty="0"/>
              <a:t>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10058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6.4 –</a:t>
            </a:r>
            <a:r>
              <a:rPr lang="en-US" dirty="0"/>
              <a:t> </a:t>
            </a:r>
            <a:r>
              <a:rPr lang="es-ES" dirty="0"/>
              <a:t>Paso  de  parámetros  por  referencia,  valor  y  retorno  de valores</a:t>
            </a:r>
          </a:p>
        </p:txBody>
      </p:sp>
    </p:spTree>
    <p:extLst>
      <p:ext uri="{BB962C8B-B14F-4D97-AF65-F5344CB8AC3E}">
        <p14:creationId xmlns:p14="http://schemas.microsoft.com/office/powerpoint/2010/main" val="289876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Paso de parámetros por valor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Los datos de tipo primitivo transmitidas </a:t>
            </a:r>
            <a:r>
              <a:rPr lang="es-EC" b="1" dirty="0"/>
              <a:t>por valor.</a:t>
            </a:r>
          </a:p>
          <a:p>
            <a:pPr lvl="1"/>
            <a:r>
              <a:rPr lang="es-EC" dirty="0"/>
              <a:t>Esto significa que las funciones usan una copia del parámetro ingresado</a:t>
            </a:r>
          </a:p>
          <a:p>
            <a:pPr lvl="1"/>
            <a:r>
              <a:rPr lang="es-EC" dirty="0"/>
              <a:t>De esta manera, aunque el contenido de la variable sea cambiado dentro de la función , no modifica el valor de la variable que ingresó como parámetro</a:t>
            </a:r>
            <a:endParaRPr lang="en-US" dirty="0"/>
          </a:p>
          <a:p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2105247" y="5639761"/>
            <a:ext cx="357960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  <a:defRPr sz="20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s-EC" dirty="0"/>
              <a:t>La función modifica el parámetro </a:t>
            </a:r>
            <a:r>
              <a:rPr lang="es-EC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s-EC" dirty="0"/>
              <a:t> que recibe el dato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830288" y="5585196"/>
            <a:ext cx="405048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  <a:defRPr sz="20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s-EC" dirty="0"/>
              <a:t>La variable </a:t>
            </a:r>
            <a:r>
              <a:rPr lang="es-EC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C" dirty="0"/>
              <a:t> no ha sido modificada si la vemos en el programa principal</a:t>
            </a:r>
          </a:p>
        </p:txBody>
      </p:sp>
      <p:sp>
        <p:nvSpPr>
          <p:cNvPr id="8" name="4 CuadroTexto"/>
          <p:cNvSpPr txBox="1"/>
          <p:nvPr/>
        </p:nvSpPr>
        <p:spPr>
          <a:xfrm>
            <a:off x="2420888" y="3890020"/>
            <a:ext cx="295099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fun</a:t>
            </a:r>
            <a:r>
              <a:rPr lang="es-ES" sz="2000" dirty="0">
                <a:latin typeface="Consolas" panose="020B0609020204030204" pitchFamily="49" charset="0"/>
              </a:rPr>
              <a:t> (x):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x=x**2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y=2*x+1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</a:rPr>
              <a:t>y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4 CuadroTexto"/>
          <p:cNvSpPr txBox="1"/>
          <p:nvPr/>
        </p:nvSpPr>
        <p:spPr>
          <a:xfrm>
            <a:off x="7138436" y="3585818"/>
            <a:ext cx="343419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fun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latin typeface="Consolas" panose="020B0609020204030204" pitchFamily="49" charset="0"/>
              </a:rPr>
              <a:t>*: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&gt;&gt;&gt; </a:t>
            </a:r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s=5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&gt;&gt;&gt; y=</a:t>
            </a:r>
            <a:r>
              <a:rPr lang="es-ES" sz="1600" dirty="0" err="1">
                <a:latin typeface="Consolas" panose="020B0609020204030204" pitchFamily="49" charset="0"/>
              </a:rPr>
              <a:t>fun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&gt;&gt;&gt; </a:t>
            </a:r>
            <a:r>
              <a:rPr lang="es-ES" sz="1600" dirty="0" err="1">
                <a:latin typeface="Consolas" panose="020B0609020204030204" pitchFamily="49" charset="0"/>
              </a:rPr>
              <a:t>print</a:t>
            </a:r>
            <a:r>
              <a:rPr lang="es-ES" sz="1600" dirty="0">
                <a:latin typeface="Consolas" panose="020B0609020204030204" pitchFamily="49" charset="0"/>
              </a:rPr>
              <a:t> (y)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51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&gt;&gt;&gt; </a:t>
            </a:r>
            <a:r>
              <a:rPr lang="es-ES" sz="1600" dirty="0" err="1">
                <a:latin typeface="Consolas" panose="020B0609020204030204" pitchFamily="49" charset="0"/>
              </a:rPr>
              <a:t>print</a:t>
            </a:r>
            <a:r>
              <a:rPr lang="es-ES" sz="1600" dirty="0">
                <a:latin typeface="Consolas" panose="020B0609020204030204" pitchFamily="49" charset="0"/>
              </a:rPr>
              <a:t> (</a:t>
            </a:r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r>
              <a:rPr lang="es-ES" sz="1600" dirty="0">
                <a:latin typeface="Consolas" panose="020B0609020204030204" pitchFamily="49" charset="0"/>
              </a:rPr>
              <a:t>)</a:t>
            </a:r>
          </a:p>
          <a:p>
            <a:r>
              <a:rPr lang="es-E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s-ES" sz="1600" dirty="0">
                <a:latin typeface="Consolas" panose="020B0609020204030204" pitchFamily="49" charset="0"/>
              </a:rPr>
              <a:t>	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3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Paso de parámetros por referencia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33377"/>
            <a:ext cx="10515600" cy="4351338"/>
          </a:xfrm>
        </p:spPr>
        <p:txBody>
          <a:bodyPr/>
          <a:lstStyle/>
          <a:p>
            <a:r>
              <a:rPr lang="es-EC" dirty="0"/>
              <a:t>Utilizado con parámetros de tipo estructurado (listas, arreglos)</a:t>
            </a:r>
          </a:p>
          <a:p>
            <a:r>
              <a:rPr lang="es-EC" dirty="0"/>
              <a:t>El parámetro de la función utiliza la misma dirección de la variable con la que se llama la función.</a:t>
            </a:r>
          </a:p>
          <a:p>
            <a:pPr lvl="1"/>
            <a:r>
              <a:rPr lang="es-EC" dirty="0"/>
              <a:t>Si la función modifica componentes del parámetro, los cambios afectan a la variable 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93382" y="5511861"/>
            <a:ext cx="5509437" cy="774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  <a:defRPr sz="20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s-EC" sz="1800" dirty="0"/>
              <a:t>La función encuentra el mayor valor del parámetro </a:t>
            </a:r>
            <a:r>
              <a:rPr lang="es-EC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  <a:p>
            <a:r>
              <a:rPr lang="es-EC" sz="1800" dirty="0"/>
              <a:t>La función modifica un elemento del parámetro </a:t>
            </a:r>
            <a:r>
              <a:rPr lang="es-EC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927493" y="5778240"/>
            <a:ext cx="27587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  <a:defRPr sz="20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s-EC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C" dirty="0"/>
              <a:t> ha sido modificada</a:t>
            </a:r>
          </a:p>
        </p:txBody>
      </p:sp>
      <p:sp>
        <p:nvSpPr>
          <p:cNvPr id="11" name="4 CuadroTexto"/>
          <p:cNvSpPr txBox="1"/>
          <p:nvPr/>
        </p:nvSpPr>
        <p:spPr>
          <a:xfrm>
            <a:off x="2372602" y="4071031"/>
            <a:ext cx="295099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funp</a:t>
            </a:r>
            <a:r>
              <a:rPr lang="es-ES" sz="2000" dirty="0">
                <a:latin typeface="Consolas" panose="020B0609020204030204" pitchFamily="49" charset="0"/>
              </a:rPr>
              <a:t> (t):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r=</a:t>
            </a:r>
            <a:r>
              <a:rPr lang="es-ES" sz="2000" dirty="0" err="1">
                <a:latin typeface="Consolas" panose="020B0609020204030204" pitchFamily="49" charset="0"/>
              </a:rPr>
              <a:t>max</a:t>
            </a:r>
            <a:r>
              <a:rPr lang="es-ES" sz="2000" dirty="0">
                <a:latin typeface="Consolas" panose="020B0609020204030204" pitchFamily="49" charset="0"/>
              </a:rPr>
              <a:t>(t)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t[0]= -1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	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latin typeface="Consolas" panose="020B0609020204030204" pitchFamily="49" charset="0"/>
              </a:rPr>
              <a:t>r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7510576" y="3695979"/>
            <a:ext cx="3434192" cy="1815882"/>
            <a:chOff x="4278278" y="1544367"/>
            <a:chExt cx="3434192" cy="1815882"/>
          </a:xfrm>
        </p:grpSpPr>
        <p:sp>
          <p:nvSpPr>
            <p:cNvPr id="12" name="4 CuadroTexto"/>
            <p:cNvSpPr txBox="1"/>
            <p:nvPr/>
          </p:nvSpPr>
          <p:spPr>
            <a:xfrm>
              <a:off x="4278278" y="1544367"/>
              <a:ext cx="3434192" cy="18158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&gt;&gt;&gt; </a:t>
              </a:r>
              <a:r>
                <a:rPr lang="es-ES" sz="16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from</a:t>
              </a:r>
              <a:r>
                <a:rPr lang="es-ES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</a:rPr>
                <a:t>funp</a:t>
              </a:r>
              <a:r>
                <a:rPr lang="es-ES" sz="1600" dirty="0">
                  <a:latin typeface="Consolas" panose="020B0609020204030204" pitchFamily="49" charset="0"/>
                </a:rPr>
                <a:t> </a:t>
              </a:r>
              <a:r>
                <a:rPr lang="es-ES" sz="16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import</a:t>
              </a:r>
              <a:r>
                <a:rPr lang="es-ES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s-ES" sz="1600" dirty="0">
                  <a:latin typeface="Consolas" panose="020B0609020204030204" pitchFamily="49" charset="0"/>
                </a:rPr>
                <a:t>*:</a:t>
              </a:r>
            </a:p>
            <a:p>
              <a:r>
                <a:rPr lang="es-ES" sz="1600" dirty="0">
                  <a:latin typeface="Consolas" panose="020B0609020204030204" pitchFamily="49" charset="0"/>
                </a:rPr>
                <a:t>&gt;&gt;&gt; </a:t>
              </a:r>
              <a:r>
                <a:rPr lang="es-E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s=[8,3,9,4,7]</a:t>
              </a:r>
            </a:p>
            <a:p>
              <a:r>
                <a:rPr lang="es-ES" sz="1600" dirty="0">
                  <a:latin typeface="Consolas" panose="020B0609020204030204" pitchFamily="49" charset="0"/>
                </a:rPr>
                <a:t>&gt;&gt;&gt; r=</a:t>
              </a:r>
              <a:r>
                <a:rPr lang="es-ES" sz="1600" dirty="0" err="1">
                  <a:latin typeface="Consolas" panose="020B0609020204030204" pitchFamily="49" charset="0"/>
                </a:rPr>
                <a:t>funp</a:t>
              </a:r>
              <a:r>
                <a:rPr lang="es-ES" sz="1600" dirty="0">
                  <a:latin typeface="Consolas" panose="020B0609020204030204" pitchFamily="49" charset="0"/>
                </a:rPr>
                <a:t>(</a:t>
              </a:r>
              <a:r>
                <a:rPr lang="es-E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s</a:t>
              </a:r>
              <a:r>
                <a:rPr lang="es-ES" sz="16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s-ES" sz="1600" dirty="0">
                  <a:latin typeface="Consolas" panose="020B0609020204030204" pitchFamily="49" charset="0"/>
                </a:rPr>
                <a:t>&gt;&gt;&gt; </a:t>
              </a:r>
              <a:r>
                <a:rPr lang="es-ES" sz="1600" dirty="0" err="1">
                  <a:latin typeface="Consolas" panose="020B0609020204030204" pitchFamily="49" charset="0"/>
                </a:rPr>
                <a:t>print</a:t>
              </a:r>
              <a:r>
                <a:rPr lang="es-ES" sz="1600" dirty="0">
                  <a:latin typeface="Consolas" panose="020B0609020204030204" pitchFamily="49" charset="0"/>
                </a:rPr>
                <a:t> (r)</a:t>
              </a:r>
            </a:p>
            <a:p>
              <a:r>
                <a:rPr lang="es-ES" sz="16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r>
                <a:rPr lang="es-ES" sz="1600" dirty="0">
                  <a:latin typeface="Consolas" panose="020B0609020204030204" pitchFamily="49" charset="0"/>
                </a:rPr>
                <a:t>&gt;&gt;&gt; </a:t>
              </a:r>
              <a:r>
                <a:rPr lang="es-ES" sz="1600" dirty="0" err="1">
                  <a:latin typeface="Consolas" panose="020B0609020204030204" pitchFamily="49" charset="0"/>
                </a:rPr>
                <a:t>print</a:t>
              </a:r>
              <a:r>
                <a:rPr lang="es-ES" sz="1600" dirty="0">
                  <a:latin typeface="Consolas" panose="020B0609020204030204" pitchFamily="49" charset="0"/>
                </a:rPr>
                <a:t> (</a:t>
              </a:r>
              <a:r>
                <a:rPr lang="es-E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s</a:t>
              </a:r>
              <a:r>
                <a:rPr lang="es-ES" sz="16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s-ES" sz="16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[-1, 3, 9, 4, 7]</a:t>
              </a:r>
              <a:r>
                <a:rPr lang="es-ES" sz="1600" dirty="0">
                  <a:latin typeface="Consolas" panose="020B0609020204030204" pitchFamily="49" charset="0"/>
                </a:rPr>
                <a:t>	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115299" y="1886136"/>
              <a:ext cx="187033" cy="1705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459625" y="3100387"/>
              <a:ext cx="280326" cy="1705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</p:grpSp>
    </p:spTree>
    <p:extLst>
      <p:ext uri="{BB962C8B-B14F-4D97-AF65-F5344CB8AC3E}">
        <p14:creationId xmlns:p14="http://schemas.microsoft.com/office/powerpoint/2010/main" val="28027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Paso de parámetros por referencia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0575" y="2921017"/>
            <a:ext cx="7097596" cy="1089529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ctr">
              <a:buNone/>
            </a:pPr>
            <a:r>
              <a:rPr lang="es-EC" sz="2400" dirty="0">
                <a:solidFill>
                  <a:schemeClr val="tx1"/>
                </a:solidFill>
              </a:rPr>
              <a:t>Para evitar este efecto de la modificación del valor, dentro de la función debe crearse una copia explícita del parámetro.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69" y="2877071"/>
            <a:ext cx="1133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2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Retorno de Valores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Las funciones realizan una serie de cálculos y procedimientos. Por lo general devuelven (</a:t>
            </a:r>
            <a:r>
              <a:rPr lang="es-EC" dirty="0" err="1"/>
              <a:t>return</a:t>
            </a:r>
            <a:r>
              <a:rPr lang="es-EC" dirty="0"/>
              <a:t>) un resultado para poder usarlo en cualquier parte del programa. Por ejemplo:</a:t>
            </a:r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El </a:t>
            </a:r>
            <a:r>
              <a:rPr lang="es-EC" b="1" dirty="0"/>
              <a:t>resultado</a:t>
            </a:r>
            <a:r>
              <a:rPr lang="es-EC" dirty="0"/>
              <a:t> de esa función puede usarse como si se tratara de un número o variable: </a:t>
            </a:r>
          </a:p>
          <a:p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4149658" y="3251482"/>
            <a:ext cx="38926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r>
              <a:rPr lang="es-EC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C" dirty="0">
                <a:latin typeface="Consolas" panose="020B0609020204030204" pitchFamily="49" charset="0"/>
              </a:rPr>
              <a:t>cuadrado (n):</a:t>
            </a:r>
          </a:p>
          <a:p>
            <a:r>
              <a:rPr lang="es-EC" dirty="0">
                <a:latin typeface="Consolas" panose="020B0609020204030204" pitchFamily="49" charset="0"/>
              </a:rPr>
              <a:t>	</a:t>
            </a:r>
            <a:r>
              <a:rPr lang="es-EC" dirty="0" err="1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s-EC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C" dirty="0">
                <a:latin typeface="Consolas" panose="020B0609020204030204" pitchFamily="49" charset="0"/>
              </a:rPr>
              <a:t>n*n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149658" y="5345966"/>
            <a:ext cx="3892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tx1"/>
                </a:solidFill>
                <a:latin typeface="Consolas" panose="020B0609020204030204" pitchFamily="49" charset="0"/>
              </a:rPr>
              <a:t>Resultado = cuadrado (5)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3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Retorno de Valores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 programa más detallado puede ser: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  <a:p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1930563" y="2687157"/>
            <a:ext cx="905698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cuadrado</a:t>
            </a:r>
            <a:r>
              <a:rPr lang="en-US" dirty="0">
                <a:solidFill>
                  <a:schemeClr val="tx1"/>
                </a:solidFill>
              </a:rPr>
              <a:t> ( n ):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/>
              <a:t>return</a:t>
            </a:r>
            <a:r>
              <a:rPr lang="en-US" dirty="0">
                <a:solidFill>
                  <a:schemeClr val="tx1"/>
                </a:solidFill>
              </a:rPr>
              <a:t> n*n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Principal</a:t>
            </a:r>
          </a:p>
          <a:p>
            <a:r>
              <a:rPr lang="en-US" dirty="0" err="1">
                <a:solidFill>
                  <a:schemeClr val="tx1"/>
                </a:solidFill>
              </a:rPr>
              <a:t>numero</a:t>
            </a:r>
            <a:r>
              <a:rPr lang="en-US" dirty="0">
                <a:solidFill>
                  <a:schemeClr val="tx1"/>
                </a:solidFill>
              </a:rPr>
              <a:t> = 5 </a:t>
            </a:r>
          </a:p>
          <a:p>
            <a:r>
              <a:rPr lang="en-US" dirty="0" err="1">
                <a:solidFill>
                  <a:schemeClr val="tx1"/>
                </a:solidFill>
              </a:rPr>
              <a:t>resultado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cuadrado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numero</a:t>
            </a:r>
            <a:r>
              <a:rPr lang="en-US" dirty="0">
                <a:solidFill>
                  <a:schemeClr val="tx1"/>
                </a:solidFill>
              </a:rPr>
              <a:t> ) </a:t>
            </a:r>
          </a:p>
          <a:p>
            <a:r>
              <a:rPr lang="es-ES" dirty="0" err="1">
                <a:solidFill>
                  <a:schemeClr val="tx1"/>
                </a:solidFill>
              </a:rPr>
              <a:t>print</a:t>
            </a:r>
            <a:r>
              <a:rPr lang="es-ES" dirty="0">
                <a:solidFill>
                  <a:schemeClr val="tx1"/>
                </a:solidFill>
              </a:rPr>
              <a:t>(“El cuadrado del numero %d es %d” %(numero, resultado))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435400" y="5201449"/>
            <a:ext cx="7321199" cy="757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C" sz="2400" dirty="0"/>
              <a:t>Podemos devolver cualquier tipo de dato, no sólo números enteros.</a:t>
            </a:r>
          </a:p>
        </p:txBody>
      </p:sp>
    </p:spTree>
    <p:extLst>
      <p:ext uri="{BB962C8B-B14F-4D97-AF65-F5344CB8AC3E}">
        <p14:creationId xmlns:p14="http://schemas.microsoft.com/office/powerpoint/2010/main" val="382293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Retorno de valores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Una función puede tener más de un </a:t>
            </a:r>
            <a:r>
              <a:rPr lang="es-EC" b="1" dirty="0" err="1"/>
              <a:t>return</a:t>
            </a:r>
            <a:r>
              <a:rPr lang="es-EC" dirty="0"/>
              <a:t>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En cuanto se alcance una de las sentencias  </a:t>
            </a:r>
            <a:r>
              <a:rPr lang="es-EC" b="1" dirty="0" err="1"/>
              <a:t>return</a:t>
            </a:r>
            <a:r>
              <a:rPr lang="es-EC" b="1" dirty="0"/>
              <a:t>, </a:t>
            </a:r>
            <a:r>
              <a:rPr lang="es-EC" dirty="0"/>
              <a:t>se sale de la función por completo.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3759364" y="2720207"/>
            <a:ext cx="38697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err="1"/>
              <a:t>def</a:t>
            </a:r>
            <a:r>
              <a:rPr lang="en-US" dirty="0"/>
              <a:t> mayor ( a1, a2 ):</a:t>
            </a:r>
          </a:p>
          <a:p>
            <a:pPr lvl="1"/>
            <a:r>
              <a:rPr lang="en-US" dirty="0"/>
              <a:t>if a1 &gt; a2: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a1</a:t>
            </a:r>
          </a:p>
          <a:p>
            <a:pPr lvl="1"/>
            <a:r>
              <a:rPr lang="en-US" dirty="0"/>
              <a:t>else:</a:t>
            </a:r>
          </a:p>
          <a:p>
            <a:pPr lvl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a2</a:t>
            </a:r>
          </a:p>
        </p:txBody>
      </p:sp>
    </p:spTree>
    <p:extLst>
      <p:ext uri="{BB962C8B-B14F-4D97-AF65-F5344CB8AC3E}">
        <p14:creationId xmlns:p14="http://schemas.microsoft.com/office/powerpoint/2010/main" val="208215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Retorno de Valores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Ejemplo de función mal diseñada con “código inalcanzable”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4089573" y="2881099"/>
            <a:ext cx="40128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  <a:lvl2pPr lvl="1"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>
                <a:solidFill>
                  <a:schemeClr val="tx1"/>
                </a:solidFill>
              </a:rPr>
              <a:t>inalcanzable( ):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return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“Aquí si llegamos”</a:t>
            </a:r>
          </a:p>
          <a:p>
            <a:pPr lvl="1"/>
            <a:r>
              <a:rPr lang="es-ES" dirty="0"/>
              <a:t>mensaje = “</a:t>
            </a:r>
            <a:r>
              <a:rPr lang="es-ES" dirty="0" err="1"/>
              <a:t>Aqui</a:t>
            </a:r>
            <a:r>
              <a:rPr lang="es-ES" dirty="0"/>
              <a:t> no llegamos”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return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mensaje</a:t>
            </a:r>
            <a:endParaRPr lang="en-US" dirty="0"/>
          </a:p>
        </p:txBody>
      </p:sp>
      <p:sp>
        <p:nvSpPr>
          <p:cNvPr id="5" name="CuadroTexto 5"/>
          <p:cNvSpPr txBox="1"/>
          <p:nvPr/>
        </p:nvSpPr>
        <p:spPr>
          <a:xfrm>
            <a:off x="2552131" y="4934129"/>
            <a:ext cx="7359225" cy="757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s-EC" dirty="0"/>
              <a:t>La  función terminará </a:t>
            </a:r>
            <a:r>
              <a:rPr lang="es-EC" b="1" dirty="0">
                <a:solidFill>
                  <a:schemeClr val="accent2">
                    <a:lumMod val="75000"/>
                  </a:schemeClr>
                </a:solidFill>
              </a:rPr>
              <a:t>cuando se ejecute el primer </a:t>
            </a:r>
            <a:r>
              <a:rPr lang="es-EC" b="1" dirty="0" err="1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s-EC" dirty="0"/>
              <a:t> y por ende el código debajo de este será inalcanzable</a:t>
            </a:r>
          </a:p>
        </p:txBody>
      </p:sp>
    </p:spTree>
    <p:extLst>
      <p:ext uri="{BB962C8B-B14F-4D97-AF65-F5344CB8AC3E}">
        <p14:creationId xmlns:p14="http://schemas.microsoft.com/office/powerpoint/2010/main" val="243637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Retorno de valores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/>
              <a:t>En </a:t>
            </a:r>
            <a:r>
              <a:rPr lang="es-EC" b="1" dirty="0"/>
              <a:t>Python </a:t>
            </a:r>
            <a:r>
              <a:rPr lang="es-ES" dirty="0"/>
              <a:t>una función puede devolver más de un valor.</a:t>
            </a:r>
          </a:p>
          <a:p>
            <a:r>
              <a:rPr lang="es-ES" dirty="0"/>
              <a:t>Para esto, se ubica al lado del </a:t>
            </a:r>
            <a:r>
              <a:rPr lang="es-ES" dirty="0" err="1"/>
              <a:t>return</a:t>
            </a:r>
            <a:r>
              <a:rPr lang="es-ES" dirty="0"/>
              <a:t> los valores a retornar separados de una coma.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Al utilizar la función en el programa principal, se deben de declarar el mismo número valores retornados como variables. </a:t>
            </a:r>
          </a:p>
          <a:p>
            <a:pPr marL="85725" indent="0">
              <a:buNone/>
            </a:pPr>
            <a:r>
              <a:rPr lang="es-ES" dirty="0"/>
              <a:t> </a:t>
            </a:r>
            <a:endParaRPr lang="en-U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014360" y="3141474"/>
            <a:ext cx="38876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  <a:lvl2pPr lvl="1"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DosMayores</a:t>
            </a:r>
            <a:r>
              <a:rPr lang="pt-BR" dirty="0"/>
              <a:t>( n1, n2 ):</a:t>
            </a:r>
          </a:p>
          <a:p>
            <a:pPr lvl="1"/>
            <a:r>
              <a:rPr lang="pt-BR" dirty="0" err="1"/>
              <a:t>if</a:t>
            </a:r>
            <a:r>
              <a:rPr lang="pt-BR" dirty="0"/>
              <a:t> n1 &gt; n2 :</a:t>
            </a:r>
          </a:p>
          <a:p>
            <a:pPr lvl="1"/>
            <a:r>
              <a:rPr lang="pt-BR" dirty="0"/>
              <a:t>	</a:t>
            </a:r>
            <a:r>
              <a:rPr lang="pt-BR" dirty="0" err="1">
                <a:solidFill>
                  <a:srgbClr val="FF0000"/>
                </a:solidFill>
              </a:rPr>
              <a:t>return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n1,n2</a:t>
            </a:r>
          </a:p>
          <a:p>
            <a:pPr lvl="1"/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	</a:t>
            </a:r>
            <a:r>
              <a:rPr lang="pt-BR" dirty="0" err="1">
                <a:solidFill>
                  <a:srgbClr val="FF0000"/>
                </a:solidFill>
              </a:rPr>
              <a:t>return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n2,n1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4014360" y="5807631"/>
            <a:ext cx="38876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  <a:lvl2pPr lvl="1"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a, b = </a:t>
            </a:r>
            <a:r>
              <a:rPr lang="pt-BR" dirty="0" err="1"/>
              <a:t>DosMayores</a:t>
            </a:r>
            <a:r>
              <a:rPr lang="pt-BR" dirty="0"/>
              <a:t>(4, 7)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2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Divide y Vencer</a:t>
            </a:r>
            <a:r>
              <a:rPr lang="en-US" dirty="0" err="1"/>
              <a:t>ás</a:t>
            </a:r>
            <a:endParaRPr lang="es-ES_trad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69" y="2536388"/>
            <a:ext cx="3946570" cy="241398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28745" y="1825625"/>
            <a:ext cx="6025055" cy="4351338"/>
          </a:xfrm>
        </p:spPr>
        <p:txBody>
          <a:bodyPr>
            <a:normAutofit/>
          </a:bodyPr>
          <a:lstStyle/>
          <a:p>
            <a:pPr marL="365760" indent="-457200">
              <a:buFont typeface="Arial" charset="0"/>
              <a:buChar char="•"/>
            </a:pPr>
            <a:r>
              <a:rPr lang="es-ES_tradnl" sz="2800" dirty="0"/>
              <a:t>Descomponer un problema en un conjunto de </a:t>
            </a:r>
            <a:r>
              <a:rPr lang="es-ES_tradnl" sz="2800" b="1" dirty="0" err="1"/>
              <a:t>subproblemas</a:t>
            </a:r>
            <a:r>
              <a:rPr lang="es-ES_tradnl" sz="2800" dirty="0"/>
              <a:t> más pequeños (partes).</a:t>
            </a:r>
          </a:p>
          <a:p>
            <a:pPr marL="365760" indent="-457200">
              <a:buFont typeface="Arial" charset="0"/>
              <a:buChar char="•"/>
            </a:pPr>
            <a:r>
              <a:rPr lang="es-ES_tradnl" sz="2800" dirty="0"/>
              <a:t>Se resuelven estos </a:t>
            </a:r>
            <a:r>
              <a:rPr lang="es-ES_tradnl" sz="2800" dirty="0" err="1"/>
              <a:t>subproblemas</a:t>
            </a:r>
            <a:r>
              <a:rPr lang="es-ES_tradnl" sz="2800" dirty="0"/>
              <a:t> (personas independientes).</a:t>
            </a:r>
          </a:p>
          <a:p>
            <a:pPr marL="365760" indent="-457200">
              <a:buFont typeface="Arial" charset="0"/>
              <a:buChar char="•"/>
            </a:pPr>
            <a:r>
              <a:rPr lang="es-ES_tradnl" sz="2800" dirty="0"/>
              <a:t>Se combinan las soluciones para obtener la solución para el problema original</a:t>
            </a:r>
          </a:p>
        </p:txBody>
      </p:sp>
    </p:spTree>
    <p:extLst>
      <p:ext uri="{BB962C8B-B14F-4D97-AF65-F5344CB8AC3E}">
        <p14:creationId xmlns:p14="http://schemas.microsoft.com/office/powerpoint/2010/main" val="225791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Retorno de valores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es necesario que las funciones reciban o entreguen valores.</a:t>
            </a:r>
          </a:p>
          <a:p>
            <a:r>
              <a:rPr lang="es-ES" dirty="0"/>
              <a:t>Cuando queremos hacer que nuestra función no retorne valor alguno, dentro de las instrucciones de la función no debe de aparecer la palabra </a:t>
            </a:r>
            <a:r>
              <a:rPr lang="es-ES" b="1" dirty="0" err="1"/>
              <a:t>return</a:t>
            </a:r>
            <a:r>
              <a:rPr lang="es-ES" b="1" dirty="0"/>
              <a:t>. </a:t>
            </a:r>
            <a:endParaRPr lang="es-ES" dirty="0"/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630908" y="4027181"/>
            <a:ext cx="771635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Consolas" panose="020B0609020204030204" pitchFamily="49" charset="0"/>
              </a:defRPr>
            </a:lvl1pPr>
            <a:lvl2pPr lvl="1"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>
                <a:solidFill>
                  <a:schemeClr val="tx1"/>
                </a:solidFill>
              </a:rPr>
              <a:t>menu</a:t>
            </a:r>
            <a:r>
              <a:rPr lang="es-ES" dirty="0">
                <a:solidFill>
                  <a:schemeClr val="tx1"/>
                </a:solidFill>
              </a:rPr>
              <a:t>():</a:t>
            </a:r>
          </a:p>
          <a:p>
            <a:r>
              <a:rPr lang="es-ES" dirty="0"/>
              <a:t>	</a:t>
            </a:r>
            <a:r>
              <a:rPr lang="es-ES" dirty="0" err="1">
                <a:solidFill>
                  <a:schemeClr val="tx1"/>
                </a:solidFill>
              </a:rPr>
              <a:t>print</a:t>
            </a:r>
            <a:r>
              <a:rPr lang="es-ES" dirty="0">
                <a:solidFill>
                  <a:schemeClr val="tx1"/>
                </a:solidFill>
              </a:rPr>
              <a:t>(“1) Ingresar dato: ”)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print</a:t>
            </a:r>
            <a:r>
              <a:rPr lang="es-ES" dirty="0">
                <a:solidFill>
                  <a:schemeClr val="tx1"/>
                </a:solidFill>
              </a:rPr>
              <a:t>(“2) Mostrar resultado: “)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print</a:t>
            </a:r>
            <a:r>
              <a:rPr lang="es-ES" dirty="0">
                <a:solidFill>
                  <a:schemeClr val="tx1"/>
                </a:solidFill>
              </a:rPr>
              <a:t>(“3) Salir ”)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6.5 –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de Variables</a:t>
            </a:r>
          </a:p>
        </p:txBody>
      </p:sp>
    </p:spTree>
    <p:extLst>
      <p:ext uri="{BB962C8B-B14F-4D97-AF65-F5344CB8AC3E}">
        <p14:creationId xmlns:p14="http://schemas.microsoft.com/office/powerpoint/2010/main" val="295460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Variables  en programas </a:t>
            </a:r>
            <a:r>
              <a:rPr lang="es-EC" dirty="0" err="1"/>
              <a:t>modularizados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59202"/>
            <a:ext cx="10058400" cy="2771933"/>
          </a:xfrm>
        </p:spPr>
        <p:txBody>
          <a:bodyPr>
            <a:normAutofit/>
          </a:bodyPr>
          <a:lstStyle/>
          <a:p>
            <a:r>
              <a:rPr lang="es-EC" sz="3200" dirty="0"/>
              <a:t>Normalmente declaramos variables dentro de nuestro programa principal.</a:t>
            </a:r>
          </a:p>
          <a:p>
            <a:r>
              <a:rPr lang="es-EC" sz="3200" dirty="0"/>
              <a:t>Ahora tenemos varios “bloques”.</a:t>
            </a:r>
          </a:p>
          <a:p>
            <a:pPr lvl="1"/>
            <a:r>
              <a:rPr lang="es-EC" sz="2800" dirty="0"/>
              <a:t>Las variables se comportarán de manera distinta según donde las  declaremos</a:t>
            </a:r>
          </a:p>
          <a:p>
            <a:pPr lvl="1"/>
            <a:endParaRPr lang="es-EC" sz="2800" dirty="0"/>
          </a:p>
          <a:p>
            <a:pPr lvl="1"/>
            <a:endParaRPr lang="es-EC" sz="2800" dirty="0"/>
          </a:p>
          <a:p>
            <a:pPr lvl="1"/>
            <a:endParaRPr lang="en-US" sz="2800" dirty="0"/>
          </a:p>
          <a:p>
            <a:endParaRPr lang="es-EC" sz="32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384566" y="5216140"/>
            <a:ext cx="3114458" cy="424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s-EC" dirty="0"/>
              <a:t>Variables Locales</a:t>
            </a: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7229815" y="5216140"/>
            <a:ext cx="3114458" cy="424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s-EC" dirty="0"/>
              <a:t>Variables Globales</a:t>
            </a:r>
          </a:p>
        </p:txBody>
      </p:sp>
    </p:spTree>
    <p:extLst>
      <p:ext uri="{BB962C8B-B14F-4D97-AF65-F5344CB8AC3E}">
        <p14:creationId xmlns:p14="http://schemas.microsoft.com/office/powerpoint/2010/main" val="395093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Variables  Locales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344992"/>
            <a:ext cx="10058400" cy="3291533"/>
          </a:xfrm>
        </p:spPr>
        <p:txBody>
          <a:bodyPr>
            <a:normAutofit/>
          </a:bodyPr>
          <a:lstStyle/>
          <a:p>
            <a:r>
              <a:rPr lang="es-ES" sz="3200" dirty="0"/>
              <a:t>Las variables se pueden declarar dentro de un bloque (una función).</a:t>
            </a:r>
          </a:p>
          <a:p>
            <a:r>
              <a:rPr lang="es-ES" sz="3200" b="1" dirty="0"/>
              <a:t>Sólo</a:t>
            </a:r>
            <a:r>
              <a:rPr lang="es-ES" sz="3200" dirty="0"/>
              <a:t> ese bloque las conocerá</a:t>
            </a:r>
          </a:p>
          <a:p>
            <a:pPr marL="0" indent="0">
              <a:buNone/>
            </a:pPr>
            <a:endParaRPr lang="es-ES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ES" sz="3200" b="1" dirty="0">
                <a:solidFill>
                  <a:srgbClr val="FF0000"/>
                </a:solidFill>
              </a:rPr>
              <a:t>No se podrán usar desde ningún otro bloque del programa.</a:t>
            </a:r>
            <a:endParaRPr lang="es-EC" sz="3200" b="1" dirty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  <a:p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338629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Variables  Globales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344992"/>
            <a:ext cx="10058400" cy="2771933"/>
          </a:xfrm>
        </p:spPr>
        <p:txBody>
          <a:bodyPr>
            <a:normAutofit/>
          </a:bodyPr>
          <a:lstStyle/>
          <a:p>
            <a:r>
              <a:rPr lang="es-ES" sz="3200" dirty="0"/>
              <a:t>Declaradas con la palabra reservada </a:t>
            </a:r>
            <a:r>
              <a:rPr lang="es-ES" sz="3200" b="1" dirty="0"/>
              <a:t>global </a:t>
            </a:r>
            <a:r>
              <a:rPr lang="es-ES" sz="3200" dirty="0"/>
              <a:t>dentro de una función</a:t>
            </a:r>
            <a:endParaRPr lang="es-ES" sz="3200" b="1" dirty="0"/>
          </a:p>
          <a:p>
            <a:r>
              <a:rPr lang="es-EC" sz="3200" b="1" dirty="0"/>
              <a:t>Se puede acceder a esta variable desde cualquier parte del programa.</a:t>
            </a:r>
            <a:endParaRPr lang="es-EC" sz="3200" b="1" dirty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  <a:p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381538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Variables  Locales vs Globales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94616"/>
            <a:ext cx="10058400" cy="3575748"/>
          </a:xfrm>
        </p:spPr>
        <p:txBody>
          <a:bodyPr>
            <a:normAutofit/>
          </a:bodyPr>
          <a:lstStyle/>
          <a:p>
            <a:r>
              <a:rPr lang="es-ES" sz="3200" dirty="0"/>
              <a:t>Deberemos intentar que </a:t>
            </a:r>
            <a:r>
              <a:rPr lang="es-ES" sz="3200" b="1" dirty="0"/>
              <a:t>la mayor cantidad de variables posible sean locales</a:t>
            </a:r>
            <a:r>
              <a:rPr lang="es-ES" sz="3200" dirty="0"/>
              <a:t>.</a:t>
            </a:r>
          </a:p>
          <a:p>
            <a:pPr lvl="1"/>
            <a:r>
              <a:rPr lang="es-ES" sz="2800" dirty="0"/>
              <a:t>Lo ideal sería que </a:t>
            </a:r>
            <a:r>
              <a:rPr lang="es-ES" sz="2800" b="1" dirty="0"/>
              <a:t>todas</a:t>
            </a:r>
            <a:r>
              <a:rPr lang="es-ES" sz="2800" dirty="0"/>
              <a:t> lo fueran.</a:t>
            </a:r>
          </a:p>
          <a:p>
            <a:r>
              <a:rPr lang="es-ES" sz="3200" dirty="0"/>
              <a:t>De esta forma cada parte del programa trabaja con sus propios datos.</a:t>
            </a:r>
          </a:p>
          <a:p>
            <a:r>
              <a:rPr lang="es-ES" sz="3200" dirty="0"/>
              <a:t>Así evitamos que un error en un trozo de programa pueda afectar al resto</a:t>
            </a:r>
          </a:p>
          <a:p>
            <a:endParaRPr lang="en-US" sz="3200" dirty="0"/>
          </a:p>
          <a:p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269966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Variables  Locales vs Globales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737360" y="2499414"/>
            <a:ext cx="8686800" cy="2675604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ctr">
              <a:buNone/>
            </a:pPr>
            <a:endParaRPr lang="es-EC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" dirty="0">
                <a:solidFill>
                  <a:schemeClr val="tx1"/>
                </a:solidFill>
              </a:rPr>
              <a:t>La forma correcta de pasar datos entre distintos bloques de programa no es a través de variables globales, sino usando los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parámetros de cada función y los valores devueltos.</a:t>
            </a:r>
          </a:p>
          <a:p>
            <a:pPr marL="0" indent="0" algn="ctr">
              <a:buNone/>
            </a:pPr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3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6.6 –</a:t>
            </a:r>
            <a:r>
              <a:rPr lang="en-US" dirty="0"/>
              <a:t> </a:t>
            </a:r>
            <a:r>
              <a:rPr lang="en-US" dirty="0" err="1"/>
              <a:t>Modularización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4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Modularización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ES" dirty="0"/>
              <a:t>Los programas pueden escribirse en módulos, los que permiten que un problema general pueda descomponerse en una serie de </a:t>
            </a:r>
            <a:r>
              <a:rPr lang="es-ES" dirty="0" err="1"/>
              <a:t>subproblemas</a:t>
            </a:r>
            <a:r>
              <a:rPr lang="es-ES" dirty="0"/>
              <a:t> independientes </a:t>
            </a:r>
            <a:r>
              <a:rPr lang="es-ES" b="1" dirty="0"/>
              <a:t>(Divide y vencerás).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51" y="3350222"/>
            <a:ext cx="5862777" cy="252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3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45221"/>
            <a:ext cx="10515600" cy="1325563"/>
          </a:xfrm>
        </p:spPr>
        <p:txBody>
          <a:bodyPr/>
          <a:lstStyle/>
          <a:p>
            <a:r>
              <a:rPr lang="es-EC" dirty="0"/>
              <a:t>Consejos para </a:t>
            </a:r>
            <a:r>
              <a:rPr lang="es-EC" dirty="0" err="1"/>
              <a:t>modularizar</a:t>
            </a:r>
            <a:r>
              <a:rPr lang="es-EC" dirty="0"/>
              <a:t> un programa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300079"/>
            <a:ext cx="10515600" cy="4351338"/>
          </a:xfrm>
        </p:spPr>
        <p:txBody>
          <a:bodyPr/>
          <a:lstStyle/>
          <a:p>
            <a:pPr marL="542925" lvl="0" indent="-457200">
              <a:buFont typeface="+mj-lt"/>
              <a:buAutoNum type="arabicPeriod"/>
            </a:pP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acciones</a:t>
            </a:r>
            <a:r>
              <a:rPr lang="en-US" dirty="0"/>
              <a:t> que </a:t>
            </a:r>
            <a:r>
              <a:rPr lang="en-US" dirty="0" err="1"/>
              <a:t>describan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comportaría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lo </a:t>
            </a:r>
            <a:r>
              <a:rPr lang="en-US" dirty="0" err="1"/>
              <a:t>estuvieras</a:t>
            </a:r>
            <a:r>
              <a:rPr lang="en-US" dirty="0"/>
              <a:t> </a:t>
            </a:r>
            <a:r>
              <a:rPr lang="en-US" dirty="0" err="1"/>
              <a:t>usando</a:t>
            </a:r>
            <a:endParaRPr lang="en-US" dirty="0"/>
          </a:p>
          <a:p>
            <a:pPr marL="879475" lvl="1" indent="-342900"/>
            <a:r>
              <a:rPr lang="en-US" dirty="0" err="1"/>
              <a:t>Pensemos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gran </a:t>
            </a:r>
            <a:r>
              <a:rPr lang="en-US" dirty="0" err="1"/>
              <a:t>problema</a:t>
            </a:r>
            <a:r>
              <a:rPr lang="en-US" dirty="0"/>
              <a:t> a resolver, </a:t>
            </a:r>
            <a:r>
              <a:rPr lang="en-US" dirty="0" err="1"/>
              <a:t>conozcamos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dominio</a:t>
            </a:r>
            <a:r>
              <a:rPr lang="en-US" dirty="0"/>
              <a:t>,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</a:t>
            </a:r>
            <a:endParaRPr lang="en-US" dirty="0"/>
          </a:p>
          <a:p>
            <a:pPr marL="536575" lvl="1" indent="0">
              <a:buNone/>
            </a:pPr>
            <a:endParaRPr lang="es-EC" dirty="0"/>
          </a:p>
          <a:p>
            <a:pPr marL="542925" indent="-457200">
              <a:buFont typeface="+mj-lt"/>
              <a:buAutoNum type="arabicPeriod"/>
            </a:pPr>
            <a:r>
              <a:rPr lang="en-US" dirty="0"/>
              <a:t>De la </a:t>
            </a:r>
            <a:r>
              <a:rPr lang="en-US" dirty="0" err="1"/>
              <a:t>lista</a:t>
            </a:r>
            <a:r>
              <a:rPr lang="en-US" dirty="0"/>
              <a:t> anterior, </a:t>
            </a:r>
            <a:r>
              <a:rPr lang="en-US" dirty="0" err="1"/>
              <a:t>empecemos</a:t>
            </a:r>
            <a:r>
              <a:rPr lang="en-US" dirty="0"/>
              <a:t> a </a:t>
            </a:r>
            <a:r>
              <a:rPr lang="en-US" dirty="0" err="1"/>
              <a:t>abstraer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. </a:t>
            </a:r>
            <a:r>
              <a:rPr lang="es-EC" dirty="0"/>
              <a:t>¿Qué pasos se repiten? ¿Cómo se podría implementar?</a:t>
            </a:r>
            <a:endParaRPr lang="en-US" dirty="0"/>
          </a:p>
          <a:p>
            <a:pPr marL="993775" lvl="1" indent="-457200">
              <a:buFont typeface="+mj-lt"/>
              <a:buAutoNum type="alphaUcPeriod"/>
            </a:pPr>
            <a:endParaRPr lang="en-US" dirty="0"/>
          </a:p>
          <a:p>
            <a:pPr marL="542925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289110" y="4488487"/>
            <a:ext cx="6102089" cy="14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None/>
              <a:defRPr sz="28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1"/>
            <a:r>
              <a:rPr lang="en-US" dirty="0"/>
              <a:t>Escribe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podrías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Luego</a:t>
            </a:r>
            <a:r>
              <a:rPr lang="en-US" dirty="0"/>
              <a:t>,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de entrada y </a:t>
            </a:r>
            <a:r>
              <a:rPr lang="en-US" dirty="0" err="1"/>
              <a:t>salida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3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Divide y Vencer</a:t>
            </a:r>
            <a:r>
              <a:rPr lang="en-US" dirty="0" err="1"/>
              <a:t>ás</a:t>
            </a:r>
            <a:endParaRPr lang="es-ES_trad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27" y="2347203"/>
            <a:ext cx="4032983" cy="302084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681956"/>
            <a:ext cx="5181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_tradnl" sz="3200" dirty="0"/>
              <a:t>Cada </a:t>
            </a:r>
            <a:r>
              <a:rPr lang="es-ES_tradnl" sz="3200" dirty="0" err="1"/>
              <a:t>subproblema</a:t>
            </a:r>
            <a:r>
              <a:rPr lang="es-ES_tradnl" sz="3200" dirty="0"/>
              <a:t> debe estar correctamente resuelto</a:t>
            </a:r>
            <a:r>
              <a:rPr lang="es-ES_tradn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48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Consejos para </a:t>
            </a:r>
            <a:r>
              <a:rPr lang="es-EC" dirty="0" err="1"/>
              <a:t>modularizar</a:t>
            </a:r>
            <a:r>
              <a:rPr lang="es-EC" dirty="0"/>
              <a:t> un programa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566317"/>
            <a:ext cx="10515600" cy="4351338"/>
          </a:xfrm>
        </p:spPr>
        <p:txBody>
          <a:bodyPr/>
          <a:lstStyle/>
          <a:p>
            <a:pPr marL="85725" lv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idea de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funcionar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.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detalles</a:t>
            </a:r>
            <a:r>
              <a:rPr lang="en-US" dirty="0"/>
              <a:t>.</a:t>
            </a:r>
          </a:p>
          <a:p>
            <a:pPr marL="536575" lvl="1" indent="0">
              <a:buNone/>
            </a:pPr>
            <a:endParaRPr lang="es-EC" dirty="0"/>
          </a:p>
          <a:p>
            <a:pPr marL="536575" lvl="1" indent="0">
              <a:buNone/>
            </a:pPr>
            <a:endParaRPr lang="en-US" dirty="0"/>
          </a:p>
          <a:p>
            <a:pPr marL="542925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246129" y="2624446"/>
            <a:ext cx="930623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5820" lvl="1" indent="-457200">
              <a:spcBef>
                <a:spcPts val="1200"/>
              </a:spcBef>
              <a:buFont typeface="+mj-lt"/>
              <a:buAutoNum type="alphaLcParenR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Esquematizar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nuestro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principal. Escribe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acciones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tomando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consideración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acciones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 y las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funciones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2.</a:t>
            </a:r>
          </a:p>
          <a:p>
            <a:pPr marL="845820" lvl="1" indent="-457200">
              <a:spcBef>
                <a:spcPts val="1200"/>
              </a:spcBef>
              <a:buFont typeface="+mj-lt"/>
              <a:buAutoNum type="alphaLcParenR"/>
            </a:pPr>
            <a:r>
              <a:rPr lang="es-EC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Pensar en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detalles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¿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Cómo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vamos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manejar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información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necesaria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Escribe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variables 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piensa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tipo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utilizaría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845820" lvl="1" indent="-457200">
              <a:spcBef>
                <a:spcPts val="1200"/>
              </a:spcBef>
              <a:buFont typeface="+mj-lt"/>
              <a:buAutoNum type="alphaLcParenR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Finalmente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podemos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líneas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código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nuestro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</a:t>
            </a:r>
            <a:r>
              <a:rPr lang="en-US" b="1" dirty="0"/>
              <a:t>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puntos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y b.</a:t>
            </a:r>
          </a:p>
          <a:p>
            <a:pPr marL="388620" lvl="1">
              <a:spcBef>
                <a:spcPts val="12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032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Consejos para </a:t>
            </a:r>
            <a:r>
              <a:rPr lang="es-EC" dirty="0" err="1"/>
              <a:t>modularizar</a:t>
            </a:r>
            <a:r>
              <a:rPr lang="es-EC" dirty="0"/>
              <a:t> un programa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3359" y="2722068"/>
            <a:ext cx="8801837" cy="1474838"/>
          </a:xfrm>
        </p:spPr>
        <p:txBody>
          <a:bodyPr>
            <a:normAutofit fontScale="92500" lnSpcReduction="10000"/>
          </a:bodyPr>
          <a:lstStyle/>
          <a:p>
            <a:pPr marL="85725" lvl="0" indent="0" algn="ctr">
              <a:buNone/>
            </a:pPr>
            <a:r>
              <a:rPr lang="en-US" dirty="0"/>
              <a:t>La </a:t>
            </a:r>
            <a:r>
              <a:rPr lang="en-US" dirty="0" err="1"/>
              <a:t>última</a:t>
            </a:r>
            <a:r>
              <a:rPr lang="en-US" dirty="0"/>
              <a:t> parte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de las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descritas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literal 2.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que </a:t>
            </a:r>
            <a:r>
              <a:rPr lang="en-US" dirty="0" err="1"/>
              <a:t>cumpla</a:t>
            </a:r>
            <a:r>
              <a:rPr lang="en-US" dirty="0"/>
              <a:t> con las </a:t>
            </a:r>
            <a:r>
              <a:rPr lang="en-US" dirty="0" err="1"/>
              <a:t>especificaciones</a:t>
            </a:r>
            <a:r>
              <a:rPr lang="en-US" dirty="0"/>
              <a:t>  y con el </a:t>
            </a:r>
            <a:r>
              <a:rPr lang="en-US" dirty="0" err="1"/>
              <a:t>programa</a:t>
            </a:r>
            <a:r>
              <a:rPr lang="en-US" dirty="0"/>
              <a:t> principal.</a:t>
            </a:r>
          </a:p>
        </p:txBody>
      </p:sp>
    </p:spTree>
    <p:extLst>
      <p:ext uri="{BB962C8B-B14F-4D97-AF65-F5344CB8AC3E}">
        <p14:creationId xmlns:p14="http://schemas.microsoft.com/office/powerpoint/2010/main" val="365875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Rodríguez, Luis. Python </a:t>
            </a:r>
            <a:r>
              <a:rPr lang="en-US" dirty="0" err="1"/>
              <a:t>Programación</a:t>
            </a:r>
            <a:r>
              <a:rPr lang="en-US" dirty="0"/>
              <a:t> Luis Rodríguez, Python </a:t>
            </a:r>
            <a:r>
              <a:rPr lang="en-US" dirty="0" err="1"/>
              <a:t>Programación</a:t>
            </a:r>
            <a:r>
              <a:rPr lang="en-US" dirty="0"/>
              <a:t>.</a:t>
            </a:r>
          </a:p>
          <a:p>
            <a:r>
              <a:rPr lang="en-US" dirty="0"/>
              <a:t>Downey, A., </a:t>
            </a:r>
            <a:r>
              <a:rPr lang="en-US" dirty="0" err="1"/>
              <a:t>Elkner</a:t>
            </a:r>
            <a:r>
              <a:rPr lang="en-US" dirty="0"/>
              <a:t>, J., &amp; Meyers, C. (2012). How to think like a computer scientist: learning with python. Green Tea Press, Wellesley, Massachusetts.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6.1 –</a:t>
            </a:r>
            <a:r>
              <a:rPr lang="en-US" dirty="0"/>
              <a:t> </a:t>
            </a:r>
            <a:r>
              <a:rPr lang="es-ES" dirty="0"/>
              <a:t>Definición e implementación de funciones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1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Funci</a:t>
            </a:r>
            <a:r>
              <a:rPr lang="en-US" dirty="0" err="1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87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/>
              <a:t>Una </a:t>
            </a:r>
            <a:r>
              <a:rPr lang="en-US" sz="3200" b="1" dirty="0" err="1"/>
              <a:t>función</a:t>
            </a:r>
            <a:r>
              <a:rPr lang="en-US" sz="3200" b="1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serie</a:t>
            </a:r>
            <a:r>
              <a:rPr lang="en-US" sz="3200" dirty="0"/>
              <a:t> de </a:t>
            </a:r>
            <a:r>
              <a:rPr lang="en-US" sz="3200" dirty="0" err="1"/>
              <a:t>instrucciones</a:t>
            </a:r>
            <a:r>
              <a:rPr lang="en-US" sz="3200" dirty="0"/>
              <a:t> </a:t>
            </a:r>
            <a:r>
              <a:rPr lang="en-US" sz="3200" dirty="0" err="1"/>
              <a:t>escritas</a:t>
            </a:r>
            <a:r>
              <a:rPr lang="en-US" sz="3200" dirty="0"/>
              <a:t> </a:t>
            </a:r>
            <a:r>
              <a:rPr lang="en-US" sz="3200" dirty="0" err="1"/>
              <a:t>independientemente</a:t>
            </a:r>
            <a:r>
              <a:rPr lang="en-US" sz="3200" dirty="0"/>
              <a:t> del </a:t>
            </a:r>
            <a:r>
              <a:rPr lang="en-US" sz="3200" dirty="0" err="1"/>
              <a:t>programa</a:t>
            </a:r>
            <a:r>
              <a:rPr lang="en-US" sz="3200" dirty="0"/>
              <a:t> principal. </a:t>
            </a:r>
            <a:r>
              <a:rPr lang="en-US" sz="3200" dirty="0" err="1"/>
              <a:t>Esta</a:t>
            </a:r>
            <a:r>
              <a:rPr lang="en-US" sz="3200" dirty="0"/>
              <a:t> </a:t>
            </a:r>
            <a:r>
              <a:rPr lang="en-US" sz="3200" dirty="0" err="1"/>
              <a:t>función</a:t>
            </a:r>
            <a:r>
              <a:rPr lang="en-US" sz="3200" dirty="0"/>
              <a:t> </a:t>
            </a:r>
            <a:r>
              <a:rPr lang="en-US" sz="3200" dirty="0" err="1"/>
              <a:t>esta</a:t>
            </a:r>
            <a:r>
              <a:rPr lang="en-US" sz="3200" dirty="0"/>
              <a:t>́ </a:t>
            </a:r>
            <a:r>
              <a:rPr lang="en-US" sz="3200" dirty="0" err="1"/>
              <a:t>ligada</a:t>
            </a:r>
            <a:r>
              <a:rPr lang="en-US" sz="3200" dirty="0"/>
              <a:t> al </a:t>
            </a:r>
            <a:r>
              <a:rPr lang="en-US" sz="3200" dirty="0" err="1"/>
              <a:t>programa</a:t>
            </a:r>
            <a:r>
              <a:rPr lang="en-US" sz="3200" dirty="0"/>
              <a:t> principal </a:t>
            </a:r>
            <a:r>
              <a:rPr lang="en-US" sz="3200" dirty="0" err="1"/>
              <a:t>mediante</a:t>
            </a:r>
            <a:r>
              <a:rPr lang="en-US" sz="3200" dirty="0"/>
              <a:t> un </a:t>
            </a:r>
            <a:r>
              <a:rPr lang="en-US" sz="3200" dirty="0" err="1"/>
              <a:t>proceso</a:t>
            </a:r>
            <a:r>
              <a:rPr lang="en-US" sz="3200" dirty="0"/>
              <a:t> de </a:t>
            </a:r>
            <a:r>
              <a:rPr lang="en-US" sz="3200" i="1" dirty="0" err="1"/>
              <a:t>transferencia</a:t>
            </a:r>
            <a:r>
              <a:rPr lang="en-US" sz="3200" i="1" dirty="0"/>
              <a:t>/</a:t>
            </a:r>
            <a:r>
              <a:rPr lang="en-US" sz="3200" i="1" dirty="0" err="1"/>
              <a:t>retorno</a:t>
            </a:r>
            <a:r>
              <a:rPr lang="en-US" sz="3200" dirty="0"/>
              <a:t>.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302084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Funci</a:t>
            </a:r>
            <a:r>
              <a:rPr lang="en-US" dirty="0" err="1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/>
              <a:t>Grupo de </a:t>
            </a:r>
            <a:r>
              <a:rPr lang="en-US" sz="3200" dirty="0" err="1"/>
              <a:t>sentencias</a:t>
            </a:r>
            <a:r>
              <a:rPr lang="en-US" sz="3200" dirty="0"/>
              <a:t> </a:t>
            </a:r>
            <a:r>
              <a:rPr lang="en-US" sz="3200" dirty="0" err="1"/>
              <a:t>identificadas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un </a:t>
            </a:r>
            <a:r>
              <a:rPr lang="en-US" sz="3200" dirty="0" err="1"/>
              <a:t>mismo</a:t>
            </a:r>
            <a:r>
              <a:rPr lang="en-US" sz="3200" dirty="0"/>
              <a:t> </a:t>
            </a:r>
            <a:r>
              <a:rPr lang="en-US" sz="3200" dirty="0" err="1"/>
              <a:t>nombre</a:t>
            </a:r>
            <a:r>
              <a:rPr lang="en-US" sz="3200" dirty="0"/>
              <a:t> y que </a:t>
            </a:r>
            <a:r>
              <a:rPr lang="en-US" sz="3200" dirty="0" err="1"/>
              <a:t>realizan</a:t>
            </a:r>
            <a:r>
              <a:rPr lang="en-US" sz="3200" dirty="0"/>
              <a:t>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tarea</a:t>
            </a:r>
            <a:r>
              <a:rPr lang="en-US" sz="3200" dirty="0"/>
              <a:t> </a:t>
            </a:r>
            <a:r>
              <a:rPr lang="en-US" sz="3200" dirty="0" err="1"/>
              <a:t>específica</a:t>
            </a:r>
            <a:r>
              <a:rPr lang="en-US" sz="3200" dirty="0"/>
              <a:t>.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276307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Funci</a:t>
            </a:r>
            <a:r>
              <a:rPr lang="en-US" dirty="0" err="1"/>
              <a:t>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3924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/>
              <a:t>Transferencia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El control de </a:t>
            </a:r>
            <a:r>
              <a:rPr lang="en-US" sz="2400" dirty="0" err="1"/>
              <a:t>ejecución</a:t>
            </a:r>
            <a:r>
              <a:rPr lang="en-US" sz="2400" dirty="0"/>
              <a:t> se </a:t>
            </a:r>
            <a:r>
              <a:rPr lang="en-US" sz="2400" dirty="0" err="1"/>
              <a:t>pasa</a:t>
            </a:r>
            <a:r>
              <a:rPr lang="en-US" sz="2400" dirty="0"/>
              <a:t> a la </a:t>
            </a:r>
            <a:r>
              <a:rPr lang="en-US" sz="2400" dirty="0" err="1"/>
              <a:t>función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momento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que se </a:t>
            </a:r>
            <a:r>
              <a:rPr lang="en-US" sz="2400" dirty="0" err="1"/>
              <a:t>requieren</a:t>
            </a:r>
            <a:r>
              <a:rPr lang="en-US" sz="2400" dirty="0"/>
              <a:t> </a:t>
            </a: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/>
              <a:t>servicios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 err="1"/>
              <a:t>Retorno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dirty="0"/>
              <a:t>El control de </a:t>
            </a:r>
            <a:r>
              <a:rPr lang="en-US" sz="2400" dirty="0" err="1"/>
              <a:t>ejecución</a:t>
            </a:r>
            <a:r>
              <a:rPr lang="en-US" sz="2400" dirty="0"/>
              <a:t> se </a:t>
            </a:r>
            <a:r>
              <a:rPr lang="en-US" sz="2400" dirty="0" err="1"/>
              <a:t>devuelve</a:t>
            </a:r>
            <a:r>
              <a:rPr lang="en-US" sz="2400" dirty="0"/>
              <a:t> al </a:t>
            </a:r>
            <a:r>
              <a:rPr lang="en-US" sz="2400" dirty="0" err="1"/>
              <a:t>programa</a:t>
            </a:r>
            <a:r>
              <a:rPr lang="en-US" sz="2400" dirty="0"/>
              <a:t> principal </a:t>
            </a:r>
            <a:r>
              <a:rPr lang="en-US" sz="2400" dirty="0" err="1"/>
              <a:t>cuando</a:t>
            </a:r>
            <a:r>
              <a:rPr lang="en-US" sz="2400" dirty="0"/>
              <a:t> la </a:t>
            </a:r>
            <a:r>
              <a:rPr lang="en-US" sz="2400" dirty="0" err="1"/>
              <a:t>función</a:t>
            </a:r>
            <a:r>
              <a:rPr lang="en-US" sz="2400" dirty="0"/>
              <a:t> </a:t>
            </a:r>
            <a:r>
              <a:rPr lang="en-US" sz="2400" dirty="0" err="1"/>
              <a:t>termina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Una </a:t>
            </a:r>
            <a:r>
              <a:rPr lang="en-US" sz="2400" dirty="0" err="1"/>
              <a:t>vez</a:t>
            </a:r>
            <a:r>
              <a:rPr lang="en-US" sz="2400" dirty="0"/>
              <a:t> “</a:t>
            </a:r>
            <a:r>
              <a:rPr lang="en-US" sz="2400" dirty="0" err="1"/>
              <a:t>llamada</a:t>
            </a:r>
            <a:r>
              <a:rPr lang="en-US" sz="2400" dirty="0"/>
              <a:t>” la </a:t>
            </a:r>
            <a:r>
              <a:rPr lang="en-US" sz="2400" dirty="0" err="1"/>
              <a:t>función</a:t>
            </a:r>
            <a:r>
              <a:rPr lang="en-US" sz="2400" dirty="0"/>
              <a:t>,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hace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trabajo</a:t>
            </a:r>
            <a:r>
              <a:rPr lang="en-US" sz="2400" dirty="0"/>
              <a:t>, y </a:t>
            </a:r>
            <a:r>
              <a:rPr lang="en-US" sz="2400" dirty="0" err="1"/>
              <a:t>regresa</a:t>
            </a:r>
            <a:r>
              <a:rPr lang="en-US" sz="2400" dirty="0"/>
              <a:t> al </a:t>
            </a:r>
            <a:r>
              <a:rPr lang="en-US" sz="2400" dirty="0" err="1"/>
              <a:t>mismo</a:t>
            </a:r>
            <a:r>
              <a:rPr lang="en-US" sz="2400" dirty="0"/>
              <a:t> </a:t>
            </a:r>
            <a:r>
              <a:rPr lang="en-US" sz="2400" dirty="0" err="1"/>
              <a:t>punto</a:t>
            </a:r>
            <a:r>
              <a:rPr lang="en-US" sz="2400" dirty="0"/>
              <a:t> </a:t>
            </a:r>
            <a:r>
              <a:rPr lang="en-US" sz="2400" dirty="0" err="1"/>
              <a:t>donde</a:t>
            </a:r>
            <a:r>
              <a:rPr lang="en-US" sz="2400" dirty="0"/>
              <a:t> </a:t>
            </a:r>
            <a:r>
              <a:rPr lang="en-US" sz="2400" dirty="0" err="1"/>
              <a:t>fue</a:t>
            </a:r>
            <a:r>
              <a:rPr lang="en-US" sz="2400" dirty="0"/>
              <a:t> </a:t>
            </a:r>
            <a:r>
              <a:rPr lang="en-US" sz="2400" dirty="0" err="1"/>
              <a:t>llamada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endParaRPr lang="es-ES_tradnl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3" t="39075" r="10900" b="28470"/>
          <a:stretch/>
        </p:blipFill>
        <p:spPr>
          <a:xfrm>
            <a:off x="6445469" y="2324974"/>
            <a:ext cx="4908331" cy="2749237"/>
          </a:xfrm>
        </p:spPr>
      </p:pic>
    </p:spTree>
    <p:extLst>
      <p:ext uri="{BB962C8B-B14F-4D97-AF65-F5344CB8AC3E}">
        <p14:creationId xmlns:p14="http://schemas.microsoft.com/office/powerpoint/2010/main" val="74210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4" id="{052E6259-5934-9C4E-9686-598A16277B68}" vid="{404A0614-4B1D-F346-A240-964ABAD1F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diapositivas</Template>
  <TotalTime>2855</TotalTime>
  <Words>2429</Words>
  <Application>Microsoft Macintosh PowerPoint</Application>
  <PresentationFormat>Custom</PresentationFormat>
  <Paragraphs>347</Paragraphs>
  <Slides>52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Agenda</vt:lpstr>
      <vt:lpstr>Objetivos </vt:lpstr>
      <vt:lpstr>6.1 – Paradigma de diseño Divide y Vencerás</vt:lpstr>
      <vt:lpstr>Divide y Vencerás</vt:lpstr>
      <vt:lpstr>Divide y Vencerás</vt:lpstr>
      <vt:lpstr>6.1 – Definición e implementación de funciones</vt:lpstr>
      <vt:lpstr>Función</vt:lpstr>
      <vt:lpstr>Función</vt:lpstr>
      <vt:lpstr>Función</vt:lpstr>
      <vt:lpstr>Ventajas de utilizar funciones</vt:lpstr>
      <vt:lpstr>Estructura de una función</vt:lpstr>
      <vt:lpstr>1. ¿Cómo se declaran?</vt:lpstr>
      <vt:lpstr>1. ¿Cómo se declaran?</vt:lpstr>
      <vt:lpstr>1. ¿Cómo se declaran?</vt:lpstr>
      <vt:lpstr>1. ¿Cómo se declaran?</vt:lpstr>
      <vt:lpstr>1. ¿Cómo se implementan?</vt:lpstr>
      <vt:lpstr>2. ¿Cómo se implementan?</vt:lpstr>
      <vt:lpstr>3. ¿Cómo se usan?</vt:lpstr>
      <vt:lpstr>3. ¿Cómo se usan?</vt:lpstr>
      <vt:lpstr>3. ¿Cómo se usan?</vt:lpstr>
      <vt:lpstr>Ejemplos</vt:lpstr>
      <vt:lpstr>Ejercicio</vt:lpstr>
      <vt:lpstr>Librerías</vt:lpstr>
      <vt:lpstr>Pasando argumentos a las funciones</vt:lpstr>
      <vt:lpstr>Argumentos Requeridos</vt:lpstr>
      <vt:lpstr>Parámetros por Omisión</vt:lpstr>
      <vt:lpstr>Parámetros por omisión</vt:lpstr>
      <vt:lpstr>Argumentos como Keyword - Value</vt:lpstr>
      <vt:lpstr>Argumentos como Keyword - Value</vt:lpstr>
      <vt:lpstr>Ejercicio</vt:lpstr>
      <vt:lpstr>6.4 – Paso  de  parámetros  por  referencia,  valor  y  retorno  de valores</vt:lpstr>
      <vt:lpstr>Paso de parámetros por valor</vt:lpstr>
      <vt:lpstr>Paso de parámetros por referencia</vt:lpstr>
      <vt:lpstr>Paso de parámetros por referencia</vt:lpstr>
      <vt:lpstr>Retorno de Valores</vt:lpstr>
      <vt:lpstr>Retorno de Valores</vt:lpstr>
      <vt:lpstr>Retorno de valores</vt:lpstr>
      <vt:lpstr>Retorno de Valores</vt:lpstr>
      <vt:lpstr>Retorno de valores</vt:lpstr>
      <vt:lpstr>Retorno de valores</vt:lpstr>
      <vt:lpstr>6.5 – Alcance de Variables</vt:lpstr>
      <vt:lpstr>Variables  en programas modularizados</vt:lpstr>
      <vt:lpstr>Variables  Locales</vt:lpstr>
      <vt:lpstr>Variables  Globales</vt:lpstr>
      <vt:lpstr>Variables  Locales vs Globales</vt:lpstr>
      <vt:lpstr>Variables  Locales vs Globales</vt:lpstr>
      <vt:lpstr>6.6 – Modularización</vt:lpstr>
      <vt:lpstr>Modularización</vt:lpstr>
      <vt:lpstr>Consejos para modularizar un programa</vt:lpstr>
      <vt:lpstr>Consejos para modularizar un programa</vt:lpstr>
      <vt:lpstr>Consejos para modularizar un programa</vt:lpstr>
      <vt:lpstr>Bibliografía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CCPG1001 Fundamentos de Programación</dc:title>
  <dc:creator>Abdon Andres Carrera Rivera</dc:creator>
  <cp:lastModifiedBy>Gustavo Andrade</cp:lastModifiedBy>
  <cp:revision>105</cp:revision>
  <dcterms:created xsi:type="dcterms:W3CDTF">2017-04-10T21:32:03Z</dcterms:created>
  <dcterms:modified xsi:type="dcterms:W3CDTF">2019-07-31T17:01:22Z</dcterms:modified>
</cp:coreProperties>
</file>