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64" r:id="rId2"/>
    <p:sldId id="365" r:id="rId3"/>
    <p:sldId id="367" r:id="rId4"/>
    <p:sldId id="391" r:id="rId5"/>
    <p:sldId id="392" r:id="rId6"/>
    <p:sldId id="400" r:id="rId7"/>
    <p:sldId id="394" r:id="rId8"/>
    <p:sldId id="406" r:id="rId9"/>
    <p:sldId id="402" r:id="rId10"/>
    <p:sldId id="403" r:id="rId11"/>
    <p:sldId id="395" r:id="rId12"/>
    <p:sldId id="396" r:id="rId13"/>
    <p:sldId id="397" r:id="rId14"/>
    <p:sldId id="404" r:id="rId15"/>
    <p:sldId id="405" r:id="rId16"/>
    <p:sldId id="398" r:id="rId17"/>
    <p:sldId id="399" r:id="rId18"/>
    <p:sldId id="4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4254"/>
  </p:normalViewPr>
  <p:slideViewPr>
    <p:cSldViewPr snapToGrid="0" snapToObjects="1">
      <p:cViewPr varScale="1">
        <p:scale>
          <a:sx n="71" d="100"/>
          <a:sy n="71" d="100"/>
        </p:scale>
        <p:origin x="-6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2D7D8-DA53-104B-984C-818449BEBFAA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0CB74-5220-6042-9D4B-66C63BFF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0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Rodríguez, Luis. 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Programación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Luis Rodríguez, 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Programación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5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Mostrar </a:t>
            </a:r>
            <a:r>
              <a:rPr lang="x-none" dirty="0" err="1"/>
              <a:t>ejempo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24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¿Qué pasa si no cerramos</a:t>
            </a:r>
            <a:r>
              <a:rPr lang="x-none" baseline="0" dirty="0"/>
              <a:t> un archivo?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3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Rodríguez, Luis. 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Programación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Luis Rodríguez, 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Programación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Recodar qu</a:t>
            </a:r>
            <a:r>
              <a:rPr lang="x-none" baseline="0" dirty="0"/>
              <a:t>e en el primer parámetro de la función open, se debe especificar la ruta completa del archivo, si este no se encuentra  en el mismo directorio que el archivo .</a:t>
            </a:r>
            <a:r>
              <a:rPr lang="x-none" baseline="0" dirty="0" err="1"/>
              <a:t>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3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Recodar qu</a:t>
            </a:r>
            <a:r>
              <a:rPr lang="x-none" baseline="0" dirty="0"/>
              <a:t>e en el primer parámetro de la función open, se debe especificar la ruta completa del archivo, si este no se encuentra  en el mismo directorio que el archivo .</a:t>
            </a:r>
            <a:r>
              <a:rPr lang="x-none" baseline="0" dirty="0" err="1"/>
              <a:t>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32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dirty="0"/>
              <a:t>Mostrar ejemplo en clases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Mostrar ejemplo en clases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19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¿Cuál</a:t>
            </a:r>
            <a:r>
              <a:rPr lang="x-none" baseline="0" dirty="0"/>
              <a:t> sería la mayor desventaja de emplear </a:t>
            </a:r>
            <a:r>
              <a:rPr lang="x-none" baseline="0" dirty="0" err="1"/>
              <a:t>readlines</a:t>
            </a:r>
            <a:r>
              <a:rPr lang="x-none" baseline="0" dirty="0"/>
              <a:t> ( ) en lugar de </a:t>
            </a:r>
            <a:r>
              <a:rPr lang="x-none" baseline="0" dirty="0" err="1"/>
              <a:t>readline</a:t>
            </a:r>
            <a:r>
              <a:rPr lang="x-none" baseline="0" dirty="0"/>
              <a:t>( 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8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Aclarar</a:t>
            </a:r>
            <a:r>
              <a:rPr lang="x-none" baseline="0" dirty="0"/>
              <a:t> que cuando se crea la cadena a ser escrita en el archivo, el </a:t>
            </a:r>
            <a:r>
              <a:rPr lang="x-none" baseline="0" dirty="0" err="1"/>
              <a:t>caracter</a:t>
            </a:r>
            <a:r>
              <a:rPr lang="x-none" baseline="0" dirty="0"/>
              <a:t> de fin de línea debe ser concatenado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4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Aclarar</a:t>
            </a:r>
            <a:r>
              <a:rPr lang="x-none" baseline="0" dirty="0"/>
              <a:t> que cuando se crea la cadena a ser escrita en el archivo, el </a:t>
            </a:r>
            <a:r>
              <a:rPr lang="x-none" baseline="0" dirty="0" err="1"/>
              <a:t>caracter</a:t>
            </a:r>
            <a:r>
              <a:rPr lang="x-none" baseline="0" dirty="0"/>
              <a:t> de fin de línea debe ser concatenado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0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16154"/>
            <a:ext cx="9144000" cy="2387600"/>
          </a:xfrm>
        </p:spPr>
        <p:txBody>
          <a:bodyPr anchor="b"/>
          <a:lstStyle>
            <a:lvl1pPr algn="r">
              <a:defRPr sz="5400"/>
            </a:lvl1pPr>
          </a:lstStyle>
          <a:p>
            <a:r>
              <a:rPr lang="en-US" dirty="0"/>
              <a:t>CCPG1001</a:t>
            </a:r>
            <a:br>
              <a:rPr lang="en-US" dirty="0"/>
            </a:br>
            <a:r>
              <a:rPr lang="en-US" dirty="0" err="1"/>
              <a:t>Fundamentos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2228"/>
            <a:ext cx="9144000" cy="1655762"/>
          </a:xfrm>
        </p:spPr>
        <p:txBody>
          <a:bodyPr/>
          <a:lstStyle>
            <a:lvl1pPr marL="0" indent="0" algn="r">
              <a:buNone/>
              <a:defRPr sz="2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1" y="285692"/>
            <a:ext cx="1200149" cy="1200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5692"/>
            <a:ext cx="3090862" cy="12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2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defRPr/>
            </a:lvl1pPr>
            <a:lvl2pPr>
              <a:buClr>
                <a:srgbClr val="00B0F0"/>
              </a:buClr>
              <a:defRPr/>
            </a:lvl2pPr>
            <a:lvl3pPr>
              <a:buClr>
                <a:srgbClr val="00B0F0"/>
              </a:buClr>
              <a:defRPr/>
            </a:lvl3pPr>
            <a:lvl4pPr>
              <a:buClr>
                <a:srgbClr val="00B0F0"/>
              </a:buClr>
              <a:defRPr/>
            </a:lvl4pPr>
            <a:lvl5pPr>
              <a:buClr>
                <a:srgbClr val="00B0F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7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1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7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0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32548"/>
            <a:ext cx="12192000" cy="4254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32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CCPG1001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56350"/>
            <a:ext cx="12192000" cy="879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C" dirty="0">
                <a:solidFill>
                  <a:srgbClr val="00B0F0"/>
                </a:solidFill>
              </a:rPr>
              <a:t>8.1</a:t>
            </a:r>
            <a:r>
              <a:rPr lang="es-EC" dirty="0"/>
              <a:t> Conceptos básicos de archivos.</a:t>
            </a:r>
          </a:p>
          <a:p>
            <a:pPr marL="0" indent="0">
              <a:buNone/>
            </a:pPr>
            <a:r>
              <a:rPr lang="es-EC" dirty="0">
                <a:solidFill>
                  <a:srgbClr val="00B0F0"/>
                </a:solidFill>
              </a:rPr>
              <a:t>8.2</a:t>
            </a:r>
            <a:r>
              <a:rPr lang="es-EC" dirty="0"/>
              <a:t> Operaciones de entrada y salida utilizando archivos.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5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Abriendo un archivo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¿Qué pasa si abrimos un mismo archivo dos veces en modo escritura?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3162966" y="2513033"/>
            <a:ext cx="5713019" cy="1346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sz="2400" b="1" dirty="0">
              <a:latin typeface="Consolas" panose="020B0609020204030204" pitchFamily="49" charset="0"/>
            </a:endParaRPr>
          </a:p>
          <a:p>
            <a:pPr algn="ctr"/>
            <a:r>
              <a:rPr lang="es-EC" sz="2400" b="1" dirty="0">
                <a:latin typeface="Consolas" panose="020B0609020204030204" pitchFamily="49" charset="0"/>
              </a:rPr>
              <a:t>f = open(“miarchivo.txt”, “w”)</a:t>
            </a:r>
          </a:p>
          <a:p>
            <a:pPr algn="ctr"/>
            <a:endParaRPr lang="es-EC" sz="2400" b="1" dirty="0">
              <a:latin typeface="Consolas" panose="020B0609020204030204" pitchFamily="49" charset="0"/>
            </a:endParaRPr>
          </a:p>
          <a:p>
            <a:pPr algn="ctr"/>
            <a:r>
              <a:rPr lang="es-EC" sz="2400" b="1" dirty="0">
                <a:latin typeface="Consolas" panose="020B0609020204030204" pitchFamily="49" charset="0"/>
              </a:rPr>
              <a:t>f1 = open(“miarchivo.txt”, “w”)</a:t>
            </a:r>
          </a:p>
          <a:p>
            <a:endParaRPr lang="es-EC" sz="2400" b="1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04717" y="4639687"/>
            <a:ext cx="9067800" cy="7571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ctr">
              <a:buNone/>
            </a:pPr>
            <a:r>
              <a:rPr lang="es-ES" sz="2400" dirty="0"/>
              <a:t>Si no cerramos el archivo y ejecutamos operaciones de escritura, los datos se </a:t>
            </a:r>
            <a:r>
              <a:rPr lang="es-ES" sz="2400" b="1" dirty="0"/>
              <a:t>sobrescribirán</a:t>
            </a:r>
            <a:r>
              <a:rPr lang="es-E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792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Leyendo el contenido de un archivo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569708" y="3947874"/>
            <a:ext cx="9608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 err="1">
                <a:latin typeface="Consolas" panose="020B0609020204030204" pitchFamily="49" charset="0"/>
              </a:rPr>
              <a:t>readline</a:t>
            </a:r>
            <a:r>
              <a:rPr lang="es-EC" sz="2400" dirty="0">
                <a:latin typeface="Consolas" panose="020B0609020204030204" pitchFamily="49" charset="0"/>
              </a:rPr>
              <a:t>() </a:t>
            </a:r>
            <a:r>
              <a:rPr lang="es-EC" sz="2400" dirty="0"/>
              <a:t>lee una línea de texto del archivo hasta encontrar el carácter de fin de línea: ‘\n’</a:t>
            </a:r>
          </a:p>
          <a:p>
            <a:endParaRPr lang="es-EC" sz="2400" dirty="0"/>
          </a:p>
          <a:p>
            <a:r>
              <a:rPr lang="es-EC" sz="2400" dirty="0"/>
              <a:t>Si no quedan líneas , retorna una línea vacía</a:t>
            </a:r>
          </a:p>
        </p:txBody>
      </p:sp>
      <p:sp>
        <p:nvSpPr>
          <p:cNvPr id="7" name="CuadroTexto 4"/>
          <p:cNvSpPr txBox="1"/>
          <p:nvPr/>
        </p:nvSpPr>
        <p:spPr>
          <a:xfrm>
            <a:off x="4368087" y="1994269"/>
            <a:ext cx="401128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v = </a:t>
            </a:r>
            <a:r>
              <a:rPr 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f.readline</a:t>
            </a:r>
            <a:r>
              <a:rPr 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3811" y="2053615"/>
            <a:ext cx="2623589" cy="1296332"/>
            <a:chOff x="3124255" y="1835385"/>
            <a:chExt cx="2623589" cy="1296332"/>
          </a:xfrm>
        </p:grpSpPr>
        <p:sp>
          <p:nvSpPr>
            <p:cNvPr id="6" name="Rectangle 5"/>
            <p:cNvSpPr/>
            <p:nvPr/>
          </p:nvSpPr>
          <p:spPr>
            <a:xfrm>
              <a:off x="4324819" y="1835385"/>
              <a:ext cx="222463" cy="3723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436050" y="2221601"/>
              <a:ext cx="0" cy="192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24255" y="2423831"/>
              <a:ext cx="2623589" cy="70788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x-none" sz="2000" b="1" dirty="0"/>
                <a:t>Variable donde se almacenará la línea</a:t>
              </a:r>
              <a:endParaRPr lang="es-ES_tradnl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7192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Leyendo el contenido de un archivo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42977" y="4368341"/>
            <a:ext cx="9306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readlines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s-EC" sz="2400" dirty="0"/>
              <a:t>Transfiere a una lista todas las líneas de texto del archivo.</a:t>
            </a:r>
          </a:p>
          <a:p>
            <a:endParaRPr lang="es-EC" sz="2400" dirty="0"/>
          </a:p>
        </p:txBody>
      </p:sp>
      <p:sp>
        <p:nvSpPr>
          <p:cNvPr id="7" name="CuadroTexto 4"/>
          <p:cNvSpPr txBox="1"/>
          <p:nvPr/>
        </p:nvSpPr>
        <p:spPr>
          <a:xfrm>
            <a:off x="4015189" y="2205526"/>
            <a:ext cx="416162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v = </a:t>
            </a:r>
            <a:r>
              <a:rPr 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f.readlines</a:t>
            </a:r>
            <a:r>
              <a:rPr 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49225" y="2254092"/>
            <a:ext cx="3673929" cy="1325746"/>
            <a:chOff x="2599085" y="1835385"/>
            <a:chExt cx="3673929" cy="1325746"/>
          </a:xfrm>
        </p:grpSpPr>
        <p:sp>
          <p:nvSpPr>
            <p:cNvPr id="8" name="Rectangle 7"/>
            <p:cNvSpPr/>
            <p:nvPr/>
          </p:nvSpPr>
          <p:spPr>
            <a:xfrm>
              <a:off x="4324819" y="1835385"/>
              <a:ext cx="222463" cy="3723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36050" y="2221601"/>
              <a:ext cx="0" cy="192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99085" y="2453245"/>
              <a:ext cx="3673929" cy="70788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C" sz="2000" dirty="0"/>
                <a:t>v es una </a:t>
              </a:r>
              <a:r>
                <a:rPr lang="es-EC" sz="2000" b="1" dirty="0"/>
                <a:t>lista</a:t>
              </a:r>
              <a:r>
                <a:rPr lang="es-EC" sz="2000" dirty="0"/>
                <a:t>  cuyos elementos son las líneas del archivo.</a:t>
              </a:r>
              <a:endParaRPr lang="es-ES_tradnl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67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Escribiendo en un archivo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569709" y="3952842"/>
            <a:ext cx="9306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 err="1">
                <a:latin typeface="Consolas" panose="020B0609020204030204" pitchFamily="49" charset="0"/>
              </a:rPr>
              <a:t>write</a:t>
            </a:r>
            <a:r>
              <a:rPr lang="es-EC" sz="2400" dirty="0">
                <a:latin typeface="Consolas" panose="020B0609020204030204" pitchFamily="49" charset="0"/>
              </a:rPr>
              <a:t>() </a:t>
            </a:r>
            <a:r>
              <a:rPr lang="es-EC" sz="2400" dirty="0"/>
              <a:t>escribe en el archivo una línea de texto, normalmente finalizada con el </a:t>
            </a:r>
            <a:r>
              <a:rPr lang="es-EC" sz="2400" b="1" dirty="0" err="1"/>
              <a:t>caracter</a:t>
            </a:r>
            <a:r>
              <a:rPr lang="es-EC" sz="2400" b="1" dirty="0"/>
              <a:t> de fin de línea ‘\n’</a:t>
            </a:r>
          </a:p>
        </p:txBody>
      </p:sp>
      <p:sp>
        <p:nvSpPr>
          <p:cNvPr id="7" name="CuadroTexto 4"/>
          <p:cNvSpPr txBox="1"/>
          <p:nvPr/>
        </p:nvSpPr>
        <p:spPr>
          <a:xfrm>
            <a:off x="4347256" y="2129267"/>
            <a:ext cx="30839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11514" y="2170261"/>
            <a:ext cx="3673929" cy="1325746"/>
            <a:chOff x="2599085" y="1835385"/>
            <a:chExt cx="3673929" cy="1325746"/>
          </a:xfrm>
        </p:grpSpPr>
        <p:sp>
          <p:nvSpPr>
            <p:cNvPr id="8" name="Rectangle 7"/>
            <p:cNvSpPr/>
            <p:nvPr/>
          </p:nvSpPr>
          <p:spPr>
            <a:xfrm>
              <a:off x="4324819" y="1835385"/>
              <a:ext cx="222463" cy="3723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36050" y="2221601"/>
              <a:ext cx="0" cy="192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99085" y="2453245"/>
              <a:ext cx="3673929" cy="70788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C" sz="2000" dirty="0"/>
                <a:t>Cadena de caracteres a ser escrita en el archivo</a:t>
              </a:r>
              <a:endParaRPr lang="es-ES_tradnl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5720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Escribiendo en un archivo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569709" y="3952842"/>
            <a:ext cx="9306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 err="1">
                <a:latin typeface="Consolas" panose="020B0609020204030204" pitchFamily="49" charset="0"/>
              </a:rPr>
              <a:t>write</a:t>
            </a:r>
            <a:r>
              <a:rPr lang="es-EC" sz="2400" dirty="0">
                <a:latin typeface="Consolas" panose="020B0609020204030204" pitchFamily="49" charset="0"/>
              </a:rPr>
              <a:t>() </a:t>
            </a:r>
            <a:r>
              <a:rPr lang="es-EC" sz="2400" dirty="0"/>
              <a:t>escribe en el archivo una línea de texto, normalmente finalizada con el </a:t>
            </a:r>
            <a:r>
              <a:rPr lang="es-EC" sz="2400" b="1" dirty="0" err="1"/>
              <a:t>caracter</a:t>
            </a:r>
            <a:r>
              <a:rPr lang="es-EC" sz="2400" b="1" dirty="0"/>
              <a:t> de fin de línea ‘\n’</a:t>
            </a:r>
          </a:p>
        </p:txBody>
      </p:sp>
      <p:sp>
        <p:nvSpPr>
          <p:cNvPr id="7" name="CuadroTexto 4"/>
          <p:cNvSpPr txBox="1"/>
          <p:nvPr/>
        </p:nvSpPr>
        <p:spPr>
          <a:xfrm>
            <a:off x="4347256" y="2129267"/>
            <a:ext cx="30839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11514" y="2170261"/>
            <a:ext cx="3673929" cy="1325746"/>
            <a:chOff x="2599085" y="1835385"/>
            <a:chExt cx="3673929" cy="1325746"/>
          </a:xfrm>
        </p:grpSpPr>
        <p:sp>
          <p:nvSpPr>
            <p:cNvPr id="8" name="Rectangle 7"/>
            <p:cNvSpPr/>
            <p:nvPr/>
          </p:nvSpPr>
          <p:spPr>
            <a:xfrm>
              <a:off x="4324819" y="1835385"/>
              <a:ext cx="222463" cy="3723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36050" y="2221601"/>
              <a:ext cx="0" cy="192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99085" y="2453245"/>
              <a:ext cx="3673929" cy="70788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C" sz="2000" dirty="0"/>
                <a:t>Cadena de caracteres a ser escrita en el archivo</a:t>
              </a:r>
              <a:endParaRPr lang="es-ES_tradnl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0305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Escribiendo en un archivo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569709" y="3952842"/>
            <a:ext cx="930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 err="1">
                <a:latin typeface="Consolas" panose="020B0609020204030204" pitchFamily="49" charset="0"/>
              </a:rPr>
              <a:t>writelines</a:t>
            </a:r>
            <a:r>
              <a:rPr lang="es-EC" sz="2400" dirty="0">
                <a:latin typeface="Consolas" panose="020B0609020204030204" pitchFamily="49" charset="0"/>
              </a:rPr>
              <a:t>() </a:t>
            </a:r>
            <a:r>
              <a:rPr lang="es-EC" sz="2400" dirty="0"/>
              <a:t>recibe como argumento una </a:t>
            </a:r>
            <a:r>
              <a:rPr lang="es-EC" sz="2400" b="1" dirty="0"/>
              <a:t>lista de cadenas</a:t>
            </a:r>
            <a:r>
              <a:rPr lang="es-EC" sz="2400" dirty="0"/>
              <a:t>, escribe todos los elementos de la lista en un archivo</a:t>
            </a:r>
            <a:r>
              <a:rPr lang="es-EC" sz="2400" b="1" dirty="0"/>
              <a:t>. El</a:t>
            </a:r>
            <a:r>
              <a:rPr lang="es-EC" sz="2400" dirty="0"/>
              <a:t> </a:t>
            </a:r>
            <a:r>
              <a:rPr lang="es-EC" sz="2400" b="1" dirty="0" err="1"/>
              <a:t>caracter</a:t>
            </a:r>
            <a:r>
              <a:rPr lang="es-EC" sz="2400" b="1" dirty="0"/>
              <a:t> de fin de línea ‘\n’ no es agregado si los elementos de la lista no lo tienen.</a:t>
            </a:r>
          </a:p>
        </p:txBody>
      </p:sp>
      <p:sp>
        <p:nvSpPr>
          <p:cNvPr id="7" name="CuadroTexto 4"/>
          <p:cNvSpPr txBox="1"/>
          <p:nvPr/>
        </p:nvSpPr>
        <p:spPr>
          <a:xfrm>
            <a:off x="3748165" y="2094812"/>
            <a:ext cx="403818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f.writelines</a:t>
            </a:r>
            <a:r>
              <a:rPr 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11058" y="2135807"/>
            <a:ext cx="3673929" cy="1325745"/>
            <a:chOff x="2599085" y="1835386"/>
            <a:chExt cx="3673929" cy="1325745"/>
          </a:xfrm>
        </p:grpSpPr>
        <p:sp>
          <p:nvSpPr>
            <p:cNvPr id="8" name="Rectangle 7"/>
            <p:cNvSpPr/>
            <p:nvPr/>
          </p:nvSpPr>
          <p:spPr>
            <a:xfrm>
              <a:off x="4277521" y="1835386"/>
              <a:ext cx="341925" cy="3473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36050" y="2221601"/>
              <a:ext cx="0" cy="192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99085" y="2453245"/>
              <a:ext cx="3673929" cy="70788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C" sz="2000" dirty="0"/>
                <a:t>Cadena de caracteres a ser escrita en el archivo</a:t>
              </a:r>
              <a:endParaRPr lang="es-ES_tradnl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710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Otras  funciones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849634" y="3021952"/>
            <a:ext cx="9306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400" dirty="0" err="1">
                <a:latin typeface="Consolas" panose="020B0609020204030204" pitchFamily="49" charset="0"/>
              </a:rPr>
              <a:t>tell</a:t>
            </a:r>
            <a:r>
              <a:rPr lang="es-EC" sz="2400" dirty="0">
                <a:latin typeface="Consolas" panose="020B0609020204030204" pitchFamily="49" charset="0"/>
              </a:rPr>
              <a:t>() </a:t>
            </a:r>
            <a:r>
              <a:rPr lang="es-EC" sz="2400" dirty="0"/>
              <a:t>detecta la posición actual de la lectura en el archivo</a:t>
            </a:r>
          </a:p>
        </p:txBody>
      </p:sp>
      <p:sp>
        <p:nvSpPr>
          <p:cNvPr id="7" name="CuadroTexto 4"/>
          <p:cNvSpPr txBox="1"/>
          <p:nvPr/>
        </p:nvSpPr>
        <p:spPr>
          <a:xfrm>
            <a:off x="4484496" y="1609668"/>
            <a:ext cx="32230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p=</a:t>
            </a:r>
            <a:r>
              <a:rPr 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f.tell</a:t>
            </a:r>
            <a:r>
              <a:rPr 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849634" y="5469480"/>
            <a:ext cx="9306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400" dirty="0">
                <a:latin typeface="Consolas" panose="020B0609020204030204" pitchFamily="49" charset="0"/>
              </a:rPr>
              <a:t>seek() </a:t>
            </a:r>
            <a:r>
              <a:rPr lang="es-EC" sz="2400" dirty="0"/>
              <a:t>ubica  la lectura del archivo en una posición </a:t>
            </a:r>
            <a:r>
              <a:rPr lang="es-EC" sz="2400" dirty="0" smtClean="0"/>
              <a:t>especificada (es como un cursor)</a:t>
            </a:r>
            <a:endParaRPr lang="es-EC" sz="2400" dirty="0"/>
          </a:p>
        </p:txBody>
      </p:sp>
      <p:sp>
        <p:nvSpPr>
          <p:cNvPr id="8" name="CuadroTexto 4"/>
          <p:cNvSpPr txBox="1"/>
          <p:nvPr/>
        </p:nvSpPr>
        <p:spPr>
          <a:xfrm>
            <a:off x="4484496" y="3814503"/>
            <a:ext cx="32230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f.seek</a:t>
            </a:r>
            <a:r>
              <a:rPr 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49010" y="1673686"/>
            <a:ext cx="5126169" cy="984623"/>
            <a:chOff x="2141885" y="1835385"/>
            <a:chExt cx="5126169" cy="984623"/>
          </a:xfrm>
        </p:grpSpPr>
        <p:sp>
          <p:nvSpPr>
            <p:cNvPr id="10" name="Rectangle 9"/>
            <p:cNvSpPr/>
            <p:nvPr/>
          </p:nvSpPr>
          <p:spPr>
            <a:xfrm>
              <a:off x="4324819" y="1835385"/>
              <a:ext cx="222463" cy="3723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36050" y="2221601"/>
              <a:ext cx="0" cy="192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41885" y="2419898"/>
              <a:ext cx="512616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C" sz="2000" dirty="0"/>
                <a:t>Entero que almacenará la posición actual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84496" y="3850010"/>
            <a:ext cx="4691607" cy="1292399"/>
            <a:chOff x="2576447" y="1835385"/>
            <a:chExt cx="4691607" cy="1292399"/>
          </a:xfrm>
        </p:grpSpPr>
        <p:sp>
          <p:nvSpPr>
            <p:cNvPr id="14" name="Rectangle 13"/>
            <p:cNvSpPr/>
            <p:nvPr/>
          </p:nvSpPr>
          <p:spPr>
            <a:xfrm>
              <a:off x="4324819" y="1835385"/>
              <a:ext cx="222463" cy="3723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36050" y="2221601"/>
              <a:ext cx="0" cy="192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76447" y="2419898"/>
              <a:ext cx="4691607" cy="70788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C" sz="2000" dirty="0"/>
                <a:t>Entero que especifica el desplazamiento contado a partir del inicio (posición 0)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355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Cerrando un archivo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604717" y="1971484"/>
            <a:ext cx="9306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400" dirty="0"/>
              <a:t>Al finalizar la operación con un archivo, este debe cerrarse.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400" dirty="0"/>
              <a:t>En el ingreso de datos, esta operación se necesita para completar el ingreso de los datos en el archivo.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CuadroTexto 4"/>
          <p:cNvSpPr txBox="1"/>
          <p:nvPr/>
        </p:nvSpPr>
        <p:spPr>
          <a:xfrm>
            <a:off x="4222820" y="3821940"/>
            <a:ext cx="40698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04717" y="5096989"/>
            <a:ext cx="9067800" cy="7571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ctr">
              <a:buNone/>
            </a:pPr>
            <a:r>
              <a:rPr lang="es-ES" sz="2400" dirty="0"/>
              <a:t>Si abres un archivo, siempre debes cerrarlo una vez que hayas finalizado con las operaciones.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46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Ejercicios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4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2805"/>
            <a:ext cx="10515600" cy="3134995"/>
          </a:xfrm>
        </p:spPr>
        <p:txBody>
          <a:bodyPr/>
          <a:lstStyle/>
          <a:p>
            <a:pPr algn="just"/>
            <a:r>
              <a:rPr lang="es-ES" dirty="0"/>
              <a:t>Distinguir  entre  almacenamiento  temporal  y  persistente  para un manejo de datos adecuado.</a:t>
            </a:r>
          </a:p>
          <a:p>
            <a:pPr algn="just"/>
            <a:r>
              <a:rPr lang="es-ES" dirty="0"/>
              <a:t>Identificar  los  tipos  de  archivos  para  su  correcta manipulación en un programa.</a:t>
            </a:r>
          </a:p>
          <a:p>
            <a:pPr algn="just"/>
            <a:r>
              <a:rPr lang="es-ES" dirty="0"/>
              <a:t>Utilizar  operaciones  de  lectura  y  escritura  propias  de  archivos  para  la  manipulación  y  análisis  de  datos almacenados.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8.1 –</a:t>
            </a:r>
            <a:r>
              <a:rPr lang="en-US" dirty="0"/>
              <a:t> </a:t>
            </a:r>
            <a:r>
              <a:rPr lang="es-EC" dirty="0"/>
              <a:t>Conceptos básicos de archivos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5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Archivos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59203"/>
            <a:ext cx="10058400" cy="2793016"/>
          </a:xfrm>
        </p:spPr>
        <p:txBody>
          <a:bodyPr>
            <a:normAutofit/>
          </a:bodyPr>
          <a:lstStyle/>
          <a:p>
            <a:r>
              <a:rPr lang="es-EC" sz="2400" dirty="0"/>
              <a:t>Hasta ahora nuestros programas cargan sus datos en memoria.</a:t>
            </a:r>
          </a:p>
          <a:p>
            <a:pPr lvl="1"/>
            <a:r>
              <a:rPr lang="es-EC" dirty="0"/>
              <a:t>Si hacemos algún cambio sobre ellos, estos se  perderán cuando se cierre  el programa.</a:t>
            </a:r>
          </a:p>
          <a:p>
            <a:pPr lvl="1"/>
            <a:endParaRPr lang="es-EC" dirty="0"/>
          </a:p>
          <a:p>
            <a:pPr marL="0" indent="0" algn="ctr">
              <a:buNone/>
            </a:pPr>
            <a:r>
              <a:rPr lang="es-EC" dirty="0"/>
              <a:t>Debemos usar algún medio para que los datos </a:t>
            </a:r>
            <a:r>
              <a:rPr lang="es-EC" b="1" dirty="0"/>
              <a:t>persistan</a:t>
            </a:r>
            <a:r>
              <a:rPr lang="es-EC" dirty="0"/>
              <a:t>.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4100052" y="4852219"/>
            <a:ext cx="4041058" cy="8554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b="1" dirty="0"/>
              <a:t>Persistencia: Archivos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278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Archivos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59203"/>
            <a:ext cx="10058400" cy="2793016"/>
          </a:xfrm>
        </p:spPr>
        <p:txBody>
          <a:bodyPr>
            <a:noAutofit/>
          </a:bodyPr>
          <a:lstStyle/>
          <a:p>
            <a:r>
              <a:rPr lang="es-EC" sz="2400" dirty="0"/>
              <a:t>Python ofrece funciones y métodos para manejar archivos  secuenciales de texto en disco.</a:t>
            </a:r>
          </a:p>
          <a:p>
            <a:pPr marL="538162" lvl="1" indent="0">
              <a:buNone/>
            </a:pPr>
            <a:endParaRPr lang="es-EC" dirty="0"/>
          </a:p>
          <a:p>
            <a:r>
              <a:rPr lang="es-EC" sz="2400" dirty="0"/>
              <a:t>Estas instrucciones permiten almacenar los datos en disco, de manera que se puedan conservar y usar posteriormente.</a:t>
            </a:r>
          </a:p>
          <a:p>
            <a:endParaRPr lang="es-EC" sz="2400" dirty="0"/>
          </a:p>
          <a:p>
            <a:r>
              <a:rPr lang="es-EC" sz="2400" dirty="0"/>
              <a:t>La información que se almacena son cadenas de texto.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31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8.2 –</a:t>
            </a:r>
            <a:r>
              <a:rPr lang="en-US" dirty="0"/>
              <a:t> </a:t>
            </a:r>
            <a:r>
              <a:rPr lang="es-EC" dirty="0"/>
              <a:t>Operaciones de entrada y salida con archivos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24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Abriendo un archivo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831891" y="2060484"/>
            <a:ext cx="5372990" cy="719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sz="2400" b="1" dirty="0">
              <a:latin typeface="Consolas" panose="020B0609020204030204" pitchFamily="49" charset="0"/>
            </a:endParaRPr>
          </a:p>
          <a:p>
            <a:pPr algn="ctr"/>
            <a:r>
              <a:rPr lang="es-EC" sz="2400" b="1" dirty="0">
                <a:latin typeface="Consolas" panose="020B0609020204030204" pitchFamily="49" charset="0"/>
              </a:rPr>
              <a:t>f = open(“miarchivo.txt”, t)</a:t>
            </a:r>
          </a:p>
          <a:p>
            <a:endParaRPr lang="es-EC" sz="2400" b="1" dirty="0">
              <a:latin typeface="Consolas" panose="020B0609020204030204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323474" y="3589231"/>
            <a:ext cx="10250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Tipos de Operación:</a:t>
            </a:r>
          </a:p>
          <a:p>
            <a:endParaRPr lang="es-EC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2400" dirty="0"/>
              <a:t>‘</a:t>
            </a:r>
            <a:r>
              <a:rPr lang="es-EC" sz="2400" b="1" dirty="0"/>
              <a:t>w’: </a:t>
            </a:r>
            <a:r>
              <a:rPr lang="es-EC" sz="2400" dirty="0"/>
              <a:t>Crear el archivo y agregar datos, si el archivo existe lo borra y lo crea.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2400" b="1" dirty="0"/>
              <a:t>‘a’:   </a:t>
            </a:r>
            <a:r>
              <a:rPr lang="es-EC" sz="2400" dirty="0"/>
              <a:t>Agregar datos al archivo, Si el archivo no existe lo crea. Siempre agrega los datos en una nueva línea al final del archivo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2400" b="1" dirty="0"/>
              <a:t>‘r’:    </a:t>
            </a:r>
            <a:r>
              <a:rPr lang="es-EC" sz="2400" dirty="0"/>
              <a:t>Leer datos del archivo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2400" b="1" dirty="0"/>
              <a:t>‘r+’:  </a:t>
            </a:r>
            <a:r>
              <a:rPr lang="es-EC" sz="2400" dirty="0"/>
              <a:t>Leer y modificar el archivo.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641875" y="2060484"/>
            <a:ext cx="6711925" cy="1454834"/>
            <a:chOff x="4641875" y="2060484"/>
            <a:chExt cx="6711925" cy="145483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897861" y="2603135"/>
              <a:ext cx="0" cy="512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710521" y="3115208"/>
              <a:ext cx="2556772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x-none" sz="2000" b="1" dirty="0"/>
                <a:t>Nombre del archivo</a:t>
              </a:r>
              <a:endParaRPr lang="es-ES_tradnl" sz="20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477922" y="2238721"/>
              <a:ext cx="222463" cy="3723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893889" y="2416974"/>
              <a:ext cx="83632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730211" y="2060484"/>
              <a:ext cx="2623589" cy="70788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x-none" sz="2000" b="1" dirty="0"/>
                <a:t>Tipo de operación sobre el archivo</a:t>
              </a:r>
              <a:endParaRPr lang="es-ES_tradnl" sz="20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1875" y="2230814"/>
              <a:ext cx="2553450" cy="3723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85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Abriendo un archivo</a:t>
            </a:r>
          </a:p>
        </p:txBody>
      </p:sp>
      <p:pic>
        <p:nvPicPr>
          <p:cNvPr id="3" name="Picture 2" descr="Captura de pantalla 2019-02-07 a las 19.15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53" y="1513370"/>
            <a:ext cx="8890673" cy="466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Abriendo un archivo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¿Qué pasa si abrimos un archivo que no existe, en modo escritura </a:t>
            </a:r>
            <a:r>
              <a:rPr lang="x-none" dirty="0">
                <a:latin typeface="Consolas" panose="020B0609020204030204" pitchFamily="49" charset="0"/>
              </a:rPr>
              <a:t>‘w’</a:t>
            </a:r>
            <a:r>
              <a:rPr lang="x-none" dirty="0"/>
              <a:t>?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3162967" y="3139918"/>
            <a:ext cx="5372990" cy="719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sz="2400" b="1" dirty="0">
              <a:latin typeface="Consolas" panose="020B0609020204030204" pitchFamily="49" charset="0"/>
            </a:endParaRPr>
          </a:p>
          <a:p>
            <a:pPr algn="ctr"/>
            <a:r>
              <a:rPr lang="es-EC" sz="2400" b="1" dirty="0">
                <a:latin typeface="Consolas" panose="020B0609020204030204" pitchFamily="49" charset="0"/>
              </a:rPr>
              <a:t>f = open(“miarchivo.txt”, “w”)</a:t>
            </a:r>
          </a:p>
          <a:p>
            <a:endParaRPr lang="es-EC" sz="2400" b="1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04717" y="4639687"/>
            <a:ext cx="9067800" cy="7571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ctr">
              <a:buNone/>
            </a:pPr>
            <a:r>
              <a:rPr lang="es-ES" sz="2400" dirty="0"/>
              <a:t>El archivo es creado en el directorio donde se encuentra el script de Python en el que nos encontramos trabajando.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765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4" id="{052E6259-5934-9C4E-9686-598A16277B68}" vid="{404A0614-4B1D-F346-A240-964ABAD1FB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diapositivas</Template>
  <TotalTime>2557</TotalTime>
  <Words>919</Words>
  <Application>Microsoft Macintosh PowerPoint</Application>
  <PresentationFormat>Custom</PresentationFormat>
  <Paragraphs>102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Agenda</vt:lpstr>
      <vt:lpstr>Objetivos </vt:lpstr>
      <vt:lpstr>8.1 – Conceptos básicos de archivos</vt:lpstr>
      <vt:lpstr>Archivos</vt:lpstr>
      <vt:lpstr>Archivos</vt:lpstr>
      <vt:lpstr>8.2 – Operaciones de entrada y salida con archivos</vt:lpstr>
      <vt:lpstr>Abriendo un archivo</vt:lpstr>
      <vt:lpstr>Abriendo un archivo</vt:lpstr>
      <vt:lpstr>Abriendo un archivo</vt:lpstr>
      <vt:lpstr>Abriendo un archivo</vt:lpstr>
      <vt:lpstr>Leyendo el contenido de un archivo</vt:lpstr>
      <vt:lpstr>Leyendo el contenido de un archivo</vt:lpstr>
      <vt:lpstr>Escribiendo en un archivo</vt:lpstr>
      <vt:lpstr>Escribiendo en un archivo</vt:lpstr>
      <vt:lpstr>Escribiendo en un archivo</vt:lpstr>
      <vt:lpstr>Otras  funciones</vt:lpstr>
      <vt:lpstr>Cerrando un archivo</vt:lpstr>
      <vt:lpstr>Ejercicios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CCPG1001 Fundamentos de Programación</dc:title>
  <dc:creator>Abdon Andres Carrera Rivera</dc:creator>
  <cp:lastModifiedBy>Gustavo Andrade</cp:lastModifiedBy>
  <cp:revision>95</cp:revision>
  <dcterms:created xsi:type="dcterms:W3CDTF">2017-04-10T21:32:03Z</dcterms:created>
  <dcterms:modified xsi:type="dcterms:W3CDTF">2019-08-16T13:08:14Z</dcterms:modified>
</cp:coreProperties>
</file>