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7" autoAdjust="0"/>
    <p:restoredTop sz="93595" autoAdjust="0"/>
  </p:normalViewPr>
  <p:slideViewPr>
    <p:cSldViewPr snapToGrid="0">
      <p:cViewPr varScale="1">
        <p:scale>
          <a:sx n="163" d="100"/>
          <a:sy n="163" d="100"/>
        </p:scale>
        <p:origin x="120" y="138"/>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4/14/2023</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4/14/2023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4/14/2023</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4/14/2023</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4/14/2023</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4/14/2023</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4/14/2023</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4/14/2023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4/14/2023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4/14/2023</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4/14/2023</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4/14/2023</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4/14/2023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p:txBody>
          <a:bodyPr>
            <a:noAutofit/>
          </a:bodyPr>
          <a:lstStyle/>
          <a:p>
            <a:r>
              <a:rPr lang="en-US" sz="6000" dirty="0"/>
              <a:t>Agile Presentation</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p:txBody>
          <a:bodyPr/>
          <a:lstStyle/>
          <a:p>
            <a:r>
              <a:rPr lang="en-US" dirty="0"/>
              <a:t>Andre Burton</a:t>
            </a:r>
          </a:p>
          <a:p>
            <a:r>
              <a:rPr lang="en-US" dirty="0"/>
              <a:t>April 14, 2023</a:t>
            </a:r>
          </a:p>
          <a:p>
            <a:r>
              <a:rPr lang="en-US" dirty="0"/>
              <a:t>CS-250</a:t>
            </a:r>
          </a:p>
          <a:p>
            <a:endParaRPr lang="en-US" dirty="0"/>
          </a:p>
        </p:txBody>
      </p:sp>
      <p:pic>
        <p:nvPicPr>
          <p:cNvPr id="5" name="Picture 4">
            <a:extLst>
              <a:ext uri="{FF2B5EF4-FFF2-40B4-BE49-F238E27FC236}">
                <a16:creationId xmlns:a16="http://schemas.microsoft.com/office/drawing/2014/main" id="{F6D4B86A-3615-20FD-E087-02D2EFDCBF76}"/>
              </a:ext>
            </a:extLst>
          </p:cNvPr>
          <p:cNvPicPr>
            <a:picLocks noChangeAspect="1"/>
          </p:cNvPicPr>
          <p:nvPr/>
        </p:nvPicPr>
        <p:blipFill>
          <a:blip r:embed="rId3"/>
          <a:stretch>
            <a:fillRect/>
          </a:stretch>
        </p:blipFill>
        <p:spPr>
          <a:xfrm>
            <a:off x="6576645" y="1361377"/>
            <a:ext cx="4762500" cy="3514725"/>
          </a:xfrm>
          <a:prstGeom prst="rect">
            <a:avLst/>
          </a:prstGeom>
        </p:spPr>
      </p:pic>
    </p:spTree>
    <p:extLst>
      <p:ext uri="{BB962C8B-B14F-4D97-AF65-F5344CB8AC3E}">
        <p14:creationId xmlns:p14="http://schemas.microsoft.com/office/powerpoint/2010/main" val="22593088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A99013E0-742E-FA2B-8635-B16E9B181078}"/>
              </a:ext>
            </a:extLst>
          </p:cNvPr>
          <p:cNvSpPr>
            <a:spLocks noGrp="1"/>
          </p:cNvSpPr>
          <p:nvPr>
            <p:ph type="body" sz="quarter" idx="21"/>
          </p:nvPr>
        </p:nvSpPr>
        <p:spPr/>
        <p:txBody>
          <a:bodyPr/>
          <a:lstStyle/>
          <a:p>
            <a:r>
              <a:rPr lang="en-US" dirty="0"/>
              <a:t>01</a:t>
            </a:r>
          </a:p>
        </p:txBody>
      </p:sp>
      <p:sp>
        <p:nvSpPr>
          <p:cNvPr id="3" name="Date Placeholder 2">
            <a:extLst>
              <a:ext uri="{FF2B5EF4-FFF2-40B4-BE49-F238E27FC236}">
                <a16:creationId xmlns:a16="http://schemas.microsoft.com/office/drawing/2014/main" id="{D82EEE1A-6960-AAC5-BC31-16EE35EED689}"/>
              </a:ext>
            </a:extLst>
          </p:cNvPr>
          <p:cNvSpPr>
            <a:spLocks noGrp="1"/>
          </p:cNvSpPr>
          <p:nvPr>
            <p:ph type="dt" sz="half" idx="2"/>
          </p:nvPr>
        </p:nvSpPr>
        <p:spPr/>
        <p:txBody>
          <a:bodyPr/>
          <a:lstStyle/>
          <a:p>
            <a:fld id="{C09D4DA8-2D4A-4F06-BECA-044AF4113FB4}" type="datetime1">
              <a:rPr lang="en-US" smtClean="0"/>
              <a:t>4/14/2023</a:t>
            </a:fld>
            <a:endParaRPr lang="en-US" dirty="0"/>
          </a:p>
        </p:txBody>
      </p:sp>
      <p:sp>
        <p:nvSpPr>
          <p:cNvPr id="4" name="Slide Number Placeholder 3">
            <a:extLst>
              <a:ext uri="{FF2B5EF4-FFF2-40B4-BE49-F238E27FC236}">
                <a16:creationId xmlns:a16="http://schemas.microsoft.com/office/drawing/2014/main" id="{6910AEB4-9CA5-7CF3-2EB4-A8F264FFB39A}"/>
              </a:ext>
            </a:extLst>
          </p:cNvPr>
          <p:cNvSpPr>
            <a:spLocks noGrp="1"/>
          </p:cNvSpPr>
          <p:nvPr>
            <p:ph type="sldNum" sz="quarter" idx="4"/>
          </p:nvPr>
        </p:nvSpPr>
        <p:spPr/>
        <p:txBody>
          <a:bodyPr/>
          <a:lstStyle/>
          <a:p>
            <a:fld id="{294A09A9-5501-47C1-A89A-A340965A2BE2}" type="slidenum">
              <a:rPr lang="en-US" smtClean="0"/>
              <a:pPr/>
              <a:t>2</a:t>
            </a:fld>
            <a:endParaRPr lang="en-US" dirty="0"/>
          </a:p>
        </p:txBody>
      </p:sp>
      <p:sp>
        <p:nvSpPr>
          <p:cNvPr id="5" name="Title 4">
            <a:extLst>
              <a:ext uri="{FF2B5EF4-FFF2-40B4-BE49-F238E27FC236}">
                <a16:creationId xmlns:a16="http://schemas.microsoft.com/office/drawing/2014/main" id="{BB5696E0-5B07-EDF7-1F92-91EB368BC0D0}"/>
              </a:ext>
            </a:extLst>
          </p:cNvPr>
          <p:cNvSpPr>
            <a:spLocks noGrp="1"/>
          </p:cNvSpPr>
          <p:nvPr>
            <p:ph type="title"/>
          </p:nvPr>
        </p:nvSpPr>
        <p:spPr>
          <a:xfrm>
            <a:off x="3870877" y="681802"/>
            <a:ext cx="8991563" cy="1005839"/>
          </a:xfrm>
        </p:spPr>
        <p:txBody>
          <a:bodyPr>
            <a:normAutofit/>
          </a:bodyPr>
          <a:lstStyle/>
          <a:p>
            <a:r>
              <a:rPr lang="en-US" dirty="0"/>
              <a:t>Scrum-agile Team Roles</a:t>
            </a:r>
          </a:p>
        </p:txBody>
      </p:sp>
      <p:grpSp>
        <p:nvGrpSpPr>
          <p:cNvPr id="25" name="Group 24">
            <a:extLst>
              <a:ext uri="{FF2B5EF4-FFF2-40B4-BE49-F238E27FC236}">
                <a16:creationId xmlns:a16="http://schemas.microsoft.com/office/drawing/2014/main" id="{07BFB4D9-8539-DBF8-A4D5-65ED15DE2339}"/>
              </a:ext>
            </a:extLst>
          </p:cNvPr>
          <p:cNvGrpSpPr/>
          <p:nvPr/>
        </p:nvGrpSpPr>
        <p:grpSpPr>
          <a:xfrm>
            <a:off x="683315" y="1964987"/>
            <a:ext cx="10975572" cy="3970136"/>
            <a:chOff x="683315" y="1964987"/>
            <a:chExt cx="10975572" cy="3970136"/>
          </a:xfrm>
        </p:grpSpPr>
        <p:sp>
          <p:nvSpPr>
            <p:cNvPr id="17" name="TextBox 16">
              <a:extLst>
                <a:ext uri="{FF2B5EF4-FFF2-40B4-BE49-F238E27FC236}">
                  <a16:creationId xmlns:a16="http://schemas.microsoft.com/office/drawing/2014/main" id="{53DD655B-73A4-E791-48E0-924406954AE2}"/>
                </a:ext>
              </a:extLst>
            </p:cNvPr>
            <p:cNvSpPr txBox="1"/>
            <p:nvPr/>
          </p:nvSpPr>
          <p:spPr>
            <a:xfrm>
              <a:off x="683315" y="2641914"/>
              <a:ext cx="2193235" cy="3046988"/>
            </a:xfrm>
            <a:prstGeom prst="rect">
              <a:avLst/>
            </a:prstGeom>
            <a:noFill/>
            <a:ln>
              <a:solidFill>
                <a:schemeClr val="bg1"/>
              </a:solidFill>
            </a:ln>
          </p:spPr>
          <p:txBody>
            <a:bodyPr wrap="square" rtlCol="0">
              <a:spAutoFit/>
            </a:bodyPr>
            <a:lstStyle/>
            <a:p>
              <a:pPr marL="171450" indent="-171450">
                <a:buFontTx/>
                <a:buChar char="-"/>
              </a:pPr>
              <a:r>
                <a:rPr lang="en-US" sz="1200" dirty="0"/>
                <a:t>Ensures that the scrum and agile process is being followed correctly</a:t>
              </a:r>
            </a:p>
            <a:p>
              <a:pPr marL="171450" indent="-171450">
                <a:buFontTx/>
                <a:buChar char="-"/>
              </a:pPr>
              <a:r>
                <a:rPr lang="en-US" sz="1200" dirty="0"/>
                <a:t>Organizes teams and ensures proper communication is taking place</a:t>
              </a:r>
            </a:p>
            <a:p>
              <a:pPr marL="171450" indent="-171450">
                <a:buFontTx/>
                <a:buChar char="-"/>
              </a:pPr>
              <a:r>
                <a:rPr lang="en-US" sz="1200" dirty="0"/>
                <a:t>Makes changes to improve the process</a:t>
              </a:r>
            </a:p>
            <a:p>
              <a:pPr marL="171450" indent="-171450">
                <a:buFontTx/>
                <a:buChar char="-"/>
              </a:pPr>
              <a:r>
                <a:rPr lang="en-US" sz="1200" dirty="0"/>
                <a:t>Removes roadblocks and ensures a positive work environment</a:t>
              </a:r>
            </a:p>
            <a:p>
              <a:pPr marL="171450" indent="-171450">
                <a:buFontTx/>
                <a:buChar char="-"/>
              </a:pPr>
              <a:r>
                <a:rPr lang="en-US" sz="1200" dirty="0"/>
                <a:t>Helps to dissolve insures among the team both personal and professional</a:t>
              </a:r>
            </a:p>
          </p:txBody>
        </p:sp>
        <p:sp>
          <p:nvSpPr>
            <p:cNvPr id="18" name="TextBox 17">
              <a:extLst>
                <a:ext uri="{FF2B5EF4-FFF2-40B4-BE49-F238E27FC236}">
                  <a16:creationId xmlns:a16="http://schemas.microsoft.com/office/drawing/2014/main" id="{592ED8DC-5035-7988-5047-3F276DF13368}"/>
                </a:ext>
              </a:extLst>
            </p:cNvPr>
            <p:cNvSpPr txBox="1"/>
            <p:nvPr/>
          </p:nvSpPr>
          <p:spPr>
            <a:xfrm>
              <a:off x="3545498" y="2641914"/>
              <a:ext cx="2193235" cy="3046988"/>
            </a:xfrm>
            <a:prstGeom prst="rect">
              <a:avLst/>
            </a:prstGeom>
            <a:noFill/>
            <a:ln>
              <a:solidFill>
                <a:schemeClr val="bg1"/>
              </a:solidFill>
            </a:ln>
          </p:spPr>
          <p:txBody>
            <a:bodyPr wrap="square" rtlCol="0">
              <a:spAutoFit/>
            </a:bodyPr>
            <a:lstStyle/>
            <a:p>
              <a:r>
                <a:rPr lang="en-US" sz="1600" dirty="0"/>
                <a:t>-maintain backlogging</a:t>
              </a:r>
            </a:p>
            <a:p>
              <a:r>
                <a:rPr lang="en-US" sz="1600" dirty="0"/>
                <a:t>-prioritize end users wants</a:t>
              </a:r>
            </a:p>
            <a:p>
              <a:r>
                <a:rPr lang="en-US" sz="1600" dirty="0"/>
                <a:t>-answer and ask questions between the end user and scrum master</a:t>
              </a:r>
            </a:p>
            <a:p>
              <a:r>
                <a:rPr lang="en-US" sz="1600" dirty="0"/>
                <a:t>-Ensure constant and open communication is met</a:t>
              </a:r>
            </a:p>
          </p:txBody>
        </p:sp>
        <p:sp>
          <p:nvSpPr>
            <p:cNvPr id="19" name="TextBox 18">
              <a:extLst>
                <a:ext uri="{FF2B5EF4-FFF2-40B4-BE49-F238E27FC236}">
                  <a16:creationId xmlns:a16="http://schemas.microsoft.com/office/drawing/2014/main" id="{7165E68D-889B-CD79-6F33-8624C4DB566E}"/>
                </a:ext>
              </a:extLst>
            </p:cNvPr>
            <p:cNvSpPr txBox="1"/>
            <p:nvPr/>
          </p:nvSpPr>
          <p:spPr>
            <a:xfrm>
              <a:off x="9465652" y="2641914"/>
              <a:ext cx="2193235" cy="3139321"/>
            </a:xfrm>
            <a:prstGeom prst="rect">
              <a:avLst/>
            </a:prstGeom>
            <a:noFill/>
            <a:ln>
              <a:solidFill>
                <a:schemeClr val="bg1"/>
              </a:solidFill>
            </a:ln>
          </p:spPr>
          <p:txBody>
            <a:bodyPr wrap="square" rtlCol="0">
              <a:spAutoFit/>
            </a:bodyPr>
            <a:lstStyle/>
            <a:p>
              <a:r>
                <a:rPr lang="en-US" dirty="0"/>
                <a:t>-Quality programming</a:t>
              </a:r>
            </a:p>
            <a:p>
              <a:r>
                <a:rPr lang="en-US" dirty="0"/>
                <a:t>-Work effectively in a team</a:t>
              </a:r>
            </a:p>
            <a:p>
              <a:r>
                <a:rPr lang="en-US" dirty="0"/>
                <a:t>-Understand the needs and wants from the end user</a:t>
              </a:r>
            </a:p>
            <a:p>
              <a:r>
                <a:rPr lang="en-US" dirty="0"/>
                <a:t>-Proper project management skills</a:t>
              </a:r>
            </a:p>
          </p:txBody>
        </p:sp>
        <p:sp>
          <p:nvSpPr>
            <p:cNvPr id="20" name="TextBox 19">
              <a:extLst>
                <a:ext uri="{FF2B5EF4-FFF2-40B4-BE49-F238E27FC236}">
                  <a16:creationId xmlns:a16="http://schemas.microsoft.com/office/drawing/2014/main" id="{01F449A3-F318-57FF-C1AA-2A55C233A82C}"/>
                </a:ext>
              </a:extLst>
            </p:cNvPr>
            <p:cNvSpPr txBox="1"/>
            <p:nvPr/>
          </p:nvSpPr>
          <p:spPr>
            <a:xfrm>
              <a:off x="6505575" y="2641914"/>
              <a:ext cx="2193235" cy="3293209"/>
            </a:xfrm>
            <a:prstGeom prst="rect">
              <a:avLst/>
            </a:prstGeom>
            <a:noFill/>
            <a:ln>
              <a:solidFill>
                <a:schemeClr val="bg1"/>
              </a:solidFill>
            </a:ln>
          </p:spPr>
          <p:txBody>
            <a:bodyPr wrap="square" rtlCol="0">
              <a:spAutoFit/>
            </a:bodyPr>
            <a:lstStyle/>
            <a:p>
              <a:r>
                <a:rPr lang="en-US" sz="1600" dirty="0"/>
                <a:t>-review product meets end goal</a:t>
              </a:r>
            </a:p>
            <a:p>
              <a:r>
                <a:rPr lang="en-US" sz="1600" dirty="0"/>
                <a:t>-test product for bugs</a:t>
              </a:r>
            </a:p>
            <a:p>
              <a:r>
                <a:rPr lang="en-US" sz="1600" dirty="0"/>
                <a:t>-keep communication lines open to resolve issues quickly </a:t>
              </a:r>
            </a:p>
            <a:p>
              <a:r>
                <a:rPr lang="en-US" sz="1600" dirty="0"/>
                <a:t>-proper use of tools</a:t>
              </a:r>
            </a:p>
            <a:p>
              <a:r>
                <a:rPr lang="en-US" sz="1600" dirty="0"/>
                <a:t>-continues testing</a:t>
              </a:r>
            </a:p>
            <a:p>
              <a:r>
                <a:rPr lang="en-US" sz="1600" dirty="0"/>
                <a:t>-directly work with developers</a:t>
              </a:r>
            </a:p>
          </p:txBody>
        </p:sp>
        <p:sp>
          <p:nvSpPr>
            <p:cNvPr id="21" name="TextBox 20">
              <a:extLst>
                <a:ext uri="{FF2B5EF4-FFF2-40B4-BE49-F238E27FC236}">
                  <a16:creationId xmlns:a16="http://schemas.microsoft.com/office/drawing/2014/main" id="{5BED574E-4372-358F-1A40-83D8885CDC21}"/>
                </a:ext>
              </a:extLst>
            </p:cNvPr>
            <p:cNvSpPr txBox="1"/>
            <p:nvPr/>
          </p:nvSpPr>
          <p:spPr>
            <a:xfrm>
              <a:off x="683315" y="1978832"/>
              <a:ext cx="2193235" cy="369332"/>
            </a:xfrm>
            <a:prstGeom prst="rect">
              <a:avLst/>
            </a:prstGeom>
            <a:noFill/>
            <a:ln>
              <a:solidFill>
                <a:schemeClr val="bg1"/>
              </a:solidFill>
            </a:ln>
          </p:spPr>
          <p:txBody>
            <a:bodyPr wrap="square" rtlCol="0">
              <a:spAutoFit/>
            </a:bodyPr>
            <a:lstStyle/>
            <a:p>
              <a:pPr algn="ctr"/>
              <a:r>
                <a:rPr lang="en-US" dirty="0"/>
                <a:t>Scrum Master</a:t>
              </a:r>
            </a:p>
          </p:txBody>
        </p:sp>
        <p:sp>
          <p:nvSpPr>
            <p:cNvPr id="22" name="TextBox 21">
              <a:extLst>
                <a:ext uri="{FF2B5EF4-FFF2-40B4-BE49-F238E27FC236}">
                  <a16:creationId xmlns:a16="http://schemas.microsoft.com/office/drawing/2014/main" id="{F870CE7B-2F4B-A50B-5FC4-89EDA67A2ABF}"/>
                </a:ext>
              </a:extLst>
            </p:cNvPr>
            <p:cNvSpPr txBox="1"/>
            <p:nvPr/>
          </p:nvSpPr>
          <p:spPr>
            <a:xfrm>
              <a:off x="3545498" y="1967355"/>
              <a:ext cx="2193235" cy="369332"/>
            </a:xfrm>
            <a:prstGeom prst="rect">
              <a:avLst/>
            </a:prstGeom>
            <a:noFill/>
            <a:ln>
              <a:solidFill>
                <a:schemeClr val="bg1"/>
              </a:solidFill>
            </a:ln>
          </p:spPr>
          <p:txBody>
            <a:bodyPr wrap="square" rtlCol="0">
              <a:spAutoFit/>
            </a:bodyPr>
            <a:lstStyle/>
            <a:p>
              <a:pPr algn="ctr"/>
              <a:r>
                <a:rPr lang="en-US" dirty="0"/>
                <a:t>Product Owner</a:t>
              </a:r>
            </a:p>
          </p:txBody>
        </p:sp>
        <p:sp>
          <p:nvSpPr>
            <p:cNvPr id="23" name="TextBox 22">
              <a:extLst>
                <a:ext uri="{FF2B5EF4-FFF2-40B4-BE49-F238E27FC236}">
                  <a16:creationId xmlns:a16="http://schemas.microsoft.com/office/drawing/2014/main" id="{0D66E447-C769-94FD-6B44-A4FEF614ED08}"/>
                </a:ext>
              </a:extLst>
            </p:cNvPr>
            <p:cNvSpPr txBox="1"/>
            <p:nvPr/>
          </p:nvSpPr>
          <p:spPr>
            <a:xfrm>
              <a:off x="6505574" y="1978832"/>
              <a:ext cx="2193235" cy="369332"/>
            </a:xfrm>
            <a:prstGeom prst="rect">
              <a:avLst/>
            </a:prstGeom>
            <a:noFill/>
            <a:ln>
              <a:solidFill>
                <a:schemeClr val="bg1"/>
              </a:solidFill>
            </a:ln>
          </p:spPr>
          <p:txBody>
            <a:bodyPr wrap="square" rtlCol="0">
              <a:spAutoFit/>
            </a:bodyPr>
            <a:lstStyle/>
            <a:p>
              <a:pPr algn="ctr"/>
              <a:r>
                <a:rPr lang="en-US" dirty="0"/>
                <a:t>Product Testers</a:t>
              </a:r>
            </a:p>
          </p:txBody>
        </p:sp>
        <p:sp>
          <p:nvSpPr>
            <p:cNvPr id="24" name="TextBox 23">
              <a:extLst>
                <a:ext uri="{FF2B5EF4-FFF2-40B4-BE49-F238E27FC236}">
                  <a16:creationId xmlns:a16="http://schemas.microsoft.com/office/drawing/2014/main" id="{0F443B0B-CA15-191A-5F91-5C23FEDA4EA0}"/>
                </a:ext>
              </a:extLst>
            </p:cNvPr>
            <p:cNvSpPr txBox="1"/>
            <p:nvPr/>
          </p:nvSpPr>
          <p:spPr>
            <a:xfrm>
              <a:off x="9465652" y="1964987"/>
              <a:ext cx="2193235" cy="338554"/>
            </a:xfrm>
            <a:prstGeom prst="rect">
              <a:avLst/>
            </a:prstGeom>
            <a:noFill/>
            <a:ln>
              <a:solidFill>
                <a:schemeClr val="bg1"/>
              </a:solidFill>
            </a:ln>
          </p:spPr>
          <p:txBody>
            <a:bodyPr wrap="square" rtlCol="0">
              <a:spAutoFit/>
            </a:bodyPr>
            <a:lstStyle/>
            <a:p>
              <a:pPr algn="ctr"/>
              <a:r>
                <a:rPr lang="en-US" sz="1600" dirty="0"/>
                <a:t>Product Developers</a:t>
              </a:r>
            </a:p>
          </p:txBody>
        </p:sp>
      </p:grpSp>
    </p:spTree>
    <p:extLst>
      <p:ext uri="{BB962C8B-B14F-4D97-AF65-F5344CB8AC3E}">
        <p14:creationId xmlns:p14="http://schemas.microsoft.com/office/powerpoint/2010/main" val="19046606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8446BE22-2439-DF2A-6EB1-3CDB99A816FC}"/>
              </a:ext>
            </a:extLst>
          </p:cNvPr>
          <p:cNvSpPr>
            <a:spLocks noGrp="1"/>
          </p:cNvSpPr>
          <p:nvPr>
            <p:ph type="body" sz="quarter" idx="21"/>
          </p:nvPr>
        </p:nvSpPr>
        <p:spPr/>
        <p:txBody>
          <a:bodyPr/>
          <a:lstStyle/>
          <a:p>
            <a:r>
              <a:rPr lang="en-US" dirty="0"/>
              <a:t>02</a:t>
            </a:r>
          </a:p>
        </p:txBody>
      </p:sp>
      <p:sp>
        <p:nvSpPr>
          <p:cNvPr id="8" name="Date Placeholder 7">
            <a:extLst>
              <a:ext uri="{FF2B5EF4-FFF2-40B4-BE49-F238E27FC236}">
                <a16:creationId xmlns:a16="http://schemas.microsoft.com/office/drawing/2014/main" id="{394BE492-2694-741F-ABC2-6E505FC76374}"/>
              </a:ext>
            </a:extLst>
          </p:cNvPr>
          <p:cNvSpPr>
            <a:spLocks noGrp="1"/>
          </p:cNvSpPr>
          <p:nvPr>
            <p:ph type="dt" sz="half" idx="2"/>
          </p:nvPr>
        </p:nvSpPr>
        <p:spPr/>
        <p:txBody>
          <a:bodyPr/>
          <a:lstStyle/>
          <a:p>
            <a:fld id="{AAD2DF6D-B715-4785-8DEA-9165C638CF44}" type="datetime1">
              <a:rPr lang="en-US" smtClean="0"/>
              <a:t>4/14/2023</a:t>
            </a:fld>
            <a:endParaRPr lang="en-US" dirty="0"/>
          </a:p>
        </p:txBody>
      </p:sp>
      <p:sp>
        <p:nvSpPr>
          <p:cNvPr id="16" name="Title 15">
            <a:extLst>
              <a:ext uri="{FF2B5EF4-FFF2-40B4-BE49-F238E27FC236}">
                <a16:creationId xmlns:a16="http://schemas.microsoft.com/office/drawing/2014/main" id="{BBCA01F1-D738-E99B-BF1B-737422FA6B63}"/>
              </a:ext>
            </a:extLst>
          </p:cNvPr>
          <p:cNvSpPr>
            <a:spLocks noGrp="1"/>
          </p:cNvSpPr>
          <p:nvPr>
            <p:ph type="title"/>
          </p:nvPr>
        </p:nvSpPr>
        <p:spPr>
          <a:xfrm>
            <a:off x="3870877" y="611750"/>
            <a:ext cx="8991563" cy="1005839"/>
          </a:xfrm>
        </p:spPr>
        <p:txBody>
          <a:bodyPr/>
          <a:lstStyle/>
          <a:p>
            <a:r>
              <a:rPr lang="en-US" dirty="0"/>
              <a:t>SLDC Phases (Agile)</a:t>
            </a:r>
          </a:p>
        </p:txBody>
      </p:sp>
      <p:grpSp>
        <p:nvGrpSpPr>
          <p:cNvPr id="30" name="Group 29">
            <a:extLst>
              <a:ext uri="{FF2B5EF4-FFF2-40B4-BE49-F238E27FC236}">
                <a16:creationId xmlns:a16="http://schemas.microsoft.com/office/drawing/2014/main" id="{7E797C8D-B83E-B5CF-6813-3E900AF30786}"/>
              </a:ext>
            </a:extLst>
          </p:cNvPr>
          <p:cNvGrpSpPr/>
          <p:nvPr/>
        </p:nvGrpSpPr>
        <p:grpSpPr>
          <a:xfrm>
            <a:off x="9788058" y="2691208"/>
            <a:ext cx="2199878" cy="3147269"/>
            <a:chOff x="1328769" y="2714654"/>
            <a:chExt cx="2199878" cy="3147269"/>
          </a:xfrm>
        </p:grpSpPr>
        <p:sp>
          <p:nvSpPr>
            <p:cNvPr id="28" name="TextBox 27">
              <a:extLst>
                <a:ext uri="{FF2B5EF4-FFF2-40B4-BE49-F238E27FC236}">
                  <a16:creationId xmlns:a16="http://schemas.microsoft.com/office/drawing/2014/main" id="{D47B3FE9-8B2C-B537-17AF-0B0F2A3F2521}"/>
                </a:ext>
              </a:extLst>
            </p:cNvPr>
            <p:cNvSpPr txBox="1"/>
            <p:nvPr/>
          </p:nvSpPr>
          <p:spPr>
            <a:xfrm>
              <a:off x="1328769" y="3276600"/>
              <a:ext cx="2199878" cy="2585323"/>
            </a:xfrm>
            <a:prstGeom prst="rect">
              <a:avLst/>
            </a:prstGeom>
            <a:noFill/>
            <a:ln>
              <a:solidFill>
                <a:schemeClr val="bg1"/>
              </a:solidFill>
            </a:ln>
          </p:spPr>
          <p:txBody>
            <a:bodyPr wrap="square" rtlCol="0">
              <a:spAutoFit/>
            </a:bodyPr>
            <a:lstStyle/>
            <a:p>
              <a:r>
                <a:rPr lang="en-US" dirty="0"/>
                <a:t>This is where all the work concludes as the product is launched, and the end users now have the ability to use the product.</a:t>
              </a:r>
            </a:p>
          </p:txBody>
        </p:sp>
        <p:sp>
          <p:nvSpPr>
            <p:cNvPr id="29" name="TextBox 28">
              <a:extLst>
                <a:ext uri="{FF2B5EF4-FFF2-40B4-BE49-F238E27FC236}">
                  <a16:creationId xmlns:a16="http://schemas.microsoft.com/office/drawing/2014/main" id="{1488BB75-BD30-6B8B-ECE3-8994CAB900E0}"/>
                </a:ext>
              </a:extLst>
            </p:cNvPr>
            <p:cNvSpPr txBox="1"/>
            <p:nvPr/>
          </p:nvSpPr>
          <p:spPr>
            <a:xfrm>
              <a:off x="1328769" y="2714654"/>
              <a:ext cx="2199878" cy="369332"/>
            </a:xfrm>
            <a:prstGeom prst="rect">
              <a:avLst/>
            </a:prstGeom>
            <a:noFill/>
            <a:ln>
              <a:solidFill>
                <a:schemeClr val="bg1"/>
              </a:solidFill>
            </a:ln>
          </p:spPr>
          <p:txBody>
            <a:bodyPr wrap="square" rtlCol="0">
              <a:spAutoFit/>
            </a:bodyPr>
            <a:lstStyle/>
            <a:p>
              <a:r>
                <a:rPr lang="en-US" dirty="0"/>
                <a:t>Launch</a:t>
              </a:r>
            </a:p>
          </p:txBody>
        </p:sp>
      </p:grpSp>
      <p:grpSp>
        <p:nvGrpSpPr>
          <p:cNvPr id="32" name="Group 31">
            <a:extLst>
              <a:ext uri="{FF2B5EF4-FFF2-40B4-BE49-F238E27FC236}">
                <a16:creationId xmlns:a16="http://schemas.microsoft.com/office/drawing/2014/main" id="{43EF414C-17A5-2201-79AE-FD4D8387B7D5}"/>
              </a:ext>
            </a:extLst>
          </p:cNvPr>
          <p:cNvGrpSpPr/>
          <p:nvPr/>
        </p:nvGrpSpPr>
        <p:grpSpPr>
          <a:xfrm>
            <a:off x="268919" y="2690828"/>
            <a:ext cx="2199878" cy="3513385"/>
            <a:chOff x="1328769" y="2714273"/>
            <a:chExt cx="2199878" cy="3185102"/>
          </a:xfrm>
        </p:grpSpPr>
        <p:sp>
          <p:nvSpPr>
            <p:cNvPr id="33" name="TextBox 32">
              <a:extLst>
                <a:ext uri="{FF2B5EF4-FFF2-40B4-BE49-F238E27FC236}">
                  <a16:creationId xmlns:a16="http://schemas.microsoft.com/office/drawing/2014/main" id="{E316F1DB-7535-B61E-C8B4-20984811262F}"/>
                </a:ext>
              </a:extLst>
            </p:cNvPr>
            <p:cNvSpPr txBox="1"/>
            <p:nvPr/>
          </p:nvSpPr>
          <p:spPr>
            <a:xfrm>
              <a:off x="1328769" y="3276600"/>
              <a:ext cx="2199878" cy="2622775"/>
            </a:xfrm>
            <a:prstGeom prst="rect">
              <a:avLst/>
            </a:prstGeom>
            <a:noFill/>
            <a:ln>
              <a:solidFill>
                <a:schemeClr val="bg1"/>
              </a:solidFill>
            </a:ln>
          </p:spPr>
          <p:txBody>
            <a:bodyPr wrap="square" rtlCol="0">
              <a:spAutoFit/>
            </a:bodyPr>
            <a:lstStyle/>
            <a:p>
              <a:r>
                <a:rPr lang="en-US" sz="1400" dirty="0"/>
                <a:t>This step is where the scrum master and product owner meet to discuss wants and needs from the product such as time predictions, outcomes, custom settings. This part is important so its fully understood what is wanted and then can be relayed to the team</a:t>
              </a:r>
            </a:p>
          </p:txBody>
        </p:sp>
        <p:sp>
          <p:nvSpPr>
            <p:cNvPr id="34" name="TextBox 33">
              <a:extLst>
                <a:ext uri="{FF2B5EF4-FFF2-40B4-BE49-F238E27FC236}">
                  <a16:creationId xmlns:a16="http://schemas.microsoft.com/office/drawing/2014/main" id="{34B2D9B5-94AE-F9E1-A96E-3AB6C65EE66A}"/>
                </a:ext>
              </a:extLst>
            </p:cNvPr>
            <p:cNvSpPr txBox="1"/>
            <p:nvPr/>
          </p:nvSpPr>
          <p:spPr>
            <a:xfrm>
              <a:off x="1328769" y="2714273"/>
              <a:ext cx="2199878" cy="369332"/>
            </a:xfrm>
            <a:prstGeom prst="rect">
              <a:avLst/>
            </a:prstGeom>
            <a:noFill/>
            <a:ln>
              <a:solidFill>
                <a:schemeClr val="bg1"/>
              </a:solidFill>
            </a:ln>
          </p:spPr>
          <p:txBody>
            <a:bodyPr wrap="square" rtlCol="0">
              <a:spAutoFit/>
            </a:bodyPr>
            <a:lstStyle/>
            <a:p>
              <a:r>
                <a:rPr lang="en-US" dirty="0"/>
                <a:t>Plan</a:t>
              </a:r>
            </a:p>
          </p:txBody>
        </p:sp>
      </p:grpSp>
      <p:sp>
        <p:nvSpPr>
          <p:cNvPr id="35" name="Oval 34">
            <a:extLst>
              <a:ext uri="{FF2B5EF4-FFF2-40B4-BE49-F238E27FC236}">
                <a16:creationId xmlns:a16="http://schemas.microsoft.com/office/drawing/2014/main" id="{EFC6E70C-C546-4A66-3945-100057F037D1}"/>
              </a:ext>
            </a:extLst>
          </p:cNvPr>
          <p:cNvSpPr/>
          <p:nvPr/>
        </p:nvSpPr>
        <p:spPr>
          <a:xfrm>
            <a:off x="3508540" y="1546672"/>
            <a:ext cx="2199878" cy="1706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This is where the product is deployed for review after final testing. This step is important because it gives the product one more chance before final review and release</a:t>
            </a:r>
            <a:r>
              <a:rPr lang="en-US" sz="1050" dirty="0"/>
              <a:t>.</a:t>
            </a:r>
          </a:p>
        </p:txBody>
      </p:sp>
      <p:sp>
        <p:nvSpPr>
          <p:cNvPr id="36" name="Oval 35">
            <a:extLst>
              <a:ext uri="{FF2B5EF4-FFF2-40B4-BE49-F238E27FC236}">
                <a16:creationId xmlns:a16="http://schemas.microsoft.com/office/drawing/2014/main" id="{DA05BD7E-3B2A-23DA-796B-A98C2537621F}"/>
              </a:ext>
            </a:extLst>
          </p:cNvPr>
          <p:cNvSpPr/>
          <p:nvPr/>
        </p:nvSpPr>
        <p:spPr>
          <a:xfrm>
            <a:off x="5864639" y="1434369"/>
            <a:ext cx="2199878" cy="1706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F0D1965-BB67-0454-7FFA-D489543623C5}"/>
              </a:ext>
            </a:extLst>
          </p:cNvPr>
          <p:cNvSpPr/>
          <p:nvPr/>
        </p:nvSpPr>
        <p:spPr>
          <a:xfrm>
            <a:off x="2975860" y="3315986"/>
            <a:ext cx="2199878" cy="1706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F3F3D42-D22D-1107-2F21-6294D660E9C3}"/>
              </a:ext>
            </a:extLst>
          </p:cNvPr>
          <p:cNvSpPr/>
          <p:nvPr/>
        </p:nvSpPr>
        <p:spPr>
          <a:xfrm>
            <a:off x="7275738" y="3266550"/>
            <a:ext cx="2199878" cy="1706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1625627-AFBD-8FD3-5F37-90799D86D5CA}"/>
              </a:ext>
            </a:extLst>
          </p:cNvPr>
          <p:cNvSpPr/>
          <p:nvPr/>
        </p:nvSpPr>
        <p:spPr>
          <a:xfrm>
            <a:off x="5175738" y="4606591"/>
            <a:ext cx="2199878" cy="1706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27F1C9F5-FE81-4D58-89AE-38756314E845}"/>
              </a:ext>
            </a:extLst>
          </p:cNvPr>
          <p:cNvCxnSpPr/>
          <p:nvPr/>
        </p:nvCxnSpPr>
        <p:spPr>
          <a:xfrm>
            <a:off x="2573214" y="5937738"/>
            <a:ext cx="265176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0619656-54E8-6116-14EE-29923920A3EA}"/>
              </a:ext>
            </a:extLst>
          </p:cNvPr>
          <p:cNvCxnSpPr>
            <a:cxnSpLocks/>
          </p:cNvCxnSpPr>
          <p:nvPr/>
        </p:nvCxnSpPr>
        <p:spPr>
          <a:xfrm>
            <a:off x="7375616" y="5937738"/>
            <a:ext cx="2268417"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 name="Arrow: Bent 45">
            <a:extLst>
              <a:ext uri="{FF2B5EF4-FFF2-40B4-BE49-F238E27FC236}">
                <a16:creationId xmlns:a16="http://schemas.microsoft.com/office/drawing/2014/main" id="{D029FF77-F53C-5F3F-099B-A257FDB6D538}"/>
              </a:ext>
            </a:extLst>
          </p:cNvPr>
          <p:cNvSpPr/>
          <p:nvPr/>
        </p:nvSpPr>
        <p:spPr>
          <a:xfrm rot="16200000" flipV="1">
            <a:off x="7543800" y="5022468"/>
            <a:ext cx="398585" cy="38187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Arrow: Bent 46">
            <a:extLst>
              <a:ext uri="{FF2B5EF4-FFF2-40B4-BE49-F238E27FC236}">
                <a16:creationId xmlns:a16="http://schemas.microsoft.com/office/drawing/2014/main" id="{5667E4D0-13F1-A43A-BCEC-9F0DC4D77DF1}"/>
              </a:ext>
            </a:extLst>
          </p:cNvPr>
          <p:cNvSpPr/>
          <p:nvPr/>
        </p:nvSpPr>
        <p:spPr>
          <a:xfrm rot="11925246" flipV="1">
            <a:off x="8079024" y="2764135"/>
            <a:ext cx="398585" cy="38187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Arrow: Bent 47">
            <a:extLst>
              <a:ext uri="{FF2B5EF4-FFF2-40B4-BE49-F238E27FC236}">
                <a16:creationId xmlns:a16="http://schemas.microsoft.com/office/drawing/2014/main" id="{10EE0BA4-40F3-A99A-5422-C62F1EA6C475}"/>
              </a:ext>
            </a:extLst>
          </p:cNvPr>
          <p:cNvSpPr/>
          <p:nvPr/>
        </p:nvSpPr>
        <p:spPr>
          <a:xfrm rot="8302250" flipV="1">
            <a:off x="5520470" y="1456199"/>
            <a:ext cx="398585" cy="38187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Arrow: Bent 48">
            <a:extLst>
              <a:ext uri="{FF2B5EF4-FFF2-40B4-BE49-F238E27FC236}">
                <a16:creationId xmlns:a16="http://schemas.microsoft.com/office/drawing/2014/main" id="{96DD470D-756D-B35F-20D7-44D5B319420D}"/>
              </a:ext>
            </a:extLst>
          </p:cNvPr>
          <p:cNvSpPr/>
          <p:nvPr/>
        </p:nvSpPr>
        <p:spPr>
          <a:xfrm rot="3156507" flipV="1">
            <a:off x="3256427" y="2869745"/>
            <a:ext cx="398585" cy="38187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Arrow: Bent 49">
            <a:extLst>
              <a:ext uri="{FF2B5EF4-FFF2-40B4-BE49-F238E27FC236}">
                <a16:creationId xmlns:a16="http://schemas.microsoft.com/office/drawing/2014/main" id="{F1E86839-AD52-70CF-41DC-3532A48514D3}"/>
              </a:ext>
            </a:extLst>
          </p:cNvPr>
          <p:cNvSpPr/>
          <p:nvPr/>
        </p:nvSpPr>
        <p:spPr>
          <a:xfrm flipV="1">
            <a:off x="4525473" y="5077962"/>
            <a:ext cx="398585" cy="38187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a:extLst>
              <a:ext uri="{FF2B5EF4-FFF2-40B4-BE49-F238E27FC236}">
                <a16:creationId xmlns:a16="http://schemas.microsoft.com/office/drawing/2014/main" id="{59213EE5-8A90-6544-CAEC-3635F5DE5B7E}"/>
              </a:ext>
            </a:extLst>
          </p:cNvPr>
          <p:cNvSpPr txBox="1"/>
          <p:nvPr/>
        </p:nvSpPr>
        <p:spPr>
          <a:xfrm>
            <a:off x="4269633" y="1530625"/>
            <a:ext cx="677692" cy="261610"/>
          </a:xfrm>
          <a:prstGeom prst="rect">
            <a:avLst/>
          </a:prstGeom>
          <a:noFill/>
        </p:spPr>
        <p:txBody>
          <a:bodyPr wrap="square" rtlCol="0">
            <a:spAutoFit/>
          </a:bodyPr>
          <a:lstStyle/>
          <a:p>
            <a:r>
              <a:rPr lang="en-US" sz="1100" dirty="0"/>
              <a:t>Deploy</a:t>
            </a:r>
          </a:p>
        </p:txBody>
      </p:sp>
      <p:sp>
        <p:nvSpPr>
          <p:cNvPr id="52" name="TextBox 51">
            <a:extLst>
              <a:ext uri="{FF2B5EF4-FFF2-40B4-BE49-F238E27FC236}">
                <a16:creationId xmlns:a16="http://schemas.microsoft.com/office/drawing/2014/main" id="{6336DEAE-0D44-6D5E-E109-CFECBC1FF530}"/>
              </a:ext>
            </a:extLst>
          </p:cNvPr>
          <p:cNvSpPr txBox="1"/>
          <p:nvPr/>
        </p:nvSpPr>
        <p:spPr>
          <a:xfrm>
            <a:off x="5971100" y="4662032"/>
            <a:ext cx="677692" cy="261610"/>
          </a:xfrm>
          <a:prstGeom prst="rect">
            <a:avLst/>
          </a:prstGeom>
          <a:noFill/>
        </p:spPr>
        <p:txBody>
          <a:bodyPr wrap="square" rtlCol="0">
            <a:spAutoFit/>
          </a:bodyPr>
          <a:lstStyle/>
          <a:p>
            <a:r>
              <a:rPr lang="en-US" sz="1100" dirty="0"/>
              <a:t>Design</a:t>
            </a:r>
          </a:p>
        </p:txBody>
      </p:sp>
      <p:sp>
        <p:nvSpPr>
          <p:cNvPr id="53" name="TextBox 52">
            <a:extLst>
              <a:ext uri="{FF2B5EF4-FFF2-40B4-BE49-F238E27FC236}">
                <a16:creationId xmlns:a16="http://schemas.microsoft.com/office/drawing/2014/main" id="{E9B49CE5-3D39-4A80-B7B9-9729C5A51EE6}"/>
              </a:ext>
            </a:extLst>
          </p:cNvPr>
          <p:cNvSpPr txBox="1"/>
          <p:nvPr/>
        </p:nvSpPr>
        <p:spPr>
          <a:xfrm>
            <a:off x="8064517" y="3298195"/>
            <a:ext cx="677692" cy="230832"/>
          </a:xfrm>
          <a:prstGeom prst="rect">
            <a:avLst/>
          </a:prstGeom>
          <a:noFill/>
        </p:spPr>
        <p:txBody>
          <a:bodyPr wrap="square" rtlCol="0">
            <a:spAutoFit/>
          </a:bodyPr>
          <a:lstStyle/>
          <a:p>
            <a:r>
              <a:rPr lang="en-US" sz="900" dirty="0"/>
              <a:t>Develop</a:t>
            </a:r>
          </a:p>
        </p:txBody>
      </p:sp>
      <p:sp>
        <p:nvSpPr>
          <p:cNvPr id="54" name="TextBox 53">
            <a:extLst>
              <a:ext uri="{FF2B5EF4-FFF2-40B4-BE49-F238E27FC236}">
                <a16:creationId xmlns:a16="http://schemas.microsoft.com/office/drawing/2014/main" id="{E07A203C-AD54-5951-0DE6-B28059C25C8C}"/>
              </a:ext>
            </a:extLst>
          </p:cNvPr>
          <p:cNvSpPr txBox="1"/>
          <p:nvPr/>
        </p:nvSpPr>
        <p:spPr>
          <a:xfrm>
            <a:off x="6648792" y="1432033"/>
            <a:ext cx="677692" cy="261610"/>
          </a:xfrm>
          <a:prstGeom prst="rect">
            <a:avLst/>
          </a:prstGeom>
          <a:noFill/>
        </p:spPr>
        <p:txBody>
          <a:bodyPr wrap="square" rtlCol="0">
            <a:spAutoFit/>
          </a:bodyPr>
          <a:lstStyle/>
          <a:p>
            <a:pPr algn="ctr"/>
            <a:r>
              <a:rPr lang="en-US" sz="1100" dirty="0"/>
              <a:t>Test</a:t>
            </a:r>
          </a:p>
        </p:txBody>
      </p:sp>
      <p:sp>
        <p:nvSpPr>
          <p:cNvPr id="55" name="TextBox 54">
            <a:extLst>
              <a:ext uri="{FF2B5EF4-FFF2-40B4-BE49-F238E27FC236}">
                <a16:creationId xmlns:a16="http://schemas.microsoft.com/office/drawing/2014/main" id="{0C5C256B-4BD4-FC37-EBDB-1C1AA80E9E4C}"/>
              </a:ext>
            </a:extLst>
          </p:cNvPr>
          <p:cNvSpPr txBox="1"/>
          <p:nvPr/>
        </p:nvSpPr>
        <p:spPr>
          <a:xfrm>
            <a:off x="3728441" y="3334966"/>
            <a:ext cx="677692" cy="253916"/>
          </a:xfrm>
          <a:prstGeom prst="rect">
            <a:avLst/>
          </a:prstGeom>
          <a:noFill/>
        </p:spPr>
        <p:txBody>
          <a:bodyPr wrap="square" rtlCol="0">
            <a:spAutoFit/>
          </a:bodyPr>
          <a:lstStyle/>
          <a:p>
            <a:r>
              <a:rPr lang="en-US" sz="1050" dirty="0"/>
              <a:t>Review</a:t>
            </a:r>
          </a:p>
        </p:txBody>
      </p:sp>
      <p:sp>
        <p:nvSpPr>
          <p:cNvPr id="57" name="TextBox 56">
            <a:extLst>
              <a:ext uri="{FF2B5EF4-FFF2-40B4-BE49-F238E27FC236}">
                <a16:creationId xmlns:a16="http://schemas.microsoft.com/office/drawing/2014/main" id="{44BE90ED-8B87-62DA-91C7-F6EB351A9F4C}"/>
              </a:ext>
            </a:extLst>
          </p:cNvPr>
          <p:cNvSpPr txBox="1"/>
          <p:nvPr/>
        </p:nvSpPr>
        <p:spPr>
          <a:xfrm>
            <a:off x="5362082" y="4973032"/>
            <a:ext cx="2016737" cy="1061829"/>
          </a:xfrm>
          <a:prstGeom prst="rect">
            <a:avLst/>
          </a:prstGeom>
          <a:noFill/>
        </p:spPr>
        <p:txBody>
          <a:bodyPr wrap="square" rtlCol="0">
            <a:spAutoFit/>
          </a:bodyPr>
          <a:lstStyle/>
          <a:p>
            <a:r>
              <a:rPr lang="en-US" sz="900" dirty="0"/>
              <a:t>In this step the team takes information from the plan and starts to do a rough design, and this is where question come up to be answer. This step is important because it lays down a general idea of the product.</a:t>
            </a:r>
          </a:p>
        </p:txBody>
      </p:sp>
      <p:sp>
        <p:nvSpPr>
          <p:cNvPr id="58" name="TextBox 57">
            <a:extLst>
              <a:ext uri="{FF2B5EF4-FFF2-40B4-BE49-F238E27FC236}">
                <a16:creationId xmlns:a16="http://schemas.microsoft.com/office/drawing/2014/main" id="{6B7A6257-8CF4-C48F-F755-2DFEBB63CDF9}"/>
              </a:ext>
            </a:extLst>
          </p:cNvPr>
          <p:cNvSpPr txBox="1"/>
          <p:nvPr/>
        </p:nvSpPr>
        <p:spPr>
          <a:xfrm>
            <a:off x="7450667" y="3541512"/>
            <a:ext cx="2024949" cy="1169551"/>
          </a:xfrm>
          <a:prstGeom prst="rect">
            <a:avLst/>
          </a:prstGeom>
          <a:noFill/>
        </p:spPr>
        <p:txBody>
          <a:bodyPr wrap="square" rtlCol="0">
            <a:spAutoFit/>
          </a:bodyPr>
          <a:lstStyle/>
          <a:p>
            <a:r>
              <a:rPr lang="en-US" sz="1000" dirty="0"/>
              <a:t>This phase is where the programmers code the work and add all the design elements of the project. This is important because it’s the main work on the project before it goes into testing</a:t>
            </a:r>
          </a:p>
        </p:txBody>
      </p:sp>
      <p:sp>
        <p:nvSpPr>
          <p:cNvPr id="59" name="TextBox 58">
            <a:extLst>
              <a:ext uri="{FF2B5EF4-FFF2-40B4-BE49-F238E27FC236}">
                <a16:creationId xmlns:a16="http://schemas.microsoft.com/office/drawing/2014/main" id="{D0E21101-3A3F-3628-6E80-DF0D24B2326F}"/>
              </a:ext>
            </a:extLst>
          </p:cNvPr>
          <p:cNvSpPr txBox="1"/>
          <p:nvPr/>
        </p:nvSpPr>
        <p:spPr>
          <a:xfrm>
            <a:off x="3075738" y="3613799"/>
            <a:ext cx="2113005" cy="1077218"/>
          </a:xfrm>
          <a:prstGeom prst="rect">
            <a:avLst/>
          </a:prstGeom>
          <a:noFill/>
        </p:spPr>
        <p:txBody>
          <a:bodyPr wrap="square" rtlCol="0">
            <a:spAutoFit/>
          </a:bodyPr>
          <a:lstStyle/>
          <a:p>
            <a:r>
              <a:rPr lang="en-US" sz="800" dirty="0"/>
              <a:t>This is where the final review happens and makes sure all requirements have been met and everyone is happy with the end-product. This step is important because tis the last chance to make changes before the final release and gives all team members an option to voice any concerns</a:t>
            </a:r>
          </a:p>
        </p:txBody>
      </p:sp>
      <p:sp>
        <p:nvSpPr>
          <p:cNvPr id="60" name="TextBox 59">
            <a:extLst>
              <a:ext uri="{FF2B5EF4-FFF2-40B4-BE49-F238E27FC236}">
                <a16:creationId xmlns:a16="http://schemas.microsoft.com/office/drawing/2014/main" id="{E6B771A9-4E47-4F04-CD3D-A0CA645D9538}"/>
              </a:ext>
            </a:extLst>
          </p:cNvPr>
          <p:cNvSpPr txBox="1"/>
          <p:nvPr/>
        </p:nvSpPr>
        <p:spPr>
          <a:xfrm>
            <a:off x="6048241" y="1711367"/>
            <a:ext cx="1902275" cy="1169551"/>
          </a:xfrm>
          <a:prstGeom prst="rect">
            <a:avLst/>
          </a:prstGeom>
          <a:noFill/>
        </p:spPr>
        <p:txBody>
          <a:bodyPr wrap="square" rtlCol="0">
            <a:spAutoFit/>
          </a:bodyPr>
          <a:lstStyle/>
          <a:p>
            <a:r>
              <a:rPr lang="en-US" sz="1000" dirty="0"/>
              <a:t>This is where the product is received and through all testing is completed. This step is crucial as if it doesn’t work then it must get sent back for corrections</a:t>
            </a:r>
          </a:p>
        </p:txBody>
      </p:sp>
    </p:spTree>
    <p:extLst>
      <p:ext uri="{BB962C8B-B14F-4D97-AF65-F5344CB8AC3E}">
        <p14:creationId xmlns:p14="http://schemas.microsoft.com/office/powerpoint/2010/main" val="8067426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8446BE22-2439-DF2A-6EB1-3CDB99A816FC}"/>
              </a:ext>
            </a:extLst>
          </p:cNvPr>
          <p:cNvSpPr>
            <a:spLocks noGrp="1"/>
          </p:cNvSpPr>
          <p:nvPr>
            <p:ph type="body" sz="quarter" idx="21"/>
          </p:nvPr>
        </p:nvSpPr>
        <p:spPr/>
        <p:txBody>
          <a:bodyPr/>
          <a:lstStyle/>
          <a:p>
            <a:r>
              <a:rPr lang="en-US" dirty="0"/>
              <a:t>03</a:t>
            </a:r>
          </a:p>
        </p:txBody>
      </p:sp>
      <p:sp>
        <p:nvSpPr>
          <p:cNvPr id="8" name="Date Placeholder 7">
            <a:extLst>
              <a:ext uri="{FF2B5EF4-FFF2-40B4-BE49-F238E27FC236}">
                <a16:creationId xmlns:a16="http://schemas.microsoft.com/office/drawing/2014/main" id="{394BE492-2694-741F-ABC2-6E505FC76374}"/>
              </a:ext>
            </a:extLst>
          </p:cNvPr>
          <p:cNvSpPr>
            <a:spLocks noGrp="1"/>
          </p:cNvSpPr>
          <p:nvPr>
            <p:ph type="dt" sz="half" idx="2"/>
          </p:nvPr>
        </p:nvSpPr>
        <p:spPr/>
        <p:txBody>
          <a:bodyPr/>
          <a:lstStyle/>
          <a:p>
            <a:fld id="{AAD2DF6D-B715-4785-8DEA-9165C638CF44}" type="datetime1">
              <a:rPr lang="en-US" smtClean="0"/>
              <a:t>4/14/2023</a:t>
            </a:fld>
            <a:endParaRPr lang="en-US" dirty="0"/>
          </a:p>
        </p:txBody>
      </p:sp>
      <p:sp>
        <p:nvSpPr>
          <p:cNvPr id="9" name="Slide Number Placeholder 8">
            <a:extLst>
              <a:ext uri="{FF2B5EF4-FFF2-40B4-BE49-F238E27FC236}">
                <a16:creationId xmlns:a16="http://schemas.microsoft.com/office/drawing/2014/main" id="{412C683D-F545-0C07-FC1D-97D1A33B6F91}"/>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16" name="Title 15">
            <a:extLst>
              <a:ext uri="{FF2B5EF4-FFF2-40B4-BE49-F238E27FC236}">
                <a16:creationId xmlns:a16="http://schemas.microsoft.com/office/drawing/2014/main" id="{BBCA01F1-D738-E99B-BF1B-737422FA6B63}"/>
              </a:ext>
            </a:extLst>
          </p:cNvPr>
          <p:cNvSpPr>
            <a:spLocks noGrp="1"/>
          </p:cNvSpPr>
          <p:nvPr>
            <p:ph type="title"/>
          </p:nvPr>
        </p:nvSpPr>
        <p:spPr>
          <a:xfrm>
            <a:off x="3917770" y="242194"/>
            <a:ext cx="8991563" cy="1005839"/>
          </a:xfrm>
        </p:spPr>
        <p:txBody>
          <a:bodyPr/>
          <a:lstStyle/>
          <a:p>
            <a:r>
              <a:rPr lang="en-US" dirty="0"/>
              <a:t>Waterfall Vs. Agile approach</a:t>
            </a:r>
          </a:p>
        </p:txBody>
      </p:sp>
      <p:sp>
        <p:nvSpPr>
          <p:cNvPr id="7" name="TextBox 6">
            <a:extLst>
              <a:ext uri="{FF2B5EF4-FFF2-40B4-BE49-F238E27FC236}">
                <a16:creationId xmlns:a16="http://schemas.microsoft.com/office/drawing/2014/main" id="{34EFC783-3CEA-6DDA-9CE5-2C921DE25E1A}"/>
              </a:ext>
            </a:extLst>
          </p:cNvPr>
          <p:cNvSpPr txBox="1"/>
          <p:nvPr/>
        </p:nvSpPr>
        <p:spPr>
          <a:xfrm>
            <a:off x="851388" y="1760267"/>
            <a:ext cx="4775689" cy="2492990"/>
          </a:xfrm>
          <a:prstGeom prst="rect">
            <a:avLst/>
          </a:prstGeom>
          <a:noFill/>
          <a:ln>
            <a:solidFill>
              <a:schemeClr val="bg1"/>
            </a:solidFill>
          </a:ln>
        </p:spPr>
        <p:txBody>
          <a:bodyPr wrap="square" rtlCol="0">
            <a:spAutoFit/>
          </a:bodyPr>
          <a:lstStyle/>
          <a:p>
            <a:pPr algn="ctr"/>
            <a:r>
              <a:rPr lang="en-US" sz="1600" b="1" dirty="0"/>
              <a:t>Waterfall</a:t>
            </a:r>
          </a:p>
          <a:p>
            <a:r>
              <a:rPr lang="en-US" sz="1400" dirty="0"/>
              <a:t>This SDLC method is very linear with lots of predictability. Each person's roles are very specific to the task, and deadlines almost never miss. The downsized to this is not flexible, not as open to input form team members, and the single worst part is that there is no going back the product once it hits testing is close to the final  product which means it could all be a waste of time and effort. This metho may be well used in project that have been done before and they just need the product quickly.</a:t>
            </a:r>
          </a:p>
        </p:txBody>
      </p:sp>
      <p:sp>
        <p:nvSpPr>
          <p:cNvPr id="11" name="TextBox 10">
            <a:extLst>
              <a:ext uri="{FF2B5EF4-FFF2-40B4-BE49-F238E27FC236}">
                <a16:creationId xmlns:a16="http://schemas.microsoft.com/office/drawing/2014/main" id="{D84181B8-701A-D6EA-2F38-1493716B82C8}"/>
              </a:ext>
            </a:extLst>
          </p:cNvPr>
          <p:cNvSpPr txBox="1"/>
          <p:nvPr/>
        </p:nvSpPr>
        <p:spPr>
          <a:xfrm>
            <a:off x="6564925" y="1760267"/>
            <a:ext cx="4715264" cy="2492990"/>
          </a:xfrm>
          <a:prstGeom prst="rect">
            <a:avLst/>
          </a:prstGeom>
          <a:noFill/>
          <a:ln>
            <a:solidFill>
              <a:schemeClr val="bg1"/>
            </a:solidFill>
          </a:ln>
        </p:spPr>
        <p:txBody>
          <a:bodyPr wrap="square" rtlCol="0">
            <a:spAutoFit/>
          </a:bodyPr>
          <a:lstStyle/>
          <a:p>
            <a:pPr algn="ctr"/>
            <a:r>
              <a:rPr lang="en-US" sz="1600" b="1" dirty="0"/>
              <a:t>Agile</a:t>
            </a:r>
          </a:p>
          <a:p>
            <a:r>
              <a:rPr lang="en-US" sz="1400" dirty="0"/>
              <a:t>This SDLC method is very flexible and offers many opportunities for team member input. There are lots of opportunities for change and this change can happen at any step even after testing. Some down sides are much loser completion date guarantees, Changes must happen between sprints and not during which means possible wasted sprint phases. This method would be good for end users who are okay with waiting for a more superior product that works well.</a:t>
            </a:r>
          </a:p>
        </p:txBody>
      </p:sp>
      <p:sp>
        <p:nvSpPr>
          <p:cNvPr id="12" name="TextBox 11">
            <a:extLst>
              <a:ext uri="{FF2B5EF4-FFF2-40B4-BE49-F238E27FC236}">
                <a16:creationId xmlns:a16="http://schemas.microsoft.com/office/drawing/2014/main" id="{41616CBD-1044-98A8-9FA2-BA20FB286A8A}"/>
              </a:ext>
            </a:extLst>
          </p:cNvPr>
          <p:cNvSpPr txBox="1"/>
          <p:nvPr/>
        </p:nvSpPr>
        <p:spPr>
          <a:xfrm>
            <a:off x="1236785" y="4488492"/>
            <a:ext cx="9718430" cy="1846659"/>
          </a:xfrm>
          <a:prstGeom prst="rect">
            <a:avLst/>
          </a:prstGeom>
          <a:noFill/>
          <a:ln>
            <a:solidFill>
              <a:schemeClr val="bg1"/>
            </a:solidFill>
          </a:ln>
        </p:spPr>
        <p:txBody>
          <a:bodyPr wrap="square" rtlCol="0">
            <a:spAutoFit/>
          </a:bodyPr>
          <a:lstStyle/>
          <a:p>
            <a:pPr algn="ctr"/>
            <a:r>
              <a:rPr lang="en-US" sz="1600" b="1" dirty="0"/>
              <a:t>Project differences with the waterfall method</a:t>
            </a:r>
          </a:p>
          <a:p>
            <a:r>
              <a:rPr lang="en-US" sz="1400" dirty="0"/>
              <a:t>The project would have been very different if the waterfall method would have been chosen. First off there wouldn’t have been any opportunities for change such changing the project from a normal travel website to a detox/wellness specific one would not have been possible. This would have upset the end suer as the options wouldn’t have been possible. Midway meetings wouldn’t be able to make changes to previous work, and bugs and other issues wouldn’t have been able to be fixed after the testing phase. The water fall method through would have pushed the product out quicker and there would have been a more definite completion date with the downsides of lack of change opportunists and fixes.</a:t>
            </a:r>
          </a:p>
        </p:txBody>
      </p:sp>
    </p:spTree>
    <p:extLst>
      <p:ext uri="{BB962C8B-B14F-4D97-AF65-F5344CB8AC3E}">
        <p14:creationId xmlns:p14="http://schemas.microsoft.com/office/powerpoint/2010/main" val="20894388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8446BE22-2439-DF2A-6EB1-3CDB99A816FC}"/>
              </a:ext>
            </a:extLst>
          </p:cNvPr>
          <p:cNvSpPr>
            <a:spLocks noGrp="1"/>
          </p:cNvSpPr>
          <p:nvPr>
            <p:ph type="body" sz="quarter" idx="21"/>
          </p:nvPr>
        </p:nvSpPr>
        <p:spPr/>
        <p:txBody>
          <a:bodyPr/>
          <a:lstStyle/>
          <a:p>
            <a:r>
              <a:rPr lang="en-US" dirty="0"/>
              <a:t>04</a:t>
            </a:r>
          </a:p>
        </p:txBody>
      </p:sp>
      <p:sp>
        <p:nvSpPr>
          <p:cNvPr id="8" name="Date Placeholder 7">
            <a:extLst>
              <a:ext uri="{FF2B5EF4-FFF2-40B4-BE49-F238E27FC236}">
                <a16:creationId xmlns:a16="http://schemas.microsoft.com/office/drawing/2014/main" id="{394BE492-2694-741F-ABC2-6E505FC76374}"/>
              </a:ext>
            </a:extLst>
          </p:cNvPr>
          <p:cNvSpPr>
            <a:spLocks noGrp="1"/>
          </p:cNvSpPr>
          <p:nvPr>
            <p:ph type="dt" sz="half" idx="2"/>
          </p:nvPr>
        </p:nvSpPr>
        <p:spPr/>
        <p:txBody>
          <a:bodyPr/>
          <a:lstStyle/>
          <a:p>
            <a:fld id="{AAD2DF6D-B715-4785-8DEA-9165C638CF44}" type="datetime1">
              <a:rPr lang="en-US" smtClean="0"/>
              <a:t>4/14/2023</a:t>
            </a:fld>
            <a:endParaRPr lang="en-US" dirty="0"/>
          </a:p>
        </p:txBody>
      </p:sp>
      <p:sp>
        <p:nvSpPr>
          <p:cNvPr id="9" name="Slide Number Placeholder 8">
            <a:extLst>
              <a:ext uri="{FF2B5EF4-FFF2-40B4-BE49-F238E27FC236}">
                <a16:creationId xmlns:a16="http://schemas.microsoft.com/office/drawing/2014/main" id="{412C683D-F545-0C07-FC1D-97D1A33B6F91}"/>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16" name="Title 15">
            <a:extLst>
              <a:ext uri="{FF2B5EF4-FFF2-40B4-BE49-F238E27FC236}">
                <a16:creationId xmlns:a16="http://schemas.microsoft.com/office/drawing/2014/main" id="{BBCA01F1-D738-E99B-BF1B-737422FA6B63}"/>
              </a:ext>
            </a:extLst>
          </p:cNvPr>
          <p:cNvSpPr>
            <a:spLocks noGrp="1"/>
          </p:cNvSpPr>
          <p:nvPr>
            <p:ph type="title"/>
          </p:nvPr>
        </p:nvSpPr>
        <p:spPr>
          <a:xfrm>
            <a:off x="3870877" y="611750"/>
            <a:ext cx="8991563" cy="1005839"/>
          </a:xfrm>
        </p:spPr>
        <p:txBody>
          <a:bodyPr/>
          <a:lstStyle/>
          <a:p>
            <a:r>
              <a:rPr lang="en-US" dirty="0"/>
              <a:t>Waterfall Vs. Agile factors</a:t>
            </a:r>
          </a:p>
        </p:txBody>
      </p:sp>
      <p:sp>
        <p:nvSpPr>
          <p:cNvPr id="2" name="TextBox 1">
            <a:extLst>
              <a:ext uri="{FF2B5EF4-FFF2-40B4-BE49-F238E27FC236}">
                <a16:creationId xmlns:a16="http://schemas.microsoft.com/office/drawing/2014/main" id="{81213EBA-7429-9605-36D6-C33033E0F026}"/>
              </a:ext>
            </a:extLst>
          </p:cNvPr>
          <p:cNvSpPr txBox="1"/>
          <p:nvPr/>
        </p:nvSpPr>
        <p:spPr>
          <a:xfrm>
            <a:off x="851388" y="1760267"/>
            <a:ext cx="4775689" cy="3539430"/>
          </a:xfrm>
          <a:prstGeom prst="rect">
            <a:avLst/>
          </a:prstGeom>
          <a:noFill/>
          <a:ln>
            <a:solidFill>
              <a:schemeClr val="bg1"/>
            </a:solidFill>
          </a:ln>
        </p:spPr>
        <p:txBody>
          <a:bodyPr wrap="square" rtlCol="0">
            <a:spAutoFit/>
          </a:bodyPr>
          <a:lstStyle/>
          <a:p>
            <a:pPr algn="ctr"/>
            <a:r>
              <a:rPr lang="en-US" sz="1600" b="1" dirty="0"/>
              <a:t>Waterfall</a:t>
            </a:r>
          </a:p>
          <a:p>
            <a:r>
              <a:rPr lang="en-US" sz="1600" b="1" dirty="0"/>
              <a:t>I would use the waterfall approach if the factors of needing a quick product was needed. I would also use water fall method if the project has been done before and there aren't any changes needed as there should be a general idea of what needs to be done without the chance of errors or bugs coming up. Lastly, I would sue this fi the end user or product owner didn’t care about perfection and just wanted a general product that worked generally and would accept the risk of errors or bugs for the trade off, of getting the product out there quickly.</a:t>
            </a:r>
          </a:p>
        </p:txBody>
      </p:sp>
      <p:sp>
        <p:nvSpPr>
          <p:cNvPr id="3" name="TextBox 2">
            <a:extLst>
              <a:ext uri="{FF2B5EF4-FFF2-40B4-BE49-F238E27FC236}">
                <a16:creationId xmlns:a16="http://schemas.microsoft.com/office/drawing/2014/main" id="{0316D5B9-DDCE-21D4-9F0D-7FA6963E58CB}"/>
              </a:ext>
            </a:extLst>
          </p:cNvPr>
          <p:cNvSpPr txBox="1"/>
          <p:nvPr/>
        </p:nvSpPr>
        <p:spPr>
          <a:xfrm>
            <a:off x="6096000" y="1760267"/>
            <a:ext cx="4775689" cy="3046988"/>
          </a:xfrm>
          <a:prstGeom prst="rect">
            <a:avLst/>
          </a:prstGeom>
          <a:noFill/>
          <a:ln>
            <a:solidFill>
              <a:schemeClr val="bg1"/>
            </a:solidFill>
          </a:ln>
        </p:spPr>
        <p:txBody>
          <a:bodyPr wrap="square" rtlCol="0">
            <a:spAutoFit/>
          </a:bodyPr>
          <a:lstStyle/>
          <a:p>
            <a:pPr algn="ctr"/>
            <a:r>
              <a:rPr lang="en-US" sz="1600" b="1" dirty="0"/>
              <a:t>Agile</a:t>
            </a:r>
          </a:p>
          <a:p>
            <a:r>
              <a:rPr lang="en-US" sz="1600" b="1" dirty="0"/>
              <a:t>I would use the agile approach if the factors of wanting a more perfect product and didn’t care about the completion date as much. I would also use this if the factor of the end user or product owner might change details of the project down the road. Lastly, I would use this if this was the first type of this product and there were larger chances of errors and bugs coming up which this would help create back up chances to fix those.</a:t>
            </a:r>
          </a:p>
          <a:p>
            <a:endParaRPr lang="en-US" sz="1600" b="1" dirty="0"/>
          </a:p>
        </p:txBody>
      </p:sp>
      <p:sp>
        <p:nvSpPr>
          <p:cNvPr id="4" name="TextBox 3">
            <a:extLst>
              <a:ext uri="{FF2B5EF4-FFF2-40B4-BE49-F238E27FC236}">
                <a16:creationId xmlns:a16="http://schemas.microsoft.com/office/drawing/2014/main" id="{830B5686-721D-EDB4-86EA-60B26D80EDD2}"/>
              </a:ext>
            </a:extLst>
          </p:cNvPr>
          <p:cNvSpPr txBox="1"/>
          <p:nvPr/>
        </p:nvSpPr>
        <p:spPr>
          <a:xfrm>
            <a:off x="851388" y="5366091"/>
            <a:ext cx="10197612" cy="1292662"/>
          </a:xfrm>
          <a:prstGeom prst="rect">
            <a:avLst/>
          </a:prstGeom>
          <a:noFill/>
          <a:ln>
            <a:solidFill>
              <a:schemeClr val="bg1"/>
            </a:solidFill>
          </a:ln>
        </p:spPr>
        <p:txBody>
          <a:bodyPr wrap="square" rtlCol="0">
            <a:spAutoFit/>
          </a:bodyPr>
          <a:lstStyle/>
          <a:p>
            <a:pPr algn="ctr"/>
            <a:r>
              <a:rPr lang="en-US" dirty="0"/>
              <a:t>Conclusion</a:t>
            </a:r>
          </a:p>
          <a:p>
            <a:r>
              <a:rPr lang="en-US" sz="1200" dirty="0"/>
              <a:t>Each methods brings its own advantages and disadvantages to the table. For the average person agile presents the better method due to its ability to be flexible and when consumers are in mind and people change their mind it makes it hard to recommend using the waterfall method. The waterfall method does come with its advantages of quicker products but again with the disadvantages of everything else coming second Each one has its place, and each team should think wisely before deciding and factor in the end users needs when making those decisions.</a:t>
            </a:r>
          </a:p>
        </p:txBody>
      </p:sp>
    </p:spTree>
    <p:extLst>
      <p:ext uri="{BB962C8B-B14F-4D97-AF65-F5344CB8AC3E}">
        <p14:creationId xmlns:p14="http://schemas.microsoft.com/office/powerpoint/2010/main" val="5043155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8446BE22-2439-DF2A-6EB1-3CDB99A816FC}"/>
              </a:ext>
            </a:extLst>
          </p:cNvPr>
          <p:cNvSpPr>
            <a:spLocks noGrp="1"/>
          </p:cNvSpPr>
          <p:nvPr>
            <p:ph type="body" sz="quarter" idx="21"/>
          </p:nvPr>
        </p:nvSpPr>
        <p:spPr/>
        <p:txBody>
          <a:bodyPr/>
          <a:lstStyle/>
          <a:p>
            <a:r>
              <a:rPr lang="en-US" dirty="0"/>
              <a:t>05</a:t>
            </a:r>
          </a:p>
        </p:txBody>
      </p:sp>
      <p:sp>
        <p:nvSpPr>
          <p:cNvPr id="8" name="Date Placeholder 7">
            <a:extLst>
              <a:ext uri="{FF2B5EF4-FFF2-40B4-BE49-F238E27FC236}">
                <a16:creationId xmlns:a16="http://schemas.microsoft.com/office/drawing/2014/main" id="{394BE492-2694-741F-ABC2-6E505FC76374}"/>
              </a:ext>
            </a:extLst>
          </p:cNvPr>
          <p:cNvSpPr>
            <a:spLocks noGrp="1"/>
          </p:cNvSpPr>
          <p:nvPr>
            <p:ph type="dt" sz="half" idx="2"/>
          </p:nvPr>
        </p:nvSpPr>
        <p:spPr/>
        <p:txBody>
          <a:bodyPr/>
          <a:lstStyle/>
          <a:p>
            <a:fld id="{AAD2DF6D-B715-4785-8DEA-9165C638CF44}" type="datetime1">
              <a:rPr lang="en-US" smtClean="0"/>
              <a:t>4/14/2023</a:t>
            </a:fld>
            <a:endParaRPr lang="en-US" dirty="0"/>
          </a:p>
        </p:txBody>
      </p:sp>
      <p:sp>
        <p:nvSpPr>
          <p:cNvPr id="9" name="Slide Number Placeholder 8">
            <a:extLst>
              <a:ext uri="{FF2B5EF4-FFF2-40B4-BE49-F238E27FC236}">
                <a16:creationId xmlns:a16="http://schemas.microsoft.com/office/drawing/2014/main" id="{412C683D-F545-0C07-FC1D-97D1A33B6F91}"/>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16" name="Title 15">
            <a:extLst>
              <a:ext uri="{FF2B5EF4-FFF2-40B4-BE49-F238E27FC236}">
                <a16:creationId xmlns:a16="http://schemas.microsoft.com/office/drawing/2014/main" id="{BBCA01F1-D738-E99B-BF1B-737422FA6B63}"/>
              </a:ext>
            </a:extLst>
          </p:cNvPr>
          <p:cNvSpPr>
            <a:spLocks noGrp="1"/>
          </p:cNvSpPr>
          <p:nvPr>
            <p:ph type="title"/>
          </p:nvPr>
        </p:nvSpPr>
        <p:spPr>
          <a:xfrm>
            <a:off x="3870877" y="611750"/>
            <a:ext cx="8991563" cy="1005839"/>
          </a:xfrm>
        </p:spPr>
        <p:txBody>
          <a:bodyPr/>
          <a:lstStyle/>
          <a:p>
            <a:r>
              <a:rPr lang="en-US" dirty="0"/>
              <a:t>References</a:t>
            </a:r>
          </a:p>
        </p:txBody>
      </p:sp>
      <p:sp>
        <p:nvSpPr>
          <p:cNvPr id="2" name="TextBox 1">
            <a:extLst>
              <a:ext uri="{FF2B5EF4-FFF2-40B4-BE49-F238E27FC236}">
                <a16:creationId xmlns:a16="http://schemas.microsoft.com/office/drawing/2014/main" id="{348F10FD-9C37-60DE-C905-A1CF4DE01910}"/>
              </a:ext>
            </a:extLst>
          </p:cNvPr>
          <p:cNvSpPr txBox="1"/>
          <p:nvPr/>
        </p:nvSpPr>
        <p:spPr>
          <a:xfrm>
            <a:off x="2444262" y="1805354"/>
            <a:ext cx="9050215" cy="4247317"/>
          </a:xfrm>
          <a:prstGeom prst="rect">
            <a:avLst/>
          </a:prstGeom>
          <a:noFill/>
        </p:spPr>
        <p:txBody>
          <a:bodyPr wrap="square" rtlCol="0">
            <a:spAutoFit/>
          </a:bodyPr>
          <a:lstStyle/>
          <a:p>
            <a:pPr marL="457200" indent="-457200">
              <a:lnSpc>
                <a:spcPct val="200000"/>
              </a:lnSpc>
            </a:pPr>
            <a:r>
              <a:rPr lang="en-US" sz="1800" i="1" dirty="0">
                <a:effectLst/>
                <a:latin typeface="Times New Roman" panose="02020603050405020304" pitchFamily="18" charset="0"/>
              </a:rPr>
              <a:t>Agile vs. Waterfall</a:t>
            </a:r>
            <a:r>
              <a:rPr lang="en-US" sz="1800" dirty="0">
                <a:effectLst/>
                <a:latin typeface="Times New Roman" panose="02020603050405020304" pitchFamily="18" charset="0"/>
              </a:rPr>
              <a:t>. (2021, August 26). Pros, Cons, and Key Differences. https://www.productplan.com/learn/agile-vs-waterfall/</a:t>
            </a:r>
          </a:p>
          <a:p>
            <a:pPr marL="457200" indent="-457200">
              <a:lnSpc>
                <a:spcPct val="200000"/>
              </a:lnSpc>
            </a:pPr>
            <a:r>
              <a:rPr lang="en-US" sz="1800" dirty="0">
                <a:effectLst/>
                <a:latin typeface="Times New Roman" panose="02020603050405020304" pitchFamily="18" charset="0"/>
              </a:rPr>
              <a:t>Coursera. (2022a). The 3 Scrum Roles and Responsibilities Explained. </a:t>
            </a:r>
            <a:r>
              <a:rPr lang="en-US" sz="1800" i="1" dirty="0">
                <a:effectLst/>
                <a:latin typeface="Times New Roman" panose="02020603050405020304" pitchFamily="18" charset="0"/>
              </a:rPr>
              <a:t>Coursera</a:t>
            </a:r>
            <a:r>
              <a:rPr lang="en-US" sz="1800" dirty="0">
                <a:effectLst/>
                <a:latin typeface="Times New Roman" panose="02020603050405020304" pitchFamily="18" charset="0"/>
              </a:rPr>
              <a:t>. https://www.coursera.org/articles/scrum-roles-and-responsibilities</a:t>
            </a:r>
          </a:p>
          <a:p>
            <a:pPr marL="457200" indent="-457200">
              <a:lnSpc>
                <a:spcPct val="200000"/>
              </a:lnSpc>
            </a:pPr>
            <a:r>
              <a:rPr lang="en-US" sz="1800" dirty="0">
                <a:effectLst/>
                <a:latin typeface="Times New Roman" panose="02020603050405020304" pitchFamily="18" charset="0"/>
              </a:rPr>
              <a:t>Coursera. (2022b). What Is the Software Development Life Cycle? SDLC Explained. </a:t>
            </a:r>
            <a:r>
              <a:rPr lang="en-US" sz="1800" i="1" dirty="0">
                <a:effectLst/>
                <a:latin typeface="Times New Roman" panose="02020603050405020304" pitchFamily="18" charset="0"/>
              </a:rPr>
              <a:t>Coursera</a:t>
            </a:r>
            <a:r>
              <a:rPr lang="en-US" sz="1800" dirty="0">
                <a:effectLst/>
                <a:latin typeface="Times New Roman" panose="02020603050405020304" pitchFamily="18" charset="0"/>
              </a:rPr>
              <a:t>. https://www.coursera.org/articles/software-development-life-cycle</a:t>
            </a:r>
          </a:p>
          <a:p>
            <a:pPr marL="457200" indent="-457200">
              <a:lnSpc>
                <a:spcPct val="200000"/>
              </a:lnSpc>
            </a:pPr>
            <a:r>
              <a:rPr lang="en-US" sz="1800" i="1" dirty="0">
                <a:effectLst/>
                <a:latin typeface="Times New Roman" panose="02020603050405020304" pitchFamily="18" charset="0"/>
              </a:rPr>
              <a:t>The Scrum Team | Scrum Alliance</a:t>
            </a:r>
            <a:r>
              <a:rPr lang="en-US" sz="1800" dirty="0">
                <a:effectLst/>
                <a:latin typeface="Times New Roman" panose="02020603050405020304" pitchFamily="18" charset="0"/>
              </a:rPr>
              <a:t>. (n.d.). https://resources.scrumalliance.org/Article/scrum-team</a:t>
            </a:r>
          </a:p>
          <a:p>
            <a:endParaRPr lang="en-US" dirty="0"/>
          </a:p>
        </p:txBody>
      </p:sp>
    </p:spTree>
    <p:extLst>
      <p:ext uri="{BB962C8B-B14F-4D97-AF65-F5344CB8AC3E}">
        <p14:creationId xmlns:p14="http://schemas.microsoft.com/office/powerpoint/2010/main" val="18960095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2.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{06D642CE-E27C-4E1E-A2E2-E18484F8A8E7}tf16411245_win32</Template>
  <TotalTime>152</TotalTime>
  <Words>1179</Words>
  <Application>Microsoft Office PowerPoint</Application>
  <PresentationFormat>Widescreen</PresentationFormat>
  <Paragraphs>78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Biome Light</vt:lpstr>
      <vt:lpstr>Calibri</vt:lpstr>
      <vt:lpstr>Times New Roman</vt:lpstr>
      <vt:lpstr>Office Theme</vt:lpstr>
      <vt:lpstr>Agile Presentation</vt:lpstr>
      <vt:lpstr>Scrum-agile Team Roles</vt:lpstr>
      <vt:lpstr>SLDC Phases (Agile)</vt:lpstr>
      <vt:lpstr>Waterfall Vs. Agile approach</vt:lpstr>
      <vt:lpstr>Waterfall Vs. Agile factors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Deandra J Burton</dc:creator>
  <cp:lastModifiedBy>Deandra J Burton</cp:lastModifiedBy>
  <cp:revision>1</cp:revision>
  <dcterms:created xsi:type="dcterms:W3CDTF">2023-04-14T22:55:40Z</dcterms:created>
  <dcterms:modified xsi:type="dcterms:W3CDTF">2023-04-15T01:28:08Z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