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306" r:id="rId5"/>
    <p:sldId id="294" r:id="rId6"/>
    <p:sldId id="316" r:id="rId7"/>
    <p:sldId id="327" r:id="rId8"/>
    <p:sldId id="328" r:id="rId9"/>
    <p:sldId id="329" r:id="rId10"/>
    <p:sldId id="331" r:id="rId11"/>
    <p:sldId id="332" r:id="rId12"/>
    <p:sldId id="330" r:id="rId13"/>
    <p:sldId id="318" r:id="rId14"/>
    <p:sldId id="319" r:id="rId15"/>
    <p:sldId id="320" r:id="rId16"/>
    <p:sldId id="325" r:id="rId17"/>
    <p:sldId id="321" r:id="rId18"/>
    <p:sldId id="322" r:id="rId19"/>
    <p:sldId id="326" r:id="rId20"/>
    <p:sldId id="323" r:id="rId21"/>
    <p:sldId id="324" r:id="rId22"/>
    <p:sldId id="333" r:id="rId2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9C632D-BF15-4631-84FE-0C7759138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CF57F-BFD8-42E6-8F17-4E943B308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E73-9177-4F2E-8312-5B90C03627AE}" type="datetime1">
              <a:rPr lang="pt-PT" smtClean="0"/>
              <a:t>15/12/2023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86D2B16-F3C3-4055-859A-6F49E8AF1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FA77F1-6D66-4DCE-9BE4-83575C27E5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0C3A-95D3-4AAB-81A1-2AA15A6DCD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9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9A7C-D83F-4993-9975-1800B20A4938}" type="datetime1">
              <a:rPr lang="pt-PT" smtClean="0"/>
              <a:pPr/>
              <a:t>15/12/2023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65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776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61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454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3440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8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538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174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88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89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0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85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088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54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96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2116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169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7" name="Marcador de Posição de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0" name="Marcador de Posição d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2 do Diapositiv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enas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c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s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Iadi</a:t>
            </a:r>
            <a:r>
              <a:rPr lang="pt-PT" sz="5400" spc="400" dirty="0">
                <a:solidFill>
                  <a:schemeClr val="bg1"/>
                </a:solidFill>
              </a:rPr>
              <a:t> Project.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pt-PT" dirty="0"/>
              <a:t>Bernardo Silva 57654</a:t>
            </a:r>
          </a:p>
          <a:p>
            <a:r>
              <a:rPr lang="pt-PT" sz="2000" dirty="0">
                <a:solidFill>
                  <a:schemeClr val="bg1"/>
                </a:solidFill>
              </a:rPr>
              <a:t>André Cordeiro 57797</a:t>
            </a:r>
            <a:r>
              <a:rPr lang="pt-PT" dirty="0"/>
              <a:t> </a:t>
            </a:r>
            <a:endParaRPr lang="pt-PT" sz="2000" dirty="0">
              <a:solidFill>
                <a:schemeClr val="bg1"/>
              </a:solidFill>
            </a:endParaRPr>
          </a:p>
          <a:p>
            <a:pPr rtl="0"/>
            <a:r>
              <a:rPr lang="pt-PT" sz="2000" dirty="0">
                <a:solidFill>
                  <a:schemeClr val="bg1"/>
                </a:solidFill>
              </a:rPr>
              <a:t>Alexandre Oliveira 58059</a:t>
            </a:r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800" b="1" dirty="0"/>
              <a:t>UI-</a:t>
            </a:r>
            <a:r>
              <a:rPr lang="pt-PT" sz="2800" b="1" dirty="0" err="1"/>
              <a:t>Owner</a:t>
            </a:r>
            <a:r>
              <a:rPr lang="pt-PT" sz="2800" b="1" dirty="0"/>
              <a:t> </a:t>
            </a:r>
            <a:r>
              <a:rPr lang="pt-PT" sz="2800" b="1" dirty="0" err="1"/>
              <a:t>HomePage</a:t>
            </a:r>
            <a:endParaRPr lang="pt-PT" sz="2800" b="1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10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08E1-D403-9243-DA5F-586F93A1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264DA-053E-D909-76D6-6642F2D8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45" y="1962933"/>
            <a:ext cx="8580657" cy="39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800" b="1" dirty="0"/>
              <a:t>UI-</a:t>
            </a:r>
            <a:r>
              <a:rPr lang="pt-PT" sz="2800" b="1" dirty="0" err="1"/>
              <a:t>Owner</a:t>
            </a:r>
            <a:r>
              <a:rPr lang="pt-PT" sz="2800" b="1" dirty="0"/>
              <a:t> </a:t>
            </a:r>
            <a:r>
              <a:rPr lang="pt-PT" sz="2800" b="1" dirty="0" err="1"/>
              <a:t>Apartments</a:t>
            </a:r>
            <a:r>
              <a:rPr lang="pt-PT" sz="2800" b="1" dirty="0"/>
              <a:t> </a:t>
            </a:r>
            <a:r>
              <a:rPr lang="pt-PT" sz="2800" b="1" dirty="0" err="1"/>
              <a:t>Page</a:t>
            </a:r>
            <a:endParaRPr lang="pt-PT" sz="2800" b="1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11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7E89-3EF7-5B7F-5E2A-78E902CA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71420-7E2E-C514-CE64-27640A6F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745" y="1825625"/>
            <a:ext cx="8460509" cy="42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6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800" b="1" dirty="0"/>
              <a:t>UI- </a:t>
            </a:r>
            <a:r>
              <a:rPr lang="pt-PT" sz="2800" b="1" dirty="0" err="1"/>
              <a:t>Owner</a:t>
            </a:r>
            <a:r>
              <a:rPr lang="pt-PT" sz="2800" b="1" dirty="0"/>
              <a:t> </a:t>
            </a:r>
            <a:r>
              <a:rPr lang="pt-PT" sz="2800" b="1" dirty="0" err="1"/>
              <a:t>Apartment</a:t>
            </a:r>
            <a:r>
              <a:rPr lang="pt-PT" sz="2800" b="1" dirty="0"/>
              <a:t> </a:t>
            </a:r>
            <a:r>
              <a:rPr lang="pt-PT" sz="2800" b="1" dirty="0" err="1"/>
              <a:t>Details</a:t>
            </a:r>
            <a:r>
              <a:rPr lang="pt-PT" sz="2800" b="1" dirty="0"/>
              <a:t> </a:t>
            </a:r>
            <a:r>
              <a:rPr lang="pt-PT" sz="2800" b="1" dirty="0" err="1"/>
              <a:t>Page</a:t>
            </a:r>
            <a:r>
              <a:rPr lang="pt-PT" sz="2800" b="1" dirty="0"/>
              <a:t> (</a:t>
            </a:r>
            <a:r>
              <a:rPr lang="pt-PT" sz="2800" b="1" dirty="0" err="1"/>
              <a:t>Create</a:t>
            </a:r>
            <a:r>
              <a:rPr lang="pt-PT" sz="2800" b="1" dirty="0"/>
              <a:t> </a:t>
            </a:r>
            <a:r>
              <a:rPr lang="pt-PT" sz="2800" b="1" dirty="0" err="1"/>
              <a:t>Periods</a:t>
            </a:r>
            <a:r>
              <a:rPr lang="pt-PT" sz="2800" b="1" dirty="0"/>
              <a:t> for </a:t>
            </a:r>
            <a:r>
              <a:rPr lang="pt-PT" sz="2800" b="1" dirty="0" err="1"/>
              <a:t>Apartment</a:t>
            </a:r>
            <a:r>
              <a:rPr lang="pt-PT" sz="2800" b="1" dirty="0"/>
              <a:t>)</a:t>
            </a:r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12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D2F4-8D74-E3FB-403E-DBD5016D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D720C-1DCE-27E7-9C14-9719C7DA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592" y="1461907"/>
            <a:ext cx="6932608" cy="50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7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800" b="1" dirty="0"/>
              <a:t>UI-</a:t>
            </a:r>
            <a:r>
              <a:rPr lang="pt-PT" sz="2800" b="1" dirty="0" err="1"/>
              <a:t>Owner</a:t>
            </a:r>
            <a:r>
              <a:rPr lang="pt-PT" sz="2800" b="1" dirty="0"/>
              <a:t> </a:t>
            </a:r>
            <a:r>
              <a:rPr lang="pt-PT" sz="2800" b="1" dirty="0" err="1"/>
              <a:t>Apartments</a:t>
            </a:r>
            <a:r>
              <a:rPr lang="pt-PT" sz="2800" b="1" dirty="0"/>
              <a:t> </a:t>
            </a:r>
            <a:r>
              <a:rPr lang="pt-PT" sz="2800" b="1" dirty="0" err="1"/>
              <a:t>Bookings</a:t>
            </a:r>
            <a:r>
              <a:rPr lang="pt-PT" sz="2800" b="1" dirty="0"/>
              <a:t> </a:t>
            </a:r>
            <a:r>
              <a:rPr lang="pt-PT" sz="2800" b="1" dirty="0" err="1"/>
              <a:t>List</a:t>
            </a:r>
            <a:endParaRPr lang="pt-PT" sz="2800" b="1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13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19D24F-37EC-0EF2-22DA-FDEC93AC6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7019" y="1439665"/>
            <a:ext cx="6511100" cy="4916685"/>
          </a:xfrm>
        </p:spPr>
      </p:pic>
    </p:spTree>
    <p:extLst>
      <p:ext uri="{BB962C8B-B14F-4D97-AF65-F5344CB8AC3E}">
        <p14:creationId xmlns:p14="http://schemas.microsoft.com/office/powerpoint/2010/main" val="403711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800" b="1" dirty="0"/>
              <a:t>UI-</a:t>
            </a:r>
            <a:r>
              <a:rPr lang="pt-PT" sz="2800" b="1" dirty="0" err="1"/>
              <a:t>Owner</a:t>
            </a:r>
            <a:r>
              <a:rPr lang="pt-PT" sz="2800" b="1" dirty="0"/>
              <a:t> </a:t>
            </a:r>
            <a:r>
              <a:rPr lang="pt-PT" sz="2800" b="1" dirty="0" err="1"/>
              <a:t>Accept</a:t>
            </a:r>
            <a:r>
              <a:rPr lang="pt-PT" sz="2800" b="1" dirty="0"/>
              <a:t>/</a:t>
            </a:r>
            <a:r>
              <a:rPr lang="pt-PT" sz="2800" b="1" dirty="0" err="1"/>
              <a:t>Reject</a:t>
            </a:r>
            <a:r>
              <a:rPr lang="pt-PT" sz="2800" b="1" dirty="0"/>
              <a:t> </a:t>
            </a:r>
            <a:r>
              <a:rPr lang="pt-PT" sz="2800" b="1" dirty="0" err="1"/>
              <a:t>Booking</a:t>
            </a:r>
            <a:endParaRPr lang="pt-PT" sz="2800" b="1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14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3017-BF6C-ACC8-0D91-320BF0E5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7EBA6-38A4-DCF5-80E6-62F5B07B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672" y="1825625"/>
            <a:ext cx="8358909" cy="43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800" b="1" dirty="0"/>
              <a:t>UI-</a:t>
            </a:r>
            <a:r>
              <a:rPr lang="pt-PT" sz="2800" b="1" dirty="0" err="1"/>
              <a:t>Client</a:t>
            </a:r>
            <a:r>
              <a:rPr lang="pt-PT" sz="2800" b="1" dirty="0"/>
              <a:t> </a:t>
            </a:r>
            <a:r>
              <a:rPr lang="pt-PT" sz="2800" b="1" dirty="0" err="1"/>
              <a:t>Home</a:t>
            </a:r>
            <a:r>
              <a:rPr lang="pt-PT" sz="2800" b="1" dirty="0"/>
              <a:t> </a:t>
            </a:r>
            <a:r>
              <a:rPr lang="pt-PT" sz="2800" b="1" dirty="0" err="1"/>
              <a:t>Page</a:t>
            </a:r>
            <a:endParaRPr lang="pt-PT" sz="2800" b="1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15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FA2A-75BB-A6B6-52E9-B96AF844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84460-9CA2-C81C-2222-D94797F2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89" y="1409267"/>
            <a:ext cx="9189422" cy="40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800" b="1" dirty="0"/>
              <a:t>UI- </a:t>
            </a:r>
            <a:r>
              <a:rPr lang="pt-PT" sz="2800" b="1" dirty="0" err="1"/>
              <a:t>Client</a:t>
            </a:r>
            <a:r>
              <a:rPr lang="pt-PT" sz="2800" b="1" dirty="0"/>
              <a:t> </a:t>
            </a:r>
            <a:r>
              <a:rPr lang="pt-PT" sz="2800" b="1" dirty="0" err="1"/>
              <a:t>Apartments</a:t>
            </a:r>
            <a:r>
              <a:rPr lang="pt-PT" sz="2800" b="1" dirty="0"/>
              <a:t> </a:t>
            </a:r>
            <a:r>
              <a:rPr lang="pt-PT" sz="2800" b="1" dirty="0" err="1"/>
              <a:t>List</a:t>
            </a:r>
            <a:endParaRPr lang="pt-PT" sz="2800" b="1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16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844A-B859-69A6-2391-700F0F63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3A050-4552-21EE-9FFC-450C2D5B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582" y="1519068"/>
            <a:ext cx="6556437" cy="48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9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800" b="1" dirty="0"/>
              <a:t>UI-</a:t>
            </a:r>
            <a:r>
              <a:rPr lang="pt-PT" sz="2800" b="1" dirty="0" err="1"/>
              <a:t>Client</a:t>
            </a:r>
            <a:r>
              <a:rPr lang="pt-PT" sz="2800" b="1" dirty="0"/>
              <a:t> </a:t>
            </a:r>
            <a:r>
              <a:rPr lang="pt-PT" sz="2800" b="1" dirty="0" err="1"/>
              <a:t>Book</a:t>
            </a:r>
            <a:r>
              <a:rPr lang="pt-PT" sz="2800" b="1" dirty="0"/>
              <a:t> </a:t>
            </a:r>
            <a:r>
              <a:rPr lang="pt-PT" sz="2800" b="1" dirty="0" err="1"/>
              <a:t>Apartment</a:t>
            </a:r>
            <a:r>
              <a:rPr lang="pt-PT" sz="2800" b="1" dirty="0"/>
              <a:t> </a:t>
            </a:r>
            <a:r>
              <a:rPr lang="pt-PT" sz="2800" b="1" dirty="0" err="1"/>
              <a:t>Page</a:t>
            </a:r>
            <a:endParaRPr lang="pt-PT" sz="2800" b="1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17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9F90-74B4-34F1-6004-080FC3F1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4F406-FA03-3954-FCC7-9127D67DA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324" y="1605268"/>
            <a:ext cx="6565352" cy="47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2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800" b="1" dirty="0"/>
              <a:t>UI-</a:t>
            </a:r>
            <a:r>
              <a:rPr lang="pt-PT" sz="2800" b="1" dirty="0" err="1"/>
              <a:t>Client</a:t>
            </a:r>
            <a:r>
              <a:rPr lang="pt-PT" sz="2800" b="1" dirty="0"/>
              <a:t> </a:t>
            </a:r>
            <a:r>
              <a:rPr lang="pt-PT" sz="2800" b="1" dirty="0" err="1"/>
              <a:t>CheckIn</a:t>
            </a:r>
            <a:r>
              <a:rPr lang="pt-PT" sz="2800" b="1" dirty="0"/>
              <a:t>/</a:t>
            </a:r>
            <a:r>
              <a:rPr lang="pt-PT" sz="2800" b="1" dirty="0" err="1"/>
              <a:t>CheckOut</a:t>
            </a:r>
            <a:r>
              <a:rPr lang="pt-PT" sz="2800" b="1" dirty="0"/>
              <a:t> </a:t>
            </a:r>
            <a:r>
              <a:rPr lang="pt-PT" sz="2800" b="1" dirty="0" err="1"/>
              <a:t>Page</a:t>
            </a:r>
            <a:endParaRPr lang="pt-PT" sz="2800" b="1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18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FEA4-AA14-4025-2600-D67EC8C5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8B83B-4A41-5485-F8F9-D005A04BA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54" y="1699532"/>
            <a:ext cx="9125527" cy="46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6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5230-0E06-776E-1488-2DEA2916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Lessons</a:t>
            </a:r>
            <a:r>
              <a:rPr lang="pt-PT" dirty="0"/>
              <a:t> </a:t>
            </a:r>
            <a:r>
              <a:rPr lang="pt-PT" dirty="0" err="1"/>
              <a:t>Learned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475F-49C8-1C46-DB1D-A1582875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Previously</a:t>
            </a:r>
            <a:r>
              <a:rPr lang="pt-PT" sz="2400" dirty="0"/>
              <a:t> </a:t>
            </a:r>
            <a:r>
              <a:rPr lang="pt-PT" sz="2400" dirty="0" err="1"/>
              <a:t>designing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database</a:t>
            </a:r>
            <a:r>
              <a:rPr lang="pt-PT" sz="2400" dirty="0"/>
              <a:t> </a:t>
            </a:r>
            <a:r>
              <a:rPr lang="pt-PT" sz="2400" dirty="0" err="1"/>
              <a:t>schema</a:t>
            </a:r>
            <a:r>
              <a:rPr lang="pt-PT" sz="2400" dirty="0"/>
              <a:t> </a:t>
            </a:r>
            <a:r>
              <a:rPr lang="pt-PT" sz="2400" dirty="0" err="1"/>
              <a:t>helped</a:t>
            </a:r>
            <a:r>
              <a:rPr lang="pt-PT" sz="2400" dirty="0"/>
              <a:t> </a:t>
            </a:r>
            <a:r>
              <a:rPr lang="pt-PT" sz="2400" dirty="0" err="1"/>
              <a:t>us</a:t>
            </a:r>
            <a:r>
              <a:rPr lang="pt-PT" sz="2400" dirty="0"/>
              <a:t> </a:t>
            </a:r>
            <a:r>
              <a:rPr lang="pt-PT" sz="2400" dirty="0" err="1"/>
              <a:t>understand</a:t>
            </a:r>
            <a:r>
              <a:rPr lang="pt-PT" sz="2400" dirty="0"/>
              <a:t> and </a:t>
            </a:r>
            <a:r>
              <a:rPr lang="pt-PT" sz="2400" dirty="0" err="1"/>
              <a:t>defining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relationships</a:t>
            </a:r>
            <a:r>
              <a:rPr lang="pt-PT" sz="2400" dirty="0"/>
              <a:t> </a:t>
            </a:r>
            <a:r>
              <a:rPr lang="pt-PT" sz="2400" dirty="0" err="1"/>
              <a:t>between</a:t>
            </a:r>
            <a:r>
              <a:rPr lang="pt-PT" sz="2400" dirty="0"/>
              <a:t> </a:t>
            </a:r>
            <a:r>
              <a:rPr lang="pt-PT" sz="2400" dirty="0" err="1"/>
              <a:t>objects</a:t>
            </a:r>
            <a:r>
              <a:rPr lang="pt-PT" sz="2400" dirty="0"/>
              <a:t>.</a:t>
            </a:r>
          </a:p>
          <a:p>
            <a:pPr marL="0" indent="0">
              <a:buNone/>
            </a:pPr>
            <a:endParaRPr lang="pt-PT" sz="2400" dirty="0"/>
          </a:p>
          <a:p>
            <a:r>
              <a:rPr lang="pt-PT" sz="2400" dirty="0" err="1"/>
              <a:t>Redux</a:t>
            </a:r>
            <a:r>
              <a:rPr lang="pt-PT" sz="2400" dirty="0"/>
              <a:t> </a:t>
            </a:r>
            <a:r>
              <a:rPr lang="pt-PT" sz="2400" dirty="0" err="1"/>
              <a:t>is</a:t>
            </a:r>
            <a:r>
              <a:rPr lang="pt-PT" sz="2400" dirty="0"/>
              <a:t> a </a:t>
            </a:r>
            <a:r>
              <a:rPr lang="pt-PT" sz="2400" dirty="0" err="1"/>
              <a:t>very</a:t>
            </a:r>
            <a:r>
              <a:rPr lang="pt-PT" sz="2400" dirty="0"/>
              <a:t> </a:t>
            </a:r>
            <a:r>
              <a:rPr lang="pt-PT" sz="2400" dirty="0" err="1"/>
              <a:t>useful</a:t>
            </a:r>
            <a:r>
              <a:rPr lang="pt-PT" sz="2400" dirty="0"/>
              <a:t> </a:t>
            </a:r>
            <a:r>
              <a:rPr lang="pt-PT" sz="2400" dirty="0" err="1"/>
              <a:t>tool</a:t>
            </a:r>
            <a:r>
              <a:rPr lang="pt-PT" sz="2400" dirty="0"/>
              <a:t>, </a:t>
            </a:r>
            <a:r>
              <a:rPr lang="pt-PT" sz="2400" dirty="0" err="1"/>
              <a:t>increasing</a:t>
            </a:r>
            <a:r>
              <a:rPr lang="pt-PT" sz="2400" dirty="0"/>
              <a:t> </a:t>
            </a:r>
            <a:r>
              <a:rPr lang="pt-PT" sz="2400" dirty="0" err="1"/>
              <a:t>efficiency</a:t>
            </a:r>
            <a:r>
              <a:rPr lang="pt-PT" sz="2400" dirty="0"/>
              <a:t>, </a:t>
            </a:r>
            <a:r>
              <a:rPr lang="pt-PT" sz="2400" dirty="0" err="1"/>
              <a:t>maintainability</a:t>
            </a:r>
            <a:r>
              <a:rPr lang="pt-PT" sz="2400" dirty="0"/>
              <a:t> and </a:t>
            </a:r>
            <a:r>
              <a:rPr lang="pt-PT" sz="2400" dirty="0" err="1"/>
              <a:t>scalibility</a:t>
            </a:r>
            <a:r>
              <a:rPr lang="pt-PT" sz="2400" dirty="0"/>
              <a:t> </a:t>
            </a:r>
            <a:r>
              <a:rPr lang="pt-PT" sz="2400" dirty="0" err="1"/>
              <a:t>by</a:t>
            </a:r>
            <a:r>
              <a:rPr lang="pt-PT" sz="2400" dirty="0"/>
              <a:t> </a:t>
            </a:r>
            <a:r>
              <a:rPr lang="pt-PT" sz="2400" dirty="0" err="1"/>
              <a:t>centralizing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state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an</a:t>
            </a:r>
            <a:r>
              <a:rPr lang="pt-PT" sz="2400" dirty="0"/>
              <a:t> </a:t>
            </a:r>
            <a:r>
              <a:rPr lang="pt-PT" sz="2400" dirty="0" err="1"/>
              <a:t>application</a:t>
            </a:r>
            <a:r>
              <a:rPr lang="pt-PT" sz="2400" dirty="0"/>
              <a:t> </a:t>
            </a:r>
            <a:r>
              <a:rPr lang="pt-PT" sz="2400" dirty="0" err="1"/>
              <a:t>into</a:t>
            </a:r>
            <a:r>
              <a:rPr lang="pt-PT" sz="2400" dirty="0"/>
              <a:t> a single </a:t>
            </a:r>
            <a:r>
              <a:rPr lang="pt-PT" sz="2400" dirty="0" err="1"/>
              <a:t>store</a:t>
            </a:r>
            <a:r>
              <a:rPr lang="pt-PT" sz="2400" dirty="0"/>
              <a:t> </a:t>
            </a:r>
          </a:p>
          <a:p>
            <a:pPr marL="0" indent="0">
              <a:buNone/>
            </a:pPr>
            <a:endParaRPr lang="pt-PT" sz="2400" dirty="0"/>
          </a:p>
          <a:p>
            <a:r>
              <a:rPr lang="pt-PT" sz="2400" dirty="0" err="1"/>
              <a:t>Designing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ifml</a:t>
            </a:r>
            <a:r>
              <a:rPr lang="pt-PT" sz="2400" dirty="0"/>
              <a:t> </a:t>
            </a:r>
            <a:r>
              <a:rPr lang="pt-PT" sz="2400" dirty="0" err="1"/>
              <a:t>aid</a:t>
            </a:r>
            <a:r>
              <a:rPr lang="pt-PT" sz="2400" dirty="0"/>
              <a:t> </a:t>
            </a:r>
            <a:r>
              <a:rPr lang="pt-PT" sz="2400" dirty="0" err="1"/>
              <a:t>us</a:t>
            </a:r>
            <a:r>
              <a:rPr lang="pt-PT" sz="2400" dirty="0"/>
              <a:t> in </a:t>
            </a:r>
            <a:r>
              <a:rPr lang="pt-PT" sz="2400" dirty="0" err="1"/>
              <a:t>acknowledging</a:t>
            </a:r>
            <a:r>
              <a:rPr lang="pt-PT" sz="2400" dirty="0"/>
              <a:t> </a:t>
            </a:r>
            <a:r>
              <a:rPr lang="pt-PT" sz="2400" dirty="0" err="1"/>
              <a:t>how</a:t>
            </a:r>
            <a:r>
              <a:rPr lang="pt-PT" sz="2400" dirty="0"/>
              <a:t> </a:t>
            </a:r>
            <a:r>
              <a:rPr lang="pt-PT" sz="2400" dirty="0" err="1"/>
              <a:t>interactions</a:t>
            </a:r>
            <a:r>
              <a:rPr lang="pt-PT" sz="2400" dirty="0"/>
              <a:t> and data </a:t>
            </a:r>
            <a:r>
              <a:rPr lang="pt-PT" sz="2400" dirty="0" err="1"/>
              <a:t>flows</a:t>
            </a:r>
            <a:r>
              <a:rPr lang="pt-PT" sz="2400" dirty="0"/>
              <a:t> </a:t>
            </a:r>
            <a:r>
              <a:rPr lang="pt-PT" sz="2400" dirty="0" err="1"/>
              <a:t>through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cliente </a:t>
            </a:r>
            <a:r>
              <a:rPr lang="pt-PT" sz="2400" dirty="0" err="1"/>
              <a:t>side</a:t>
            </a:r>
            <a:r>
              <a:rPr lang="pt-PT" sz="2400" dirty="0"/>
              <a:t> app.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91A2-EDE1-19C1-80BB-4945A551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PT" noProof="0" smtClean="0"/>
              <a:t>19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116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4400" b="1" dirty="0" err="1"/>
              <a:t>Languages</a:t>
            </a:r>
            <a:r>
              <a:rPr lang="pt-PT" sz="4400" b="1" dirty="0"/>
              <a:t>/</a:t>
            </a:r>
            <a:r>
              <a:rPr lang="pt-PT" sz="4400" b="1" dirty="0" err="1"/>
              <a:t>Frameworks</a:t>
            </a:r>
            <a:r>
              <a:rPr lang="pt-PT" sz="4400" b="1" dirty="0"/>
              <a:t>/</a:t>
            </a:r>
            <a:r>
              <a:rPr lang="pt-PT" sz="4400" b="1" dirty="0" err="1"/>
              <a:t>Libraries</a:t>
            </a:r>
            <a:endParaRPr lang="pt-PT" sz="4400" b="1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2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2F98-21F5-E083-E2E7-56E87814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274"/>
            <a:ext cx="4067086" cy="2455818"/>
          </a:xfrm>
        </p:spPr>
        <p:txBody>
          <a:bodyPr>
            <a:normAutofit fontScale="92500" lnSpcReduction="10000"/>
          </a:bodyPr>
          <a:lstStyle/>
          <a:p>
            <a:r>
              <a:rPr lang="pt-PT" b="1" dirty="0"/>
              <a:t>Server </a:t>
            </a:r>
            <a:r>
              <a:rPr lang="pt-PT" b="1" dirty="0" err="1"/>
              <a:t>Application</a:t>
            </a:r>
            <a:endParaRPr lang="pt-PT" b="1" dirty="0"/>
          </a:p>
          <a:p>
            <a:pPr lvl="1"/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Kotlin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Spring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framework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lvl="2"/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Spring Web</a:t>
            </a:r>
          </a:p>
          <a:p>
            <a:pPr lvl="2"/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Spring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Spring Data</a:t>
            </a:r>
          </a:p>
          <a:p>
            <a:pPr lvl="2"/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Spring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Boot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endParaRPr lang="pt-PT" dirty="0"/>
          </a:p>
          <a:p>
            <a:endParaRPr lang="pt-PT" dirty="0"/>
          </a:p>
          <a:p>
            <a:pPr lvl="2"/>
            <a:endParaRPr lang="pt-PT" dirty="0"/>
          </a:p>
          <a:p>
            <a:pPr lvl="2"/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54E8A9-A3ED-7E33-93C3-161ACBED9655}"/>
              </a:ext>
            </a:extLst>
          </p:cNvPr>
          <p:cNvSpPr txBox="1">
            <a:spLocks/>
          </p:cNvSpPr>
          <p:nvPr/>
        </p:nvSpPr>
        <p:spPr>
          <a:xfrm>
            <a:off x="6716282" y="2133273"/>
            <a:ext cx="4067086" cy="215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err="1"/>
              <a:t>Client</a:t>
            </a:r>
            <a:r>
              <a:rPr lang="pt-PT" b="1" dirty="0"/>
              <a:t> </a:t>
            </a:r>
            <a:r>
              <a:rPr lang="pt-PT" b="1" dirty="0" err="1"/>
              <a:t>Application</a:t>
            </a:r>
            <a:endParaRPr lang="pt-PT" b="1" dirty="0"/>
          </a:p>
          <a:p>
            <a:pPr lvl="1"/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Typescript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React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CSS</a:t>
            </a:r>
          </a:p>
          <a:p>
            <a:pPr lvl="1"/>
            <a:r>
              <a:rPr lang="pt-PT">
                <a:solidFill>
                  <a:schemeClr val="bg1">
                    <a:lumMod val="65000"/>
                  </a:schemeClr>
                </a:solidFill>
              </a:rPr>
              <a:t>Redux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endParaRPr lang="pt-PT" dirty="0"/>
          </a:p>
          <a:p>
            <a:endParaRPr lang="pt-PT" dirty="0"/>
          </a:p>
          <a:p>
            <a:pPr lvl="2"/>
            <a:endParaRPr lang="pt-PT" dirty="0"/>
          </a:p>
          <a:p>
            <a:pPr lvl="2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5400" dirty="0" err="1"/>
              <a:t>Database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3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7D9E-548F-A8DC-64B2-9EA1BFAD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D0230F19-B143-7176-04D2-79715A79D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10" y="1233778"/>
            <a:ext cx="3913580" cy="54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2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5400" dirty="0" err="1"/>
              <a:t>User</a:t>
            </a:r>
            <a:r>
              <a:rPr lang="pt-PT" sz="5400" dirty="0"/>
              <a:t> </a:t>
            </a:r>
            <a:r>
              <a:rPr lang="pt-PT" sz="5400" dirty="0" err="1"/>
              <a:t>stories</a:t>
            </a:r>
            <a:r>
              <a:rPr lang="pt-PT" sz="5400" dirty="0"/>
              <a:t> and IFML </a:t>
            </a:r>
            <a:r>
              <a:rPr lang="pt-PT" sz="5400" dirty="0" err="1"/>
              <a:t>diagrams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4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9C323D-385A-DEF6-9966-342E051B8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1151"/>
            <a:ext cx="9724401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As a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apartamentos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can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rent</a:t>
            </a:r>
            <a:r>
              <a:rPr lang="pt-PT" altLang="pt-P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As a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apartamentos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can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rent</a:t>
            </a:r>
            <a:r>
              <a:rPr lang="pt-PT" altLang="pt-P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As a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apartamento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can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amenities</a:t>
            </a:r>
            <a:r>
              <a:rPr lang="pt-PT" altLang="pt-P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decide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4. As a client, I want to see the calendar of an apartment so that I can decide when to rent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P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5. As a client, I want to see the reviews of an apartment so that I can decide if I want to rent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pt-PT" sz="1100" dirty="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As an owner, I want to see the list of my apartments so that I can select one apartment and see its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pt-PT" sz="1100" dirty="0"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As an owner, I want to see the details of an apartment so that I can add a period of availability and see the result in the calendar.</a:t>
            </a: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098D4-7799-1C7A-2626-79542D851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9" r="2303"/>
          <a:stretch/>
        </p:blipFill>
        <p:spPr>
          <a:xfrm>
            <a:off x="1110954" y="3787325"/>
            <a:ext cx="9349439" cy="30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5400" dirty="0" err="1"/>
              <a:t>User</a:t>
            </a:r>
            <a:r>
              <a:rPr lang="pt-PT" sz="5400" dirty="0"/>
              <a:t> </a:t>
            </a:r>
            <a:r>
              <a:rPr lang="pt-PT" sz="5400" dirty="0" err="1"/>
              <a:t>stories</a:t>
            </a:r>
            <a:r>
              <a:rPr lang="pt-PT" sz="5400" dirty="0"/>
              <a:t> and IFML </a:t>
            </a:r>
            <a:r>
              <a:rPr lang="pt-PT" sz="5400" dirty="0" err="1"/>
              <a:t>diagrams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5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9C323D-385A-DEF6-9966-342E051B8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3306"/>
            <a:ext cx="97244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lang="en-US" sz="1000" dirty="0"/>
              <a:t>As a client, I want to select a starting date and an ending date in the calendar of an apartment to start making a reservation.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pt-PT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en-US" sz="1000" dirty="0"/>
              <a:t>As a client, I want to fill a form with the number of people to finish making a reservation.</a:t>
            </a:r>
            <a:endParaRPr lang="en-US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pt-P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pt-PT" sz="1000" dirty="0">
                <a:latin typeface="Arial" panose="020B0604020202020204" pitchFamily="34" charset="0"/>
              </a:rPr>
              <a:t>8. </a:t>
            </a:r>
            <a:r>
              <a:rPr lang="en-US" sz="1000" dirty="0"/>
              <a:t>As a client, I want to see the details of a reservation so that I can see if it was accepted.</a:t>
            </a:r>
            <a:endParaRPr lang="en-US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pt-P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pt-PT" sz="1000" dirty="0">
                <a:latin typeface="Arial" panose="020B0604020202020204" pitchFamily="34" charset="0"/>
              </a:rPr>
              <a:t>9. </a:t>
            </a:r>
            <a:r>
              <a:rPr lang="en-US" sz="1000" dirty="0"/>
              <a:t>As a client, I want to see the details of a reservation so that I can cancel it and see the result in the details of the reservation.</a:t>
            </a:r>
            <a:endParaRPr lang="en-US" sz="10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5F641-77AA-59E6-5458-9476F17F1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" t="1149"/>
          <a:stretch/>
        </p:blipFill>
        <p:spPr>
          <a:xfrm>
            <a:off x="1291305" y="2643635"/>
            <a:ext cx="9609390" cy="41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5400" dirty="0" err="1"/>
              <a:t>User</a:t>
            </a:r>
            <a:r>
              <a:rPr lang="pt-PT" sz="5400" dirty="0"/>
              <a:t> </a:t>
            </a:r>
            <a:r>
              <a:rPr lang="pt-PT" sz="5400" dirty="0" err="1"/>
              <a:t>stories</a:t>
            </a:r>
            <a:r>
              <a:rPr lang="pt-PT" sz="5400" dirty="0"/>
              <a:t> and IFML </a:t>
            </a:r>
            <a:r>
              <a:rPr lang="pt-PT" sz="5400" dirty="0" err="1"/>
              <a:t>diagrams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6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9C323D-385A-DEF6-9966-342E051B8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9824"/>
            <a:ext cx="972440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pt-P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pt-PT" sz="1000" dirty="0">
                <a:latin typeface="Arial" panose="020B0604020202020204" pitchFamily="34" charset="0"/>
              </a:rPr>
              <a:t>10. </a:t>
            </a:r>
            <a:r>
              <a:rPr lang="en-US" sz="1000" dirty="0"/>
              <a:t>As a client, I want to see the details of a reservation so that I can check-in and see the result in the details of the reservation.</a:t>
            </a:r>
            <a:endParaRPr lang="en-US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pt-P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pt-PT" sz="1000" dirty="0">
                <a:latin typeface="Arial" panose="020B0604020202020204" pitchFamily="34" charset="0"/>
              </a:rPr>
              <a:t>11. </a:t>
            </a:r>
            <a:r>
              <a:rPr lang="en-US" sz="1000" dirty="0"/>
              <a:t>As a client, I want to see the details of a reservation so that I can check-out and see the result in the details of the reservation.</a:t>
            </a:r>
            <a:endParaRPr lang="en-US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pt-P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pt-PT" sz="1000" dirty="0">
                <a:latin typeface="Arial" panose="020B0604020202020204" pitchFamily="34" charset="0"/>
              </a:rPr>
              <a:t>14. </a:t>
            </a:r>
            <a:r>
              <a:rPr lang="en-US" sz="1000" dirty="0"/>
              <a:t>As an owner, I want to see the details of an apartment so that I can see the list of reservations for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pt-P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pt-PT" sz="1000" dirty="0">
                <a:latin typeface="Arial" panose="020B0604020202020204" pitchFamily="34" charset="0"/>
              </a:rPr>
              <a:t>15. </a:t>
            </a:r>
            <a:r>
              <a:rPr lang="en-US" sz="1000" dirty="0"/>
              <a:t>As an owner, I want to see the details of a reservation so that I can accept it and see the result in the list of reservations.</a:t>
            </a: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5F641-77AA-59E6-5458-9476F17F1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" t="1149"/>
          <a:stretch/>
        </p:blipFill>
        <p:spPr>
          <a:xfrm>
            <a:off x="1571307" y="2598151"/>
            <a:ext cx="9049386" cy="38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1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5400" dirty="0"/>
              <a:t>API - </a:t>
            </a:r>
            <a:r>
              <a:rPr lang="pt-PT" sz="5400" dirty="0" err="1"/>
              <a:t>Endpoints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7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D192EB-7E79-7A44-05C5-A2948B5D3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034473" y="1690688"/>
            <a:ext cx="3739795" cy="399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83417-FE15-A55A-25E0-A7246A1D9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19" y="1690688"/>
            <a:ext cx="3381886" cy="1253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DB181D-06E2-FE08-6C6E-B0C09274C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219" y="3252153"/>
            <a:ext cx="3481571" cy="1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FFCE-1031-5400-576F-4C109C6C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Security</a:t>
            </a:r>
            <a:r>
              <a:rPr lang="pt-PT" dirty="0"/>
              <a:t>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E607-7DBD-B8AA-EC80-2CA26F6B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22" y="1546790"/>
            <a:ext cx="11186444" cy="5076201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CanListApartments</a:t>
            </a:r>
            <a:r>
              <a:rPr lang="en-US" dirty="0"/>
              <a:t>: always true.</a:t>
            </a:r>
          </a:p>
          <a:p>
            <a:r>
              <a:rPr lang="en-US" dirty="0" err="1"/>
              <a:t>CanCreateApartmentPeriod</a:t>
            </a:r>
            <a:r>
              <a:rPr lang="en-US" dirty="0"/>
              <a:t>: verifies if the user trying to create a period for an apartment is the owner of the given apartment.</a:t>
            </a:r>
          </a:p>
          <a:p>
            <a:r>
              <a:rPr lang="en-US" dirty="0" err="1"/>
              <a:t>CanBookApartment</a:t>
            </a:r>
            <a:r>
              <a:rPr lang="en-US" dirty="0"/>
              <a:t>: verifies if the user trying to book an apartment is a client to which the shipment will belong (a client cannot create a shipment on behalf of </a:t>
            </a:r>
          </a:p>
          <a:p>
            <a:pPr marL="0" indent="0">
              <a:buNone/>
            </a:pPr>
            <a:r>
              <a:rPr lang="en-US" dirty="0"/>
              <a:t>another client).</a:t>
            </a:r>
          </a:p>
          <a:p>
            <a:r>
              <a:rPr lang="en-US" dirty="0" err="1"/>
              <a:t>CanGetApartmentPeriods</a:t>
            </a:r>
            <a:r>
              <a:rPr lang="en-US" dirty="0"/>
              <a:t>: always true.</a:t>
            </a:r>
          </a:p>
          <a:p>
            <a:r>
              <a:rPr lang="en-US" dirty="0" err="1"/>
              <a:t>CanListApartmentAvailablePeriods</a:t>
            </a:r>
            <a:r>
              <a:rPr lang="en-US" dirty="0"/>
              <a:t>: always true.</a:t>
            </a:r>
          </a:p>
          <a:p>
            <a:r>
              <a:rPr lang="en-US" dirty="0" err="1"/>
              <a:t>CanListApartmentReviews</a:t>
            </a:r>
            <a:r>
              <a:rPr lang="en-US" dirty="0"/>
              <a:t>: verifies if the user trying to list the reviews an apartment is the owner of the apartment or if it is a client.</a:t>
            </a:r>
          </a:p>
          <a:p>
            <a:r>
              <a:rPr lang="en-US" dirty="0" err="1"/>
              <a:t>CanChangeBookingStatus</a:t>
            </a:r>
            <a:r>
              <a:rPr lang="en-US" dirty="0"/>
              <a:t>: verifies if the user trying to accept or reject a booking is the owner of the apartment or if it is a manager.</a:t>
            </a:r>
          </a:p>
          <a:p>
            <a:r>
              <a:rPr lang="en-US" dirty="0" err="1"/>
              <a:t>CanGetOwnerApartments</a:t>
            </a:r>
            <a:r>
              <a:rPr lang="en-US" dirty="0"/>
              <a:t>: verifies if the user trying to see the apartments of an owner is that owner of them.</a:t>
            </a:r>
          </a:p>
          <a:p>
            <a:r>
              <a:rPr lang="en-US" dirty="0" err="1"/>
              <a:t>CanCheckIn</a:t>
            </a:r>
            <a:r>
              <a:rPr lang="en-US" dirty="0"/>
              <a:t>: verifies if the user trying to check-in a booking is the client who made the booking or if it is a manager.</a:t>
            </a:r>
          </a:p>
          <a:p>
            <a:r>
              <a:rPr lang="en-US" dirty="0" err="1"/>
              <a:t>CanCheckOut</a:t>
            </a:r>
            <a:r>
              <a:rPr lang="en-US" dirty="0"/>
              <a:t>: verifies if the user trying to check-out a booking is the client who made the booking or if it is a manager.</a:t>
            </a:r>
          </a:p>
          <a:p>
            <a:r>
              <a:rPr lang="en-US" dirty="0" err="1"/>
              <a:t>CanCancel</a:t>
            </a:r>
            <a:r>
              <a:rPr lang="en-US" dirty="0"/>
              <a:t>: verifies if the user trying to cancel a booking is the client who made the booking or if it is a manager.</a:t>
            </a:r>
          </a:p>
          <a:p>
            <a:r>
              <a:rPr lang="en-US" dirty="0" err="1"/>
              <a:t>CanGetClientBookings</a:t>
            </a:r>
            <a:r>
              <a:rPr lang="en-US" dirty="0"/>
              <a:t>: verifies if the user trying to see the bookings of a client is the client to whom the bookings belong to.</a:t>
            </a:r>
          </a:p>
          <a:p>
            <a:r>
              <a:rPr lang="en-US" dirty="0" err="1"/>
              <a:t>CanGetClientReviews</a:t>
            </a:r>
            <a:r>
              <a:rPr lang="en-US" dirty="0"/>
              <a:t>: verifies if the user trying to see the reviews of a client is the client to whom the reviews belong to.</a:t>
            </a:r>
          </a:p>
          <a:p>
            <a:r>
              <a:rPr lang="en-US" dirty="0" err="1"/>
              <a:t>CanCreateReview</a:t>
            </a:r>
            <a:r>
              <a:rPr lang="en-US" dirty="0"/>
              <a:t>: verifies if the user trying to review a booking is the client who made the booking.</a:t>
            </a:r>
          </a:p>
          <a:p>
            <a:r>
              <a:rPr lang="en-US" dirty="0" err="1"/>
              <a:t>CanGetAllReviews</a:t>
            </a:r>
            <a:r>
              <a:rPr lang="en-US" dirty="0"/>
              <a:t>: always true.</a:t>
            </a:r>
          </a:p>
          <a:p>
            <a:r>
              <a:rPr lang="en-US" dirty="0" err="1"/>
              <a:t>CanGetReview</a:t>
            </a:r>
            <a:r>
              <a:rPr lang="en-US" dirty="0"/>
              <a:t>: always true.</a:t>
            </a:r>
          </a:p>
          <a:p>
            <a:r>
              <a:rPr lang="en-US" dirty="0" err="1"/>
              <a:t>CanGetBooking</a:t>
            </a:r>
            <a:r>
              <a:rPr lang="en-US" dirty="0"/>
              <a:t>: verifies if the user trying to see a booking is the client who made the booking or if it is the owner of the apartment booked.</a:t>
            </a:r>
          </a:p>
          <a:p>
            <a:r>
              <a:rPr lang="en-US" dirty="0" err="1"/>
              <a:t>CanGetBookingReview</a:t>
            </a:r>
            <a:r>
              <a:rPr lang="en-US" dirty="0"/>
              <a:t>: verifies if the user trying to see the review of a booking is the client who made the booking or if it is the owner of the apartment booked.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126E3-79FC-B429-15AE-2247AF91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PT" noProof="0" smtClean="0"/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9042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2800" b="1" dirty="0"/>
              <a:t>UI-Login </a:t>
            </a:r>
            <a:r>
              <a:rPr lang="pt-PT" sz="2800" b="1" dirty="0" err="1"/>
              <a:t>Page</a:t>
            </a:r>
            <a:endParaRPr lang="pt-PT" sz="2800" b="1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9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7BE2F2-7410-24F0-56BB-A80A3774C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3102" y="1825625"/>
            <a:ext cx="8725796" cy="4351338"/>
          </a:xfrm>
        </p:spPr>
      </p:pic>
    </p:spTree>
    <p:extLst>
      <p:ext uri="{BB962C8B-B14F-4D97-AF65-F5344CB8AC3E}">
        <p14:creationId xmlns:p14="http://schemas.microsoft.com/office/powerpoint/2010/main" val="5949471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6_TF89338750_Win32" id="{40F9AE7F-7D98-4657-9EDD-78A0A49BC3D6}" vid="{50E2CB39-6189-44C8-BD7D-EDB252C384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{5017D616-8619-4E97-9B1F-20C264881A41}tf89338750_win32</Template>
  <TotalTime>198</TotalTime>
  <Words>985</Words>
  <Application>Microsoft Office PowerPoint</Application>
  <PresentationFormat>Widescreen</PresentationFormat>
  <Paragraphs>125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Univers</vt:lpstr>
      <vt:lpstr>GradientUnivers</vt:lpstr>
      <vt:lpstr>Iadi Project.</vt:lpstr>
      <vt:lpstr>Languages/Frameworks/Libraries</vt:lpstr>
      <vt:lpstr>Database</vt:lpstr>
      <vt:lpstr>User stories and IFML diagrams</vt:lpstr>
      <vt:lpstr>User stories and IFML diagrams</vt:lpstr>
      <vt:lpstr>User stories and IFML diagrams</vt:lpstr>
      <vt:lpstr>API - Endpoints</vt:lpstr>
      <vt:lpstr>Security Rules</vt:lpstr>
      <vt:lpstr>UI-Login Page</vt:lpstr>
      <vt:lpstr>UI-Owner HomePage</vt:lpstr>
      <vt:lpstr>UI-Owner Apartments Page</vt:lpstr>
      <vt:lpstr>UI- Owner Apartment Details Page (Create Periods for Apartment)</vt:lpstr>
      <vt:lpstr>UI-Owner Apartments Bookings List</vt:lpstr>
      <vt:lpstr>UI-Owner Accept/Reject Booking</vt:lpstr>
      <vt:lpstr>UI-Client Home Page</vt:lpstr>
      <vt:lpstr>UI- Client Apartments List</vt:lpstr>
      <vt:lpstr>UI-Client Book Apartment Page</vt:lpstr>
      <vt:lpstr>UI-Client CheckIn/CheckOut Page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Iadi Project.</dc:title>
  <dc:creator>Andre Miguel Mangericao Cordeiro</dc:creator>
  <cp:lastModifiedBy>André Cordeiro</cp:lastModifiedBy>
  <cp:revision>4</cp:revision>
  <dcterms:created xsi:type="dcterms:W3CDTF">2023-12-10T18:04:16Z</dcterms:created>
  <dcterms:modified xsi:type="dcterms:W3CDTF">2023-12-15T22:41:29Z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