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</p:sldMasterIdLst>
  <p:notesMasterIdLst>
    <p:notesMasterId r:id="rId42"/>
  </p:notesMasterIdLst>
  <p:sldIdLst>
    <p:sldId id="273" r:id="rId3"/>
    <p:sldId id="272" r:id="rId4"/>
    <p:sldId id="288" r:id="rId5"/>
    <p:sldId id="283" r:id="rId6"/>
    <p:sldId id="291" r:id="rId7"/>
    <p:sldId id="290" r:id="rId8"/>
    <p:sldId id="269" r:id="rId9"/>
    <p:sldId id="295" r:id="rId10"/>
    <p:sldId id="296" r:id="rId11"/>
    <p:sldId id="268" r:id="rId12"/>
    <p:sldId id="267" r:id="rId13"/>
    <p:sldId id="258" r:id="rId14"/>
    <p:sldId id="285" r:id="rId15"/>
    <p:sldId id="289" r:id="rId16"/>
    <p:sldId id="284" r:id="rId17"/>
    <p:sldId id="286" r:id="rId18"/>
    <p:sldId id="271" r:id="rId19"/>
    <p:sldId id="298" r:id="rId20"/>
    <p:sldId id="270" r:id="rId21"/>
    <p:sldId id="266" r:id="rId22"/>
    <p:sldId id="265" r:id="rId23"/>
    <p:sldId id="279" r:id="rId24"/>
    <p:sldId id="278" r:id="rId25"/>
    <p:sldId id="280" r:id="rId26"/>
    <p:sldId id="263" r:id="rId27"/>
    <p:sldId id="262" r:id="rId28"/>
    <p:sldId id="261" r:id="rId29"/>
    <p:sldId id="297" r:id="rId30"/>
    <p:sldId id="299" r:id="rId31"/>
    <p:sldId id="300" r:id="rId32"/>
    <p:sldId id="276" r:id="rId33"/>
    <p:sldId id="277" r:id="rId34"/>
    <p:sldId id="274" r:id="rId35"/>
    <p:sldId id="275" r:id="rId36"/>
    <p:sldId id="257" r:id="rId37"/>
    <p:sldId id="259" r:id="rId38"/>
    <p:sldId id="281" r:id="rId39"/>
    <p:sldId id="260" r:id="rId40"/>
    <p:sldId id="26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57568-B687-44C4-BDF7-E7841C09B22C}">
          <p14:sldIdLst>
            <p14:sldId id="273"/>
            <p14:sldId id="272"/>
          </p14:sldIdLst>
        </p14:section>
        <p14:section name="Produktpräsentation" id="{DC499372-1992-46E6-8234-79E9E7C02919}">
          <p14:sldIdLst>
            <p14:sldId id="288"/>
            <p14:sldId id="283"/>
            <p14:sldId id="291"/>
            <p14:sldId id="290"/>
            <p14:sldId id="269"/>
            <p14:sldId id="295"/>
            <p14:sldId id="296"/>
            <p14:sldId id="268"/>
            <p14:sldId id="267"/>
            <p14:sldId id="258"/>
            <p14:sldId id="285"/>
          </p14:sldIdLst>
        </p14:section>
        <p14:section name="Interne Umsetzung" id="{B488E3C5-1FD4-4B69-9F3C-407012F68808}">
          <p14:sldIdLst>
            <p14:sldId id="289"/>
            <p14:sldId id="284"/>
          </p14:sldIdLst>
        </p14:section>
        <p14:section name="Business Analyse" id="{70F21393-2CC6-45F6-B52C-958DB1C22EF3}">
          <p14:sldIdLst>
            <p14:sldId id="286"/>
            <p14:sldId id="271"/>
            <p14:sldId id="298"/>
            <p14:sldId id="270"/>
            <p14:sldId id="266"/>
            <p14:sldId id="265"/>
          </p14:sldIdLst>
        </p14:section>
        <p14:section name="Applikation" id="{7E3E5E5E-4CA5-49D1-9909-4EAAF96F4F6D}">
          <p14:sldIdLst>
            <p14:sldId id="279"/>
            <p14:sldId id="278"/>
            <p14:sldId id="280"/>
            <p14:sldId id="263"/>
            <p14:sldId id="262"/>
            <p14:sldId id="261"/>
            <p14:sldId id="297"/>
            <p14:sldId id="299"/>
            <p14:sldId id="300"/>
            <p14:sldId id="276"/>
            <p14:sldId id="277"/>
            <p14:sldId id="274"/>
            <p14:sldId id="275"/>
            <p14:sldId id="257"/>
            <p14:sldId id="259"/>
            <p14:sldId id="281"/>
            <p14:sldId id="26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95239-2BD0-40BD-80CC-A1A891FA3D5B}" v="28" dt="2022-01-13T13:30:47.508"/>
    <p1510:client id="{CCCBB187-0E61-C6AA-9886-43DCFFB03344}" v="4" dt="2022-01-13T13:32:2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 autoAdjust="0"/>
    <p:restoredTop sz="72135" autoAdjust="0"/>
  </p:normalViewPr>
  <p:slideViewPr>
    <p:cSldViewPr snapToGrid="0">
      <p:cViewPr varScale="1">
        <p:scale>
          <a:sx n="86" d="100"/>
          <a:sy n="86" d="100"/>
        </p:scale>
        <p:origin x="16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64D6-93C3-44CF-88EF-CDDC6F83E222}" type="datetimeFigureOut">
              <a:rPr lang="en-US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8CA95-5B62-45AF-95E6-3D47B8C862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Vorbereitung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Jana: Code schon ausgeführt haben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0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5C6A5CB-B8C5-4005-B40B-5B31D7F28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 </a:t>
            </a:r>
            <a:endParaRPr lang="en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effectLst/>
                <a:latin typeface="Calibri"/>
                <a:ea typeface="Calibri" panose="020F0502020204030204" pitchFamily="34" charset="0"/>
                <a:cs typeface="Times New Roman"/>
              </a:rPr>
              <a:t>(Product &amp; Sprint Backlog)</a:t>
            </a:r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7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4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0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0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r>
              <a:rPr lang="de-DE"/>
              <a:t>Von Microsoft annotiert</a:t>
            </a:r>
          </a:p>
          <a:p>
            <a:endParaRPr lang="de-DE"/>
          </a:p>
          <a:p>
            <a:r>
              <a:rPr lang="de-DE"/>
              <a:t>- Unknown und NF eliminiert</a:t>
            </a:r>
          </a:p>
          <a:p>
            <a:pPr marL="171450" indent="-171450">
              <a:buFontTx/>
              <a:buChar char="-"/>
            </a:pPr>
            <a:r>
              <a:rPr lang="de-DE"/>
              <a:t>Contempt zu neutral 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0" indent="0">
              <a:buFontTx/>
              <a:buNone/>
            </a:pPr>
            <a:r>
              <a:rPr lang="de-DE"/>
              <a:t>FER+ sind gleiche Bilder wie 2013, nur besser gelabelt</a:t>
            </a:r>
          </a:p>
          <a:p>
            <a:pPr marL="0" indent="0">
              <a:buFontTx/>
              <a:buNone/>
            </a:pPr>
            <a:endParaRPr lang="de-DE"/>
          </a:p>
          <a:p>
            <a:pPr marL="0" indent="0">
              <a:buFontTx/>
              <a:buNone/>
            </a:pPr>
            <a:r>
              <a:rPr lang="de-DE"/>
              <a:t>Datensatz ist relativ divers, aber hauptsächlich hellere/ europäisch/westlich Personen, andere Ethnien unterrepräsentiert (v.a. dunkelhäutig)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3696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6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Einleitung: 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9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2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0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58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r>
              <a:rPr lang="de-DE"/>
              <a:t>Demo-Weise dargestellt, natürlich auf Kunden individuell zuschneidbar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1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7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3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André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754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7551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45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4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Valentin</a:t>
            </a:r>
            <a:endParaRPr lang="en-DE"/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4223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4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Auszüge! Kanban board 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9026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Crowfoodnotation</a:t>
            </a:r>
          </a:p>
          <a:p>
            <a:r>
              <a:rPr lang="de-DE"/>
              <a:t>Querstrich: 1</a:t>
            </a:r>
          </a:p>
          <a:p>
            <a:r>
              <a:rPr lang="de-DE"/>
              <a:t>Dreieck: Many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3F327-ED05-47CA-A389-E0E37C2BFC29}" type="slidenum">
              <a:rPr lang="en-DE" smtClean="0"/>
              <a:t>39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04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r>
              <a:rPr lang="de-DE"/>
              <a:t>Demo-Weise dargestellt, natürlich auf Kunden individuell zuschneidbar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9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 Bild, Andre dazu reden </a:t>
            </a:r>
          </a:p>
          <a:p>
            <a:endParaRPr lang="de-DE"/>
          </a:p>
          <a:p>
            <a:r>
              <a:rPr lang="de-DE"/>
              <a:t>(ausdehnen! </a:t>
            </a:r>
            <a:r>
              <a:rPr lang="de-DE">
                <a:sym typeface="Wingdings" panose="05000000000000000000" pitchFamily="2" charset="2"/>
              </a:rPr>
              <a:t>) 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Demo + light Erklärung + zeigen, dass verschiedene Produktrecommendations auftauchen</a:t>
            </a:r>
          </a:p>
          <a:p>
            <a:r>
              <a:rPr lang="de-DE">
                <a:sym typeface="Wingdings" panose="05000000000000000000" pitchFamily="2" charset="2"/>
              </a:rPr>
              <a:t>Funktionsweise aufgreifen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>
                <a:sym typeface="Wingdings" panose="05000000000000000000" pitchFamily="2" charset="2"/>
              </a:rPr>
              <a:t>+ Abschließende Worte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62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84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645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407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2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596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4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8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6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037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9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110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991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1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5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8413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391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5423" y="2091728"/>
            <a:ext cx="56804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9333" err="1">
                <a:latin typeface="Oswald SemiBold"/>
                <a:ea typeface="Oswald SemiBold"/>
                <a:cs typeface="Oswald SemiBold"/>
                <a:sym typeface="Oswald SemiBold"/>
              </a:rPr>
              <a:t>ShireTec</a:t>
            </a:r>
            <a:endParaRPr sz="9333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251351" y="1991236"/>
            <a:ext cx="5680075" cy="2736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12000">
                <a:latin typeface="Impact"/>
                <a:ea typeface="Impact"/>
                <a:cs typeface="Impact"/>
                <a:sym typeface="Impact"/>
              </a:rPr>
              <a:t>		&lt;/&gt; |</a:t>
            </a:r>
            <a:endParaRPr sz="1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2CE9B-6452-40D5-86E3-E2ADC2B21E10}"/>
              </a:ext>
            </a:extLst>
          </p:cNvPr>
          <p:cNvSpPr txBox="1">
            <a:spLocks/>
          </p:cNvSpPr>
          <p:nvPr/>
        </p:nvSpPr>
        <p:spPr>
          <a:xfrm>
            <a:off x="838200" y="245945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731-9743-4806-866F-AC894348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Auswirkungen</a:t>
            </a:r>
            <a:r>
              <a:rPr lang="en-US">
                <a:cs typeface="Calibri Light"/>
              </a:rPr>
              <a:t> auf Marketing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907B-283F-4CC4-95C1-151FDAFB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/>
              <a:t>Leitfragen:</a:t>
            </a:r>
          </a:p>
          <a:p>
            <a:r>
              <a:rPr lang="en-US" sz="2400"/>
              <a:t>Wie lässt sich der Emotion Detector erfolgreich als Kaufargument vermarkten?</a:t>
            </a:r>
          </a:p>
          <a:p>
            <a:endParaRPr lang="en-US" sz="2400"/>
          </a:p>
          <a:p>
            <a:r>
              <a:rPr lang="en-US" sz="2400"/>
              <a:t>Was für Auswirkungen hat die Einführung des Emotion Detectors auf den Absatz der Bankprodukte?</a:t>
            </a:r>
          </a:p>
          <a:p>
            <a:endParaRPr lang="en-US" sz="2400"/>
          </a:p>
          <a:p>
            <a:r>
              <a:rPr lang="en-US" sz="2400"/>
              <a:t>Welche Zweifel hegen Zielgruppen und wie räumt man diese aus? 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4C9BA6A-6F30-41E4-8531-3E914EB1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0298DA-A277-4B18-A5E9-5D4E009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01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Kosten</a:t>
            </a:r>
            <a:r>
              <a:rPr lang="en-US"/>
              <a:t>/</a:t>
            </a:r>
            <a:r>
              <a:rPr lang="en-US" err="1"/>
              <a:t>Nutzen</a:t>
            </a:r>
            <a:r>
              <a:rPr lang="en-US"/>
              <a:t> </a:t>
            </a:r>
            <a:r>
              <a:rPr lang="en-US" err="1"/>
              <a:t>Analyse</a:t>
            </a:r>
            <a:endParaRPr lang="en-D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5941AA-B044-4ED0-A958-C82CBA2F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93604"/>
              </p:ext>
            </p:extLst>
          </p:nvPr>
        </p:nvGraphicFramePr>
        <p:xfrm>
          <a:off x="895680" y="2516376"/>
          <a:ext cx="4971837" cy="22555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410102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561735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noProof="1"/>
                        <a:t>Einmalige</a:t>
                      </a:r>
                      <a:r>
                        <a:rPr lang="en-US" sz="2000"/>
                        <a:t> Kosten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70.745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Wiederkehrende</a:t>
                      </a:r>
                      <a:r>
                        <a:rPr lang="en-US" sz="2000"/>
                        <a:t> Kosten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1.630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err="1"/>
                        <a:t>Gesamtkosten</a:t>
                      </a:r>
                      <a:r>
                        <a:rPr lang="en-US" sz="2000"/>
                        <a:t> </a:t>
                      </a:r>
                      <a:br>
                        <a:rPr lang="en-US" sz="2000"/>
                      </a:br>
                      <a:r>
                        <a:rPr lang="en-US" sz="2000"/>
                        <a:t>(</a:t>
                      </a:r>
                      <a:r>
                        <a:rPr lang="en-US" sz="2000" err="1"/>
                        <a:t>nach</a:t>
                      </a:r>
                      <a:r>
                        <a:rPr lang="en-US" sz="2000"/>
                        <a:t>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766.260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3F6065D-6BBE-40B6-8FDF-1C032E483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5999"/>
              </p:ext>
            </p:extLst>
          </p:nvPr>
        </p:nvGraphicFramePr>
        <p:xfrm>
          <a:off x="6241679" y="2510376"/>
          <a:ext cx="4971837" cy="19507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469480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502357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Nutzen</a:t>
                      </a:r>
                      <a:endParaRPr lang="en-US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Kosteneinsparung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5.570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Weitere Vorteile / Monat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1.500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Gesamtnutzen</a:t>
                      </a:r>
                      <a:br>
                        <a:rPr lang="en-US" sz="2000"/>
                      </a:br>
                      <a:r>
                        <a:rPr lang="en-US" sz="2000"/>
                        <a:t>(nach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2.234.880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7A4CE5-D7FE-49F7-A702-51047B5C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254DDA-B07B-4136-BE8A-465F7DC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03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Produktzuordnung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93015"/>
              </p:ext>
            </p:extLst>
          </p:nvPr>
        </p:nvGraphicFramePr>
        <p:xfrm>
          <a:off x="901680" y="1580376"/>
          <a:ext cx="10227900" cy="4511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02624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388536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Senior</a:t>
                      </a:r>
                      <a:br>
                        <a:rPr lang="en-US" sz="2400"/>
                      </a:br>
                      <a:r>
                        <a:rPr lang="en-US" sz="2400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Adult</a:t>
                      </a:r>
                      <a:br>
                        <a:rPr lang="en-US" sz="2400"/>
                      </a:br>
                      <a:r>
                        <a:rPr lang="en-US" sz="2400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Young Adult</a:t>
                      </a:r>
                      <a:br>
                        <a:rPr lang="en-US" sz="2400"/>
                      </a:br>
                      <a:r>
                        <a:rPr lang="en-US" sz="2400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Child</a:t>
                      </a:r>
                      <a:br>
                        <a:rPr lang="en-US" sz="2400"/>
                      </a:br>
                      <a:r>
                        <a:rPr lang="en-US" sz="2400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Baufinanzierung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Festgeld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Keine</a:t>
                      </a:r>
                      <a:r>
                        <a:rPr lang="en-US" sz="2000"/>
                        <a:t> </a:t>
                      </a:r>
                      <a:r>
                        <a:rPr lang="en-US" sz="2000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Tagesgeld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VL-Sparplan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96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AB5F1-0975-4405-A700-74BBD721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b="1"/>
              <a:t>ShireEye</a:t>
            </a:r>
            <a:endParaRPr lang="en-DE" sz="8000" b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A7BF5B-CD65-4928-BDB6-512E9850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- Live Demo -</a:t>
            </a:r>
            <a:endParaRPr lang="en-DE" sz="2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CD82D-40ED-4053-9B89-2F806E6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65FD-781A-43F9-9733-2EDF941C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261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535F63-EE83-4831-997F-36252702C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Interne Umsetzung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875289-CB13-4837-8FBC-86BEBFE06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6B6C-538D-4321-8B7A-4883F01B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1152-A726-4362-AB72-6A8265E4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682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Interne Umsetzung</a:t>
            </a:r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4F0537-F1E1-4423-ACFC-42694592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 Scrum</a:t>
            </a:r>
          </a:p>
          <a:p>
            <a:r>
              <a:rPr lang="en-GB"/>
              <a:t>Risikoklassifizierung &amp; -analyse</a:t>
            </a:r>
          </a:p>
          <a:p>
            <a:r>
              <a:rPr lang="en-GB"/>
              <a:t>Datensätze</a:t>
            </a:r>
          </a:p>
          <a:p>
            <a:r>
              <a:rPr lang="en-GB"/>
              <a:t>Ereignis-Reaktionsmodell</a:t>
            </a:r>
          </a:p>
          <a:p>
            <a:r>
              <a:rPr lang="en-GB"/>
              <a:t>Use-Case-Schablone</a:t>
            </a:r>
          </a:p>
          <a:p>
            <a:r>
              <a:rPr lang="en-GB"/>
              <a:t>Aktivitätsdiagramm</a:t>
            </a:r>
          </a:p>
          <a:p>
            <a:r>
              <a:rPr lang="en-GB"/>
              <a:t>Architektur</a:t>
            </a:r>
          </a:p>
          <a:p>
            <a:r>
              <a:rPr lang="en-GB"/>
              <a:t>Entscheidungstabelle</a:t>
            </a:r>
          </a:p>
          <a:p>
            <a:r>
              <a:rPr lang="en-GB"/>
              <a:t>Algorithmenbeschreibung</a:t>
            </a:r>
          </a:p>
          <a:p>
            <a:r>
              <a:rPr lang="en-GB"/>
              <a:t>Tensorflow Modelle</a:t>
            </a:r>
          </a:p>
          <a:p>
            <a:r>
              <a:rPr lang="en-GB"/>
              <a:t>Explainable AI</a:t>
            </a:r>
          </a:p>
          <a:p>
            <a:endParaRPr lang="en-GB"/>
          </a:p>
          <a:p>
            <a:endParaRPr lang="de-DE">
              <a:sym typeface="Wingdings" panose="05000000000000000000" pitchFamily="2" charset="2"/>
            </a:endParaRPr>
          </a:p>
          <a:p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0E17900-3E36-496C-BE95-CE605F62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806444-FBA9-4A29-85D5-C2D7E9AA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56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-GB"/>
              <a:t>Arbeitsweise </a:t>
            </a:r>
            <a:r>
              <a:rPr lang="en-GB">
                <a:sym typeface="Wingdings" panose="05000000000000000000" pitchFamily="2" charset="2"/>
              </a:rPr>
              <a:t>– Scrum</a:t>
            </a:r>
            <a:r>
              <a:rPr lang="en-GB"/>
              <a:t>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b="1"/>
              <a:t>Scrum</a:t>
            </a:r>
            <a:endParaRPr b="1"/>
          </a:p>
          <a:p>
            <a:pPr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GB" sz="2400"/>
              <a:t>Scrum Master: Jana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Product Owner: Valentin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Sales: Caro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Developers: Valentin, André, Jana, Caro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Architect: André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– S</a:t>
            </a:r>
            <a:r>
              <a:rPr lang="de-DE"/>
              <a:t>crum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Sprint</a:t>
            </a:r>
            <a:endParaRPr lang="en-DE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600"/>
              <a:t>1-8 Wochen</a:t>
            </a:r>
          </a:p>
          <a:p>
            <a:r>
              <a:rPr lang="de-DE" sz="2600"/>
              <a:t>Sprint Goal: nutzbares </a:t>
            </a:r>
            <a:r>
              <a:rPr lang="de-DE" sz="2600" err="1"/>
              <a:t>product</a:t>
            </a:r>
            <a:r>
              <a:rPr lang="de-DE" sz="2600"/>
              <a:t> </a:t>
            </a:r>
            <a:r>
              <a:rPr lang="de-DE" sz="2600" err="1"/>
              <a:t>increment</a:t>
            </a:r>
            <a:endParaRPr lang="de-DE" sz="2600"/>
          </a:p>
          <a:p>
            <a:endParaRPr lang="de-DE" sz="1800"/>
          </a:p>
          <a:p>
            <a:pPr marL="0" indent="0">
              <a:buNone/>
            </a:pPr>
            <a:r>
              <a:rPr lang="de-DE" sz="3000" b="1"/>
              <a:t>Meetings je Sprint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Beginn: Sprint </a:t>
            </a:r>
            <a:r>
              <a:rPr lang="de-DE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Daily (Daily Scrum ~ 15 Min)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Review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Retro 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DE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Artefakte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Organisation </a:t>
            </a:r>
            <a:r>
              <a:rPr lang="en-GB" sz="260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über</a:t>
            </a: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GB" sz="2600">
                <a:latin typeface="Calibri"/>
                <a:ea typeface="Calibri" panose="020F0502020204030204" pitchFamily="34" charset="0"/>
                <a:cs typeface="Times New Roman"/>
              </a:rPr>
              <a:t>Kanban-Board</a:t>
            </a: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b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3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Master: Jana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Owner: Valentin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Sales: Caro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Developers: Valentin, André, Jana, Caro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Architect: André</a:t>
            </a: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9D1CCCF-122B-424B-872C-AFDF27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6C958E-1665-4F2A-A074-E099B614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69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822541"/>
              </p:ext>
            </p:extLst>
          </p:nvPr>
        </p:nvGraphicFramePr>
        <p:xfrm>
          <a:off x="838200" y="1587176"/>
          <a:ext cx="10515597" cy="39928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Meetingart</a:t>
                      </a:r>
                      <a:endParaRPr lang="en-DE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Zeitpunkt(e) 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Inhalt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/>
                        <a:t>Sprint Planning 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10.12.2021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Rollenverteilung (Scrum)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Backlog erstellen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Zeitplanung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Aufgabenverteilung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5654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r>
                        <a:rPr lang="de-DE" sz="2000"/>
                        <a:t>Sprint Daily </a:t>
                      </a:r>
                      <a:br>
                        <a:rPr lang="de-DE" sz="2000"/>
                      </a:br>
                      <a:r>
                        <a:rPr lang="de-DE" sz="2000"/>
                        <a:t>(in unserem Fall nicht täglich, aber regelmäßig)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04.01.2021</a:t>
                      </a:r>
                    </a:p>
                    <a:p>
                      <a:r>
                        <a:rPr lang="de-DE" sz="2000"/>
                        <a:t>+ vor nächsten Sprint Reviews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Update Fortschritt der einzelnen  Teammitglieder (1 Min/ Person)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Besprechung Blocker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B.B. Anfragen an Scrummaster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B.B. Diskussion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5815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2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833383"/>
              </p:ext>
            </p:extLst>
          </p:nvPr>
        </p:nvGraphicFramePr>
        <p:xfrm>
          <a:off x="838200" y="1587176"/>
          <a:ext cx="10515597" cy="24688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Meetingart</a:t>
                      </a:r>
                      <a:endParaRPr lang="en-DE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Zeitpunkt(e) 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Inhalt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/>
                        <a:t>Sprint Review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07.01.2022</a:t>
                      </a:r>
                    </a:p>
                    <a:p>
                      <a:r>
                        <a:rPr lang="de-DE" sz="2000" kern="1200">
                          <a:effectLst/>
                        </a:rPr>
                        <a:t>13.01.2022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18.01.2022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25.01.2022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Präsentation der Sprintergebnisse ggü. Product Owner und Stakeholdern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0308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r>
                        <a:rPr lang="de-DE" sz="2000"/>
                        <a:t>Sprint Retro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Nach Sprint Review</a:t>
                      </a:r>
                      <a:endParaRPr lang="en-DE" sz="2000"/>
                    </a:p>
                    <a:p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/>
                        <a:t>Rückwirkende Analyse der Zusammenarbeit des Teams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1991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6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E559-321A-4C9F-82C7-1B14C5FB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9402-FFB1-4926-99B2-898C8B83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Produktpräsentation</a:t>
            </a:r>
          </a:p>
          <a:p>
            <a:endParaRPr lang="en-US" sz="1400">
              <a:cs typeface="Calibri"/>
            </a:endParaRPr>
          </a:p>
          <a:p>
            <a:r>
              <a:rPr lang="en-US" sz="2400">
                <a:cs typeface="Calibri"/>
              </a:rPr>
              <a:t>Interne Umsetzung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3111CA-0161-4301-A6A8-2A3FA1A4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98AA60-3C24-4161-B744-2EB3576E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183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B13E-4F83-4E98-99CF-B3FCAF8B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Risikoklassifizierung</a:t>
            </a:r>
            <a:endParaRPr lang="en-US" err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20AFCB-56CD-4B21-8180-B0D64808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02504"/>
              </p:ext>
            </p:extLst>
          </p:nvPr>
        </p:nvGraphicFramePr>
        <p:xfrm>
          <a:off x="3075009" y="1537060"/>
          <a:ext cx="6041982" cy="5320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9549">
                  <a:extLst>
                    <a:ext uri="{9D8B030D-6E8A-4147-A177-3AD203B41FA5}">
                      <a16:colId xmlns:a16="http://schemas.microsoft.com/office/drawing/2014/main" val="1226949828"/>
                    </a:ext>
                  </a:extLst>
                </a:gridCol>
                <a:gridCol w="470975">
                  <a:extLst>
                    <a:ext uri="{9D8B030D-6E8A-4147-A177-3AD203B41FA5}">
                      <a16:colId xmlns:a16="http://schemas.microsoft.com/office/drawing/2014/main" val="2762041023"/>
                    </a:ext>
                  </a:extLst>
                </a:gridCol>
                <a:gridCol w="1195839">
                  <a:extLst>
                    <a:ext uri="{9D8B030D-6E8A-4147-A177-3AD203B41FA5}">
                      <a16:colId xmlns:a16="http://schemas.microsoft.com/office/drawing/2014/main" val="723605304"/>
                    </a:ext>
                  </a:extLst>
                </a:gridCol>
                <a:gridCol w="1195839">
                  <a:extLst>
                    <a:ext uri="{9D8B030D-6E8A-4147-A177-3AD203B41FA5}">
                      <a16:colId xmlns:a16="http://schemas.microsoft.com/office/drawing/2014/main" val="1712065351"/>
                    </a:ext>
                  </a:extLst>
                </a:gridCol>
                <a:gridCol w="1099890">
                  <a:extLst>
                    <a:ext uri="{9D8B030D-6E8A-4147-A177-3AD203B41FA5}">
                      <a16:colId xmlns:a16="http://schemas.microsoft.com/office/drawing/2014/main" val="143590904"/>
                    </a:ext>
                  </a:extLst>
                </a:gridCol>
                <a:gridCol w="1099890">
                  <a:extLst>
                    <a:ext uri="{9D8B030D-6E8A-4147-A177-3AD203B41FA5}">
                      <a16:colId xmlns:a16="http://schemas.microsoft.com/office/drawing/2014/main" val="1484586451"/>
                    </a:ext>
                  </a:extLst>
                </a:gridCol>
              </a:tblGrid>
              <a:tr h="1081647">
                <a:tc rowSpan="5">
                  <a:txBody>
                    <a:bodyPr/>
                    <a:lstStyle/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noProof="0">
                          <a:effectLst/>
                          <a:latin typeface="Calibri"/>
                        </a:rPr>
                        <a:t>               </a:t>
                      </a:r>
                      <a:r>
                        <a:rPr lang="en-US" sz="1050" b="1" i="0" u="none" strike="noStrike" noProof="0" err="1">
                          <a:effectLst/>
                          <a:latin typeface="Calibri"/>
                        </a:rPr>
                        <a:t>Eintritts­wahrschein­lichkeit</a:t>
                      </a:r>
                    </a:p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endParaRPr lang="en-US" sz="1050">
                        <a:effectLst/>
                      </a:endParaRPr>
                    </a:p>
                  </a:txBody>
                  <a:tcPr marL="68580" marR="68580" marT="0" marB="0" vert="vert270"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Sehr </a:t>
                      </a:r>
                      <a:r>
                        <a:rPr lang="en-US" sz="1200" err="1">
                          <a:solidFill>
                            <a:schemeClr val="tx1"/>
                          </a:solidFill>
                          <a:effectLst/>
                        </a:rPr>
                        <a:t>hoch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 (4)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30835"/>
                  </a:ext>
                </a:extLst>
              </a:tr>
              <a:tr h="1081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981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34687"/>
                  </a:ext>
                </a:extLst>
              </a:tr>
              <a:tr h="1090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22559"/>
                  </a:ext>
                </a:extLst>
              </a:tr>
              <a:tr h="1133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67160"/>
                  </a:ext>
                </a:extLst>
              </a:tr>
              <a:tr h="4992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vert="vert27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Sehr Hoch (4)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183145"/>
                  </a:ext>
                </a:extLst>
              </a:tr>
              <a:tr h="434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                        Schaden</a:t>
                      </a:r>
                      <a:endParaRPr lang="en-US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64049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DBBA2C7-1014-478A-9DA7-BC725FE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E7B6B4-B35C-49F0-A96C-76CA7ECE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26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1F4-B26C-429A-AD24-2DB8CA50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Risikoanalyse</a:t>
            </a:r>
            <a:endParaRPr lang="en-US" err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7E107E-1A75-48AA-8CE0-7A4DE94B2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58318"/>
              </p:ext>
            </p:extLst>
          </p:nvPr>
        </p:nvGraphicFramePr>
        <p:xfrm>
          <a:off x="789913" y="1720562"/>
          <a:ext cx="10855895" cy="433236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78725">
                  <a:extLst>
                    <a:ext uri="{9D8B030D-6E8A-4147-A177-3AD203B41FA5}">
                      <a16:colId xmlns:a16="http://schemas.microsoft.com/office/drawing/2014/main" val="2792269020"/>
                    </a:ext>
                  </a:extLst>
                </a:gridCol>
                <a:gridCol w="1622959">
                  <a:extLst>
                    <a:ext uri="{9D8B030D-6E8A-4147-A177-3AD203B41FA5}">
                      <a16:colId xmlns:a16="http://schemas.microsoft.com/office/drawing/2014/main" val="1954935383"/>
                    </a:ext>
                  </a:extLst>
                </a:gridCol>
                <a:gridCol w="1467481">
                  <a:extLst>
                    <a:ext uri="{9D8B030D-6E8A-4147-A177-3AD203B41FA5}">
                      <a16:colId xmlns:a16="http://schemas.microsoft.com/office/drawing/2014/main" val="2646669248"/>
                    </a:ext>
                  </a:extLst>
                </a:gridCol>
                <a:gridCol w="1435261">
                  <a:extLst>
                    <a:ext uri="{9D8B030D-6E8A-4147-A177-3AD203B41FA5}">
                      <a16:colId xmlns:a16="http://schemas.microsoft.com/office/drawing/2014/main" val="70358785"/>
                    </a:ext>
                  </a:extLst>
                </a:gridCol>
                <a:gridCol w="1979271">
                  <a:extLst>
                    <a:ext uri="{9D8B030D-6E8A-4147-A177-3AD203B41FA5}">
                      <a16:colId xmlns:a16="http://schemas.microsoft.com/office/drawing/2014/main" val="2945831195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876641085"/>
                    </a:ext>
                  </a:extLst>
                </a:gridCol>
                <a:gridCol w="1923074">
                  <a:extLst>
                    <a:ext uri="{9D8B030D-6E8A-4147-A177-3AD203B41FA5}">
                      <a16:colId xmlns:a16="http://schemas.microsoft.com/office/drawing/2014/main" val="3902276560"/>
                    </a:ext>
                  </a:extLst>
                </a:gridCol>
              </a:tblGrid>
              <a:tr h="769178">
                <a:tc>
                  <a:txBody>
                    <a:bodyPr/>
                    <a:lstStyle/>
                    <a:p>
                      <a:pPr algn="l"/>
                      <a:r>
                        <a:rPr lang="en-US" sz="2400" err="1"/>
                        <a:t>Szenario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Schaden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Ursache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Schadensklasse</a:t>
                      </a:r>
                      <a:endParaRPr lang="en-US" sz="2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Eintrittswahr-scheinlichkeit</a:t>
                      </a:r>
                      <a:endParaRPr lang="en-US" sz="2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Risiko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Vorgehen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315404"/>
                  </a:ext>
                </a:extLst>
              </a:tr>
              <a:tr h="1103272">
                <a:tc>
                  <a:txBody>
                    <a:bodyPr/>
                    <a:lstStyle/>
                    <a:p>
                      <a:r>
                        <a:rPr lang="en-US" sz="2000" err="1"/>
                        <a:t>Unpassende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Empfehlung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Beschwerde</a:t>
                      </a:r>
                      <a:r>
                        <a:rPr lang="en-US" sz="2000"/>
                        <a:t>/ Ruf-beschädigung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Falsche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Einstufung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durch</a:t>
                      </a:r>
                      <a:r>
                        <a:rPr lang="en-US" sz="2000"/>
                        <a:t> 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Entschädigung</a:t>
                      </a:r>
                      <a:r>
                        <a:rPr lang="en-US" sz="2000"/>
                        <a:t>/ </a:t>
                      </a:r>
                      <a:r>
                        <a:rPr lang="en-US" sz="2000" err="1"/>
                        <a:t>Nachtraining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188150"/>
                  </a:ext>
                </a:extLst>
              </a:tr>
              <a:tr h="1429589">
                <a:tc>
                  <a:txBody>
                    <a:bodyPr/>
                    <a:lstStyle/>
                    <a:p>
                      <a:r>
                        <a:rPr lang="en-US" sz="2000"/>
                        <a:t>Kamera-aufnahmen </a:t>
                      </a:r>
                      <a:r>
                        <a:rPr lang="en-US" sz="2000" err="1"/>
                        <a:t>werden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missbraucht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Aufnahmen</a:t>
                      </a:r>
                      <a:r>
                        <a:rPr lang="en-US" sz="2000"/>
                        <a:t> der Kunden </a:t>
                      </a:r>
                      <a:r>
                        <a:rPr lang="en-US" sz="2000" err="1"/>
                        <a:t>werden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gestohlen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Sicherheits</a:t>
                      </a:r>
                      <a:r>
                        <a:rPr lang="en-US" sz="2000"/>
                        <a:t>- </a:t>
                      </a:r>
                      <a:r>
                        <a:rPr lang="en-US" sz="2000" err="1"/>
                        <a:t>lücke</a:t>
                      </a:r>
                      <a:r>
                        <a:rPr lang="en-US" sz="2000"/>
                        <a:t> in der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Sehr </a:t>
                      </a:r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Nachverfolgung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einschalten</a:t>
                      </a:r>
                      <a:r>
                        <a:rPr lang="en-US" sz="2000"/>
                        <a:t>, </a:t>
                      </a:r>
                      <a:r>
                        <a:rPr lang="en-US" sz="2000" err="1"/>
                        <a:t>Sicherheitlücke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patchen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26477"/>
                  </a:ext>
                </a:extLst>
              </a:tr>
              <a:tr h="769178">
                <a:tc>
                  <a:txBody>
                    <a:bodyPr/>
                    <a:lstStyle/>
                    <a:p>
                      <a:r>
                        <a:rPr lang="en-US" sz="2000"/>
                        <a:t>Hardware </a:t>
                      </a:r>
                      <a:r>
                        <a:rPr lang="en-US" sz="2000" err="1"/>
                        <a:t>liegt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offen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Kunde </a:t>
                      </a:r>
                      <a:r>
                        <a:rPr lang="en-US" sz="2000" err="1"/>
                        <a:t>erhält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Stromschlag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Beschädigte</a:t>
                      </a:r>
                      <a:r>
                        <a:rPr lang="en-US" sz="2000"/>
                        <a:t>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Hardware </a:t>
                      </a:r>
                      <a:r>
                        <a:rPr lang="en-US" sz="2000" err="1"/>
                        <a:t>ersetzen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996520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F7B61E2-08FD-4A13-AAEE-8D073691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3B1FBC-0135-445D-985A-F569D7D8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04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Emotion Classification</a:t>
            </a:r>
          </a:p>
          <a:p>
            <a:r>
              <a:rPr lang="en-US" sz="2400" err="1"/>
              <a:t>Enthält</a:t>
            </a:r>
            <a:r>
              <a:rPr lang="en-US" sz="2400"/>
              <a:t> ca. 30,000 </a:t>
            </a:r>
            <a:r>
              <a:rPr lang="en-US" sz="2400" err="1"/>
              <a:t>graue</a:t>
            </a:r>
            <a:r>
              <a:rPr lang="en-US" sz="2400"/>
              <a:t> </a:t>
            </a:r>
            <a:r>
              <a:rPr lang="en-US" sz="2400" err="1"/>
              <a:t>Bilder</a:t>
            </a:r>
            <a:r>
              <a:rPr lang="en-US" sz="2400"/>
              <a:t> (48 x 48)</a:t>
            </a:r>
          </a:p>
          <a:p>
            <a:r>
              <a:rPr lang="en-US" sz="2400"/>
              <a:t>7 </a:t>
            </a:r>
            <a:r>
              <a:rPr lang="en-US" sz="2400" err="1"/>
              <a:t>Emotionsklassen</a:t>
            </a:r>
            <a:r>
              <a:rPr lang="en-US" sz="2400"/>
              <a:t>: Happy, Sad, Neutral, Fearful, Angry, Disgust, Surprised</a:t>
            </a:r>
          </a:p>
          <a:p>
            <a:r>
              <a:rPr lang="de-DE" sz="2400"/>
              <a:t>FER+ bietet eine Reihe neuer Labels von besserer Qualität für FER2013 (Microsoft)</a:t>
            </a:r>
          </a:p>
          <a:p>
            <a:r>
              <a:rPr lang="de-DE" sz="2400"/>
              <a:t>FER+ Labels: </a:t>
            </a:r>
            <a:r>
              <a:rPr lang="en-US" sz="2400"/>
              <a:t>Neutral, Happy, Surprised, Sad, Anger, Disgust, Fearful, Contempt, Unknown, NF (Not a Face)</a:t>
            </a:r>
          </a:p>
          <a:p>
            <a:pPr marL="0" indent="0">
              <a:buNone/>
            </a:pPr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97D91D-117F-4854-879F-2C8631FF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7D2398-9042-4800-A95F-9BAEA139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4" descr="FER vs FER+ example">
            <a:extLst>
              <a:ext uri="{FF2B5EF4-FFF2-40B4-BE49-F238E27FC236}">
                <a16:creationId xmlns:a16="http://schemas.microsoft.com/office/drawing/2014/main" id="{F9B19B54-A4E1-4076-B2BD-76478D1E8E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8341"/>
            <a:ext cx="5181600" cy="228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463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Age Group Classification</a:t>
            </a:r>
          </a:p>
          <a:p>
            <a:r>
              <a:rPr lang="en-US" sz="2400" err="1"/>
              <a:t>Enthält</a:t>
            </a:r>
            <a:r>
              <a:rPr lang="en-US" sz="2400"/>
              <a:t> ca. 9000 </a:t>
            </a:r>
            <a:r>
              <a:rPr lang="en-US" sz="2400" err="1"/>
              <a:t>farbige</a:t>
            </a:r>
            <a:r>
              <a:rPr lang="en-US" sz="2400"/>
              <a:t> </a:t>
            </a:r>
            <a:r>
              <a:rPr lang="en-US" sz="2400" err="1"/>
              <a:t>Bilder</a:t>
            </a:r>
            <a:r>
              <a:rPr lang="en-US" sz="2400"/>
              <a:t> (200 x 200) von Menschen </a:t>
            </a:r>
            <a:r>
              <a:rPr lang="en-US" sz="2400" err="1"/>
              <a:t>im</a:t>
            </a:r>
            <a:r>
              <a:rPr lang="en-US" sz="2400"/>
              <a:t> Alter von 1 bis 110 Jahren</a:t>
            </a:r>
          </a:p>
          <a:p>
            <a:r>
              <a:rPr lang="en-US" sz="2400"/>
              <a:t>4 </a:t>
            </a:r>
            <a:r>
              <a:rPr lang="en-US" sz="2400" err="1"/>
              <a:t>Altersgruppen</a:t>
            </a:r>
            <a:r>
              <a:rPr lang="en-US" sz="2400"/>
              <a:t>: Child (&lt;=16), Young Adult (17 - 30), Adult (31-60), Senior (&gt;60)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BEB560-F8E8-428A-9580-B2DFE6A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BC79E5-EBF0-4A5C-8650-7D233B31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6C8F728-66CF-464D-93C4-1679B8CD8E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7004"/>
            <a:ext cx="5181600" cy="37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8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B0E202-3690-4677-A137-9CFE4BF8B302}"/>
              </a:ext>
            </a:extLst>
          </p:cNvPr>
          <p:cNvCxnSpPr>
            <a:cxnSpLocks/>
          </p:cNvCxnSpPr>
          <p:nvPr/>
        </p:nvCxnSpPr>
        <p:spPr>
          <a:xfrm flipV="1">
            <a:off x="4497278" y="1942509"/>
            <a:ext cx="2457296" cy="51981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E3AD90-0617-4415-8C9C-F4F04D2C2EFB}"/>
              </a:ext>
            </a:extLst>
          </p:cNvPr>
          <p:cNvCxnSpPr>
            <a:cxnSpLocks/>
          </p:cNvCxnSpPr>
          <p:nvPr/>
        </p:nvCxnSpPr>
        <p:spPr>
          <a:xfrm>
            <a:off x="4509090" y="3803205"/>
            <a:ext cx="1447206" cy="120502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Ereignis-Reaktions-Modell</a:t>
            </a:r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8D0B89-B285-4B76-B221-6ACCA34E42B6}"/>
              </a:ext>
            </a:extLst>
          </p:cNvPr>
          <p:cNvSpPr/>
          <p:nvPr/>
        </p:nvSpPr>
        <p:spPr>
          <a:xfrm>
            <a:off x="5629554" y="1382110"/>
            <a:ext cx="5812465" cy="5079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B6BF04-8D3E-44BE-ADFD-9B6D90F4270C}"/>
              </a:ext>
            </a:extLst>
          </p:cNvPr>
          <p:cNvSpPr/>
          <p:nvPr/>
        </p:nvSpPr>
        <p:spPr>
          <a:xfrm>
            <a:off x="6437430" y="2330790"/>
            <a:ext cx="1447208" cy="139404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8B804-9C64-4070-B6C5-A8AFAD9F4569}"/>
              </a:ext>
            </a:extLst>
          </p:cNvPr>
          <p:cNvSpPr/>
          <p:nvPr/>
        </p:nvSpPr>
        <p:spPr>
          <a:xfrm>
            <a:off x="682427" y="2628235"/>
            <a:ext cx="1668780" cy="9155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Customer</a:t>
            </a:r>
            <a:endParaRPr lang="en-DE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6FBED-BBC4-41AB-93F2-B34596EBBEB6}"/>
              </a:ext>
            </a:extLst>
          </p:cNvPr>
          <p:cNvSpPr/>
          <p:nvPr/>
        </p:nvSpPr>
        <p:spPr>
          <a:xfrm>
            <a:off x="9111892" y="2310450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0ED550-E417-4FFF-8123-E025EAEAEDB8}"/>
              </a:ext>
            </a:extLst>
          </p:cNvPr>
          <p:cNvCxnSpPr/>
          <p:nvPr/>
        </p:nvCxnSpPr>
        <p:spPr>
          <a:xfrm>
            <a:off x="9159201" y="4871419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8553559-2850-4029-AA84-BC5A21CE86F1}"/>
              </a:ext>
            </a:extLst>
          </p:cNvPr>
          <p:cNvSpPr/>
          <p:nvPr/>
        </p:nvSpPr>
        <p:spPr>
          <a:xfrm>
            <a:off x="3984257" y="2435371"/>
            <a:ext cx="1447208" cy="139404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25437-6663-45C9-BC41-72DA1C610AAD}"/>
              </a:ext>
            </a:extLst>
          </p:cNvPr>
          <p:cNvCxnSpPr>
            <a:cxnSpLocks/>
          </p:cNvCxnSpPr>
          <p:nvPr/>
        </p:nvCxnSpPr>
        <p:spPr>
          <a:xfrm>
            <a:off x="9159201" y="5504585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989621-AF51-47EA-89F0-B2AD071D1508}"/>
              </a:ext>
            </a:extLst>
          </p:cNvPr>
          <p:cNvSpPr txBox="1"/>
          <p:nvPr/>
        </p:nvSpPr>
        <p:spPr>
          <a:xfrm>
            <a:off x="4096587" y="2582715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Display </a:t>
            </a:r>
            <a:r>
              <a:rPr lang="de-DE" sz="1600" err="1"/>
              <a:t>product</a:t>
            </a:r>
            <a:r>
              <a:rPr lang="de-DE" sz="1600"/>
              <a:t> </a:t>
            </a:r>
            <a:r>
              <a:rPr lang="de-DE" sz="1600" err="1"/>
              <a:t>recommen-dation</a:t>
            </a:r>
            <a:endParaRPr lang="en-DE" sz="1600" err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4D16BD-1CCB-46EB-88B4-9ACDAD72A8DD}"/>
              </a:ext>
            </a:extLst>
          </p:cNvPr>
          <p:cNvCxnSpPr>
            <a:cxnSpLocks/>
          </p:cNvCxnSpPr>
          <p:nvPr/>
        </p:nvCxnSpPr>
        <p:spPr>
          <a:xfrm>
            <a:off x="7983210" y="2946914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8F445F-7B39-4C21-ACEA-94234D3DF50D}"/>
              </a:ext>
            </a:extLst>
          </p:cNvPr>
          <p:cNvSpPr txBox="1"/>
          <p:nvPr/>
        </p:nvSpPr>
        <p:spPr>
          <a:xfrm>
            <a:off x="9049402" y="4894277"/>
            <a:ext cx="16595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Recommendation</a:t>
            </a:r>
          </a:p>
          <a:p>
            <a:pPr algn="ctr"/>
            <a:r>
              <a:rPr lang="en-US" sz="1600"/>
              <a:t>Table</a:t>
            </a:r>
            <a:endParaRPr lang="en-US" sz="160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60472-E3CA-4DC2-B380-7E4419D64295}"/>
              </a:ext>
            </a:extLst>
          </p:cNvPr>
          <p:cNvSpPr txBox="1"/>
          <p:nvPr/>
        </p:nvSpPr>
        <p:spPr>
          <a:xfrm>
            <a:off x="6551306" y="2732969"/>
            <a:ext cx="121912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Preprocess</a:t>
            </a:r>
            <a:r>
              <a:rPr lang="de-DE" sz="1600"/>
              <a:t> Image</a:t>
            </a:r>
            <a:endParaRPr lang="de-DE" sz="16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576B9-74E6-47F9-B222-CB69800856D0}"/>
              </a:ext>
            </a:extLst>
          </p:cNvPr>
          <p:cNvSpPr txBox="1"/>
          <p:nvPr/>
        </p:nvSpPr>
        <p:spPr>
          <a:xfrm>
            <a:off x="9282529" y="2566227"/>
            <a:ext cx="121912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Predict</a:t>
            </a:r>
            <a:endParaRPr lang="de-DE" sz="1600" err="1">
              <a:cs typeface="Calibri"/>
            </a:endParaRPr>
          </a:p>
          <a:p>
            <a:pPr algn="ctr"/>
            <a:r>
              <a:rPr lang="de-DE" sz="1600">
                <a:cs typeface="Calibri"/>
              </a:rPr>
              <a:t>Age &amp;</a:t>
            </a:r>
          </a:p>
          <a:p>
            <a:pPr algn="ctr"/>
            <a:r>
              <a:rPr lang="de-DE" sz="1600">
                <a:cs typeface="Calibri"/>
              </a:rPr>
              <a:t>Emotion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BF2729-2E8B-4E22-9962-A7164FCD7EAC}"/>
              </a:ext>
            </a:extLst>
          </p:cNvPr>
          <p:cNvSpPr txBox="1"/>
          <p:nvPr/>
        </p:nvSpPr>
        <p:spPr>
          <a:xfrm>
            <a:off x="7937734" y="4688627"/>
            <a:ext cx="1189666" cy="529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Match Age &amp; Emotion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178904-20EA-49EE-A34D-90E4AA584EB6}"/>
              </a:ext>
            </a:extLst>
          </p:cNvPr>
          <p:cNvCxnSpPr>
            <a:cxnSpLocks/>
          </p:cNvCxnSpPr>
          <p:nvPr/>
        </p:nvCxnSpPr>
        <p:spPr>
          <a:xfrm>
            <a:off x="2538980" y="2638632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11849B-B96C-4FE9-8CF4-EF2508DE9EE8}"/>
              </a:ext>
            </a:extLst>
          </p:cNvPr>
          <p:cNvCxnSpPr>
            <a:cxnSpLocks/>
          </p:cNvCxnSpPr>
          <p:nvPr/>
        </p:nvCxnSpPr>
        <p:spPr>
          <a:xfrm>
            <a:off x="2534705" y="3076406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EE08F2-A344-47CE-9C57-B0D3D9B635D7}"/>
              </a:ext>
            </a:extLst>
          </p:cNvPr>
          <p:cNvCxnSpPr>
            <a:cxnSpLocks/>
          </p:cNvCxnSpPr>
          <p:nvPr/>
        </p:nvCxnSpPr>
        <p:spPr>
          <a:xfrm>
            <a:off x="2553998" y="3540073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3E7B167-8992-4A40-B8F8-EB4139813E70}"/>
              </a:ext>
            </a:extLst>
          </p:cNvPr>
          <p:cNvSpPr/>
          <p:nvPr/>
        </p:nvSpPr>
        <p:spPr>
          <a:xfrm>
            <a:off x="6404941" y="4361435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B40DFA-B592-4A2A-A818-CA87E0C4A80A}"/>
              </a:ext>
            </a:extLst>
          </p:cNvPr>
          <p:cNvSpPr txBox="1"/>
          <p:nvPr/>
        </p:nvSpPr>
        <p:spPr>
          <a:xfrm>
            <a:off x="6551472" y="4534616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Match results to recommendation</a:t>
            </a:r>
            <a:endParaRPr lang="de-DE" sz="1600"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91C0D1-E72D-4887-9F40-BA7CFA9EE6FA}"/>
              </a:ext>
            </a:extLst>
          </p:cNvPr>
          <p:cNvCxnSpPr>
            <a:cxnSpLocks/>
          </p:cNvCxnSpPr>
          <p:nvPr/>
        </p:nvCxnSpPr>
        <p:spPr>
          <a:xfrm flipH="1">
            <a:off x="7840847" y="3654151"/>
            <a:ext cx="1420965" cy="96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9F6044-457C-4DA8-B0EE-EEFB3B2E14F7}"/>
              </a:ext>
            </a:extLst>
          </p:cNvPr>
          <p:cNvSpPr txBox="1"/>
          <p:nvPr/>
        </p:nvSpPr>
        <p:spPr>
          <a:xfrm>
            <a:off x="2505110" y="2665855"/>
            <a:ext cx="1443589" cy="7052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400"/>
              <a:t>Display </a:t>
            </a:r>
            <a:r>
              <a:rPr lang="de-DE" sz="1400" err="1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6D946-7059-46B7-A3E3-ED70FAC20375}"/>
              </a:ext>
            </a:extLst>
          </p:cNvPr>
          <p:cNvSpPr txBox="1"/>
          <p:nvPr/>
        </p:nvSpPr>
        <p:spPr>
          <a:xfrm>
            <a:off x="2552366" y="3540086"/>
            <a:ext cx="136679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 err="1"/>
              <a:t>No</a:t>
            </a:r>
            <a:r>
              <a:rPr lang="de-DE" sz="1400"/>
              <a:t> </a:t>
            </a:r>
            <a:r>
              <a:rPr lang="de-DE" sz="1400" err="1"/>
              <a:t>recommen-dation</a:t>
            </a:r>
            <a:endParaRPr lang="en-US" sz="1400" err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B1D6EB-ADD8-4483-8EA4-2F4B8961A389}"/>
              </a:ext>
            </a:extLst>
          </p:cNvPr>
          <p:cNvSpPr txBox="1"/>
          <p:nvPr/>
        </p:nvSpPr>
        <p:spPr>
          <a:xfrm>
            <a:off x="7706289" y="2665855"/>
            <a:ext cx="1490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cs typeface="Calibri"/>
              </a:rPr>
              <a:t>Imagedata</a:t>
            </a:r>
            <a:endParaRPr lang="en-US" sz="1200" err="1"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7A6416-5C10-4AB0-A54D-C9871CE7BCB5}"/>
              </a:ext>
            </a:extLst>
          </p:cNvPr>
          <p:cNvSpPr txBox="1"/>
          <p:nvPr/>
        </p:nvSpPr>
        <p:spPr>
          <a:xfrm rot="19637236">
            <a:off x="7657654" y="3651987"/>
            <a:ext cx="14909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Results:</a:t>
            </a:r>
            <a:br>
              <a:rPr lang="en-US" sz="1400">
                <a:cs typeface="Calibri"/>
              </a:rPr>
            </a:br>
            <a:r>
              <a:rPr lang="en-US" sz="1400">
                <a:cs typeface="Calibri"/>
              </a:rPr>
              <a:t>Age &amp; Emotion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9FA852-AFFF-4C73-B508-EAD9EE8DD109}"/>
              </a:ext>
            </a:extLst>
          </p:cNvPr>
          <p:cNvCxnSpPr>
            <a:cxnSpLocks/>
          </p:cNvCxnSpPr>
          <p:nvPr/>
        </p:nvCxnSpPr>
        <p:spPr>
          <a:xfrm>
            <a:off x="8022616" y="5186665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00346A-5ADB-4A9F-A60D-300683A5DC31}"/>
              </a:ext>
            </a:extLst>
          </p:cNvPr>
          <p:cNvSpPr txBox="1"/>
          <p:nvPr/>
        </p:nvSpPr>
        <p:spPr>
          <a:xfrm>
            <a:off x="2466622" y="2102388"/>
            <a:ext cx="144358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/>
              <a:t>Order</a:t>
            </a:r>
            <a:br>
              <a:rPr lang="de-DE" sz="1400"/>
            </a:br>
            <a:r>
              <a:rPr lang="de-DE" sz="1400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F515CF1-1217-48CF-954A-0A162180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3401AD-28E2-4314-B866-355AAE25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3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2520-CC67-43C5-9B3C-1547E7F5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Use-Case-</a:t>
            </a:r>
            <a:r>
              <a:rPr lang="en-US" err="1"/>
              <a:t>Schablone</a:t>
            </a:r>
            <a:endParaRPr lang="en-DE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948C94C-3567-4269-9E4F-A87BE72F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82" y="1343239"/>
            <a:ext cx="9145037" cy="5013111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9EA5A-60E1-476B-9439-E6042247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F8136E-3BC5-4BC2-95C9-5F06172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012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E49-31E4-4591-B743-31AB91B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Aktivitätsdiagramm</a:t>
            </a:r>
            <a:endParaRPr lang="en-DE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D85ABC1-D2FE-4882-A05B-1CA4E91A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5" y="1692045"/>
            <a:ext cx="10508342" cy="405966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F801D4-9744-4DCC-AB3C-6EE2C7E5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901130-0C91-4983-9E72-1B34C41D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088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Architektur</a:t>
            </a:r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6C1E8-07DA-433E-9968-D5D31915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26" y="1549580"/>
            <a:ext cx="9635147" cy="478627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2D23EB2-BEFC-45F5-89EF-227EF17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D4937F-6CED-40FB-AEB4-71514DB5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134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Entscheidungstabelle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/>
        </p:nvGraphicFramePr>
        <p:xfrm>
          <a:off x="901680" y="1580376"/>
          <a:ext cx="10227900" cy="4511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02624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388536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Senior</a:t>
                      </a:r>
                      <a:br>
                        <a:rPr lang="en-US" sz="2400"/>
                      </a:br>
                      <a:r>
                        <a:rPr lang="en-US" sz="2400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Adult</a:t>
                      </a:r>
                      <a:br>
                        <a:rPr lang="en-US" sz="2400"/>
                      </a:br>
                      <a:r>
                        <a:rPr lang="en-US" sz="2400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Young Adult</a:t>
                      </a:r>
                      <a:br>
                        <a:rPr lang="en-US" sz="2400"/>
                      </a:br>
                      <a:r>
                        <a:rPr lang="en-US" sz="2400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Child</a:t>
                      </a:r>
                      <a:br>
                        <a:rPr lang="en-US" sz="2400"/>
                      </a:br>
                      <a:r>
                        <a:rPr lang="en-US" sz="2400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Baufinanzierung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Festgeld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Keine</a:t>
                      </a:r>
                      <a:r>
                        <a:rPr lang="en-US" sz="2000"/>
                        <a:t> </a:t>
                      </a:r>
                      <a:r>
                        <a:rPr lang="en-US" sz="2000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Tagesgeld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VL-Sparplan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424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29</a:t>
            </a:fld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2C8A5D-5C24-4133-898A-667159CF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Age Classification</a:t>
            </a:r>
            <a:endParaRPr lang="en-US" sz="28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04050A6-383D-4CF9-817E-FF2BCE14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Four Age Groups:</a:t>
            </a:r>
            <a:r>
              <a:rPr lang="de-DE" sz="2400">
                <a:cs typeface="Calibri"/>
              </a:rPr>
              <a:t> </a:t>
            </a:r>
            <a:r>
              <a:rPr lang="en-DE" sz="2400">
                <a:cs typeface="Calibri"/>
              </a:rPr>
              <a:t>Child, Young Adult, Adult, Senior</a:t>
            </a:r>
            <a:endParaRPr lang="de-DE" sz="2400">
              <a:cs typeface="Calibri"/>
            </a:endParaRPr>
          </a:p>
          <a:p>
            <a:pPr lvl="1"/>
            <a:endParaRPr lang="en-DE">
              <a:cs typeface="Calibri"/>
            </a:endParaRPr>
          </a:p>
          <a:p>
            <a:endParaRPr lang="en-DE"/>
          </a:p>
        </p:txBody>
      </p:sp>
      <p:pic>
        <p:nvPicPr>
          <p:cNvPr id="18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BBB7384-D5A0-4BEE-9985-F6E01CE2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5" y="3429000"/>
            <a:ext cx="758163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399B2-02A8-4627-95C7-30188B45F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Produktpräsentation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2B1B15-3A0D-4EBF-9C5E-59351ECDC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C7DF7-6A86-4C54-A588-96411EE4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CD1E-2564-4079-9D4B-44740316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619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Emotion Classification</a:t>
            </a:r>
            <a:endParaRPr lang="en-US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10512424" cy="3851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Seven Emotions</a:t>
            </a:r>
            <a:r>
              <a:rPr lang="de-DE" sz="2400">
                <a:cs typeface="Calibri"/>
              </a:rPr>
              <a:t>: </a:t>
            </a:r>
            <a:r>
              <a:rPr lang="en-DE" sz="2400">
                <a:cs typeface="Calibri"/>
              </a:rPr>
              <a:t>Neutral, Happy, Surprised, Sad, Angry, Disgusted, Fearful</a:t>
            </a:r>
            <a:endParaRPr lang="de-DE" sz="2400">
              <a:cs typeface="Calibri"/>
            </a:endParaRPr>
          </a:p>
          <a:p>
            <a:endParaRPr lang="en-DE" sz="2400"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30</a:t>
            </a:fld>
            <a:endParaRPr lang="en-DE"/>
          </a:p>
        </p:txBody>
      </p:sp>
      <p:pic>
        <p:nvPicPr>
          <p:cNvPr id="18" name="Picture 8" descr="Chart&#10;&#10;Description automatically generated">
            <a:extLst>
              <a:ext uri="{FF2B5EF4-FFF2-40B4-BE49-F238E27FC236}">
                <a16:creationId xmlns:a16="http://schemas.microsoft.com/office/drawing/2014/main" id="{1EC61F79-F9F1-4F79-B3A7-110C32F7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7" y="3429000"/>
            <a:ext cx="7581626" cy="2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07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Age Group Classification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D7AAF6-8159-4F62-A91F-C712B929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8FEB7A-0E2D-48B4-BC77-FB3F3B6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AFC1B-8AFB-476E-A561-061D2F8B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462213"/>
            <a:ext cx="94869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5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Emotion Classification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A589EF-673A-4960-AF4C-579DADEE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D481C3-0147-4855-90C6-833F90B4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83536-97CB-44F1-9B47-394547043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675"/>
            <a:ext cx="12192000" cy="32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56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Age Group Classification</a:t>
            </a:r>
            <a:endParaRPr lang="en-DE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45CACE-E616-4C69-996E-9802D175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12" y="1691553"/>
            <a:ext cx="5878285" cy="4490894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5AC33B9-57F6-4504-95D2-0C44E803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5978C4-481A-4EC9-BA27-EF47C95C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Emotion Classification</a:t>
            </a:r>
            <a:endParaRPr lang="en-DE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87885E-C1E7-403A-88AA-2239AAC7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65" y="1694507"/>
            <a:ext cx="9160587" cy="4490196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9700EDA-3346-4253-ADB2-B589CF12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CAEFAE-E978-4042-988E-D35371EB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8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C2BB-A707-4443-99B7-49C78070A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200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Thank you!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08E774F-CF42-44A1-A90D-4DEDF7A1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54" y="1240367"/>
            <a:ext cx="3665893" cy="36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2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Emotion Classification</a:t>
            </a:r>
            <a:endParaRPr lang="en-US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Seven Emotions</a:t>
            </a:r>
          </a:p>
          <a:p>
            <a:pPr lvl="1"/>
            <a:r>
              <a:rPr lang="en-DE">
                <a:cs typeface="Calibri"/>
              </a:rPr>
              <a:t>Neutral, Happy, Surprised, Sad, Angry, Disgusted, Fearful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Age Classification</a:t>
            </a:r>
            <a:endParaRPr lang="en-US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Four Age Groups:</a:t>
            </a:r>
          </a:p>
          <a:p>
            <a:pPr lvl="1"/>
            <a:r>
              <a:rPr lang="en-DE">
                <a:cs typeface="Calibri"/>
              </a:rPr>
              <a:t>Child, Young Adult, Adult, Senior</a:t>
            </a:r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F3A7C3F-D5BE-428F-887C-DDCAE12E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4" y="4345655"/>
            <a:ext cx="5350587" cy="2069996"/>
          </a:xfrm>
          <a:prstGeom prst="rect">
            <a:avLst/>
          </a:prstGeom>
        </p:spPr>
      </p:pic>
      <p:pic>
        <p:nvPicPr>
          <p:cNvPr id="3" name="Picture 8" descr="Chart&#10;&#10;Description automatically generated">
            <a:extLst>
              <a:ext uri="{FF2B5EF4-FFF2-40B4-BE49-F238E27FC236}">
                <a16:creationId xmlns:a16="http://schemas.microsoft.com/office/drawing/2014/main" id="{98F24FED-E296-4E29-9E4C-F06BAF635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66" y="4345655"/>
            <a:ext cx="5355771" cy="2069996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3593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F704-027A-4E83-A1A7-42715038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Notion</a:t>
            </a:r>
            <a:endParaRPr lang="en-D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7E5938-8FCA-49FA-AAB1-71F5997C55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7968" y="1825625"/>
            <a:ext cx="4822063" cy="4351338"/>
          </a:xfrm>
        </p:spPr>
      </p:pic>
      <p:pic>
        <p:nvPicPr>
          <p:cNvPr id="8" name="Content Placeholder 17">
            <a:extLst>
              <a:ext uri="{FF2B5EF4-FFF2-40B4-BE49-F238E27FC236}">
                <a16:creationId xmlns:a16="http://schemas.microsoft.com/office/drawing/2014/main" id="{FBDF42AC-3E19-4870-BAFF-B47A36A4F9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29744"/>
          <a:stretch/>
        </p:blipFill>
        <p:spPr>
          <a:xfrm>
            <a:off x="6492161" y="1825625"/>
            <a:ext cx="4541677" cy="4351338"/>
          </a:xfr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CCA1B4-D131-4A3C-AD49-A1AE5697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3D1DA3-C0F9-4C16-9780-0B038A16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F418D5-F01B-49FD-9A92-1FE2B5B1D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Emotion Classifier</a:t>
            </a:r>
            <a:endParaRPr lang="en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950B13-A4FA-447B-82CD-E4879AFCF4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graue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(48 x 48)</a:t>
            </a:r>
          </a:p>
          <a:p>
            <a:r>
              <a:rPr lang="en-US" sz="1800" err="1"/>
              <a:t>Emotionen</a:t>
            </a:r>
            <a:r>
              <a:rPr lang="en-US" sz="1800"/>
              <a:t> (</a:t>
            </a:r>
            <a:r>
              <a:rPr lang="en-DE" sz="1800">
                <a:cs typeface="Calibri"/>
              </a:rPr>
              <a:t>Neutral, Happy, Surprised, Sad, Angry, Disgusted, Fearful</a:t>
            </a:r>
            <a:r>
              <a:rPr lang="en-US" sz="1800"/>
              <a:t>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D5BC38-9BE9-4242-B6EA-5647468FD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Age Classifier</a:t>
            </a:r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40AB24-6F74-40EA-9EB2-24C12AD78B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err="1"/>
              <a:t>farbige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(200 x 200)</a:t>
            </a:r>
          </a:p>
          <a:p>
            <a:r>
              <a:rPr lang="en-US" sz="1800" err="1"/>
              <a:t>nach</a:t>
            </a:r>
            <a:r>
              <a:rPr lang="en-US" sz="1800"/>
              <a:t> Alter </a:t>
            </a:r>
            <a:r>
              <a:rPr lang="en-US" sz="1800" err="1"/>
              <a:t>sortiert</a:t>
            </a:r>
            <a:endParaRPr lang="en-DE" sz="1800"/>
          </a:p>
          <a:p>
            <a:endParaRPr lang="en-US" sz="1800"/>
          </a:p>
          <a:p>
            <a:endParaRPr lang="en-US"/>
          </a:p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018F3-E0CD-4ADF-A294-89443DD9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70" y="3502672"/>
            <a:ext cx="4156591" cy="3035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D6FE2-9EE0-4127-8DB9-4FAB86FF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41" y="3502672"/>
            <a:ext cx="4156591" cy="3035456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AB4C9F7-9B05-4045-8220-F21C10C7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56BBC3-82D9-4CCE-82DC-D1133049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411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3EF5-D680-4121-9A49-9C702D44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ERM-</a:t>
            </a:r>
            <a:r>
              <a:rPr lang="en-US" err="1">
                <a:cs typeface="Calibri Light"/>
              </a:rPr>
              <a:t>Diagramm</a:t>
            </a:r>
            <a:endParaRPr lang="en-US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3355760-65FA-4A4F-BB4B-55F1FA01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3765" y="1825625"/>
            <a:ext cx="9104469" cy="435133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1C4F54B-87FD-44CA-BE99-DEE667D8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40B0AC-41F0-42B3-8931-F54FE862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074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Produktpräsentation</a:t>
            </a:r>
            <a:endParaRPr lang="en-DE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008D50C-829E-4A77-A48A-97A1BA1A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Produktvision – ShireEye </a:t>
            </a:r>
          </a:p>
          <a:p>
            <a:r>
              <a:rPr lang="de-DE" sz="2400"/>
              <a:t>Funktionsweise</a:t>
            </a:r>
          </a:p>
          <a:p>
            <a:r>
              <a:rPr lang="de-DE" sz="2400"/>
              <a:t>Zielgruppenanalyse</a:t>
            </a:r>
          </a:p>
          <a:p>
            <a:r>
              <a:rPr lang="de-DE" sz="2400"/>
              <a:t>Auswirkungen auf Marketing</a:t>
            </a:r>
          </a:p>
          <a:p>
            <a:r>
              <a:rPr lang="de-DE" sz="2400"/>
              <a:t>Kosten/Nutzen-Analyse</a:t>
            </a:r>
          </a:p>
          <a:p>
            <a:r>
              <a:rPr lang="de-DE" sz="2400"/>
              <a:t>Produktzuordnung</a:t>
            </a:r>
          </a:p>
          <a:p>
            <a:r>
              <a:rPr lang="de-DE" sz="2400"/>
              <a:t>Live Demo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24B66B1-5613-44EE-8A8F-8DEAEA51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30C04C-DD32-42A9-B4EB-ED7C35F3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358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52F2-48C8-42FF-A0BE-70D619F2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Produktvision – ShireEye</a:t>
            </a:r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C7A02-DDE5-4D20-B2C6-D93C3CC65C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/>
              <a:t>Ziel unserer Kunden:</a:t>
            </a:r>
          </a:p>
          <a:p>
            <a:r>
              <a:rPr lang="de-DE" sz="2600"/>
              <a:t>Erkennen der individuellen Bedürfnisse von Kunden</a:t>
            </a:r>
          </a:p>
          <a:p>
            <a:r>
              <a:rPr lang="de-DE" sz="2600">
                <a:sym typeface="Wingdings" panose="05000000000000000000" pitchFamily="2" charset="2"/>
              </a:rPr>
              <a:t>Verbesserung der Marketingstrategie unserer Kunden </a:t>
            </a:r>
          </a:p>
          <a:p>
            <a:r>
              <a:rPr lang="de-DE" sz="2600">
                <a:sym typeface="Wingdings" panose="05000000000000000000" pitchFamily="2" charset="2"/>
              </a:rPr>
              <a:t>Stärkung des Images als innovatives Unternehmen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endParaRPr lang="en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03012F-23E2-4EB7-8D65-290B207F9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4821" y="2478965"/>
            <a:ext cx="4798979" cy="1900069"/>
          </a:xfrm>
          <a:prstGeom prst="roundRect">
            <a:avLst>
              <a:gd name="adj" fmla="val 6710"/>
            </a:avLst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effectLst>
            <a:outerShdw blurRad="508000" dist="254000" dir="2700000" algn="tl" rotWithShape="0">
              <a:schemeClr val="accent5">
                <a:lumMod val="75000"/>
                <a:alpha val="40000"/>
              </a:schemeClr>
            </a:outerShdw>
          </a:effectLst>
        </p:spPr>
        <p:txBody>
          <a:bodyPr lIns="180000" tIns="180000" rIns="180000" bIns="18000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 dirty="0"/>
              <a:t>Unser Ziel:</a:t>
            </a:r>
          </a:p>
          <a:p>
            <a:pPr marL="0" indent="0">
              <a:buNone/>
            </a:pPr>
            <a:r>
              <a:rPr lang="de-DE" sz="2600" dirty="0"/>
              <a:t>Unsere Kunden mit Technologie beim Erreichen ihrer Ziele unterstützen</a:t>
            </a:r>
            <a:endParaRPr lang="en-DE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CE645-94A0-4A08-8D1F-BF90284F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1C7F8-D17D-4482-B1AB-76204369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233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2D69-2298-4EF7-B509-F6B778D8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Funktionsweise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ECE56-F4B9-4CD9-A8BC-3A3D2B00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C64C-09AF-401C-8419-8F5F8574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E0270-E706-4659-B081-5EAC25540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6500"/>
            <a:ext cx="1905000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639B65-9738-4753-9F43-486573DCA074}"/>
              </a:ext>
            </a:extLst>
          </p:cNvPr>
          <p:cNvSpPr/>
          <p:nvPr/>
        </p:nvSpPr>
        <p:spPr>
          <a:xfrm>
            <a:off x="980700" y="2619000"/>
            <a:ext cx="1620000" cy="162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1F6FC-7D9C-44B6-94AD-650EB922B270}"/>
              </a:ext>
            </a:extLst>
          </p:cNvPr>
          <p:cNvSpPr txBox="1"/>
          <p:nvPr/>
        </p:nvSpPr>
        <p:spPr>
          <a:xfrm>
            <a:off x="591529" y="4520981"/>
            <a:ext cx="215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Depot</a:t>
            </a:r>
          </a:p>
          <a:p>
            <a:pPr algn="ctr"/>
            <a:r>
              <a:rPr lang="en-US" dirty="0"/>
              <a:t>(Young Adult, Happy)</a:t>
            </a:r>
            <a:endParaRPr lang="en-D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BA0B38-C14F-416B-B13E-4F1DA481C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7481" r="7481" b="7481"/>
          <a:stretch/>
        </p:blipFill>
        <p:spPr>
          <a:xfrm>
            <a:off x="4062113" y="1970749"/>
            <a:ext cx="1011501" cy="10115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63DEE61-EDC2-4051-BEAD-9B945E66CBAF}"/>
              </a:ext>
            </a:extLst>
          </p:cNvPr>
          <p:cNvSpPr txBox="1"/>
          <p:nvPr/>
        </p:nvSpPr>
        <p:spPr>
          <a:xfrm>
            <a:off x="3423557" y="3020959"/>
            <a:ext cx="228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Gesichtserkennung</a:t>
            </a:r>
            <a:endParaRPr lang="en-D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E80AD5-D3EC-4AFE-B5EE-02488BF990B5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 flipV="1">
            <a:off x="2743200" y="2476500"/>
            <a:ext cx="1318913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A50FE-018B-4C1F-A3DE-8EB68C76F6C0}"/>
              </a:ext>
            </a:extLst>
          </p:cNvPr>
          <p:cNvCxnSpPr>
            <a:cxnSpLocks/>
            <a:stCxn id="21" idx="3"/>
            <a:endCxn id="1026" idx="1"/>
          </p:cNvCxnSpPr>
          <p:nvPr/>
        </p:nvCxnSpPr>
        <p:spPr>
          <a:xfrm>
            <a:off x="5073614" y="2476500"/>
            <a:ext cx="51261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BF3207-2E84-4A53-B289-3F052ADF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99" y="1970749"/>
            <a:ext cx="1011501" cy="10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837CB4C-06CC-49DB-8D63-742F48BC0D64}"/>
              </a:ext>
            </a:extLst>
          </p:cNvPr>
          <p:cNvSpPr txBox="1"/>
          <p:nvPr/>
        </p:nvSpPr>
        <p:spPr>
          <a:xfrm>
            <a:off x="9561242" y="3020959"/>
            <a:ext cx="2288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Vorhersage</a:t>
            </a:r>
            <a:r>
              <a:rPr lang="en-US" dirty="0"/>
              <a:t> der </a:t>
            </a:r>
            <a:r>
              <a:rPr lang="en-US" dirty="0" err="1"/>
              <a:t>Altersgruppe</a:t>
            </a:r>
            <a:r>
              <a:rPr lang="en-US" dirty="0"/>
              <a:t> und Emotion</a:t>
            </a:r>
            <a:endParaRPr lang="en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4F716E-1053-43E3-8C19-E69DA13F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89" y="4336150"/>
            <a:ext cx="1261233" cy="101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342F13-232D-4F08-933E-EA296E6B9ABF}"/>
              </a:ext>
            </a:extLst>
          </p:cNvPr>
          <p:cNvCxnSpPr>
            <a:cxnSpLocks/>
            <a:stCxn id="31" idx="2"/>
            <a:endCxn id="1028" idx="3"/>
          </p:cNvCxnSpPr>
          <p:nvPr/>
        </p:nvCxnSpPr>
        <p:spPr>
          <a:xfrm flipH="1">
            <a:off x="8267322" y="3944289"/>
            <a:ext cx="2438227" cy="899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4BE9E6-3E26-4ED7-AB9C-8135D7041616}"/>
              </a:ext>
            </a:extLst>
          </p:cNvPr>
          <p:cNvCxnSpPr>
            <a:cxnSpLocks/>
            <a:stCxn id="1028" idx="1"/>
            <a:endCxn id="13" idx="3"/>
          </p:cNvCxnSpPr>
          <p:nvPr/>
        </p:nvCxnSpPr>
        <p:spPr>
          <a:xfrm flipH="1">
            <a:off x="2743200" y="4844147"/>
            <a:ext cx="42628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048B97-0792-43B1-ADFB-18D6160C4D94}"/>
              </a:ext>
            </a:extLst>
          </p:cNvPr>
          <p:cNvSpPr txBox="1"/>
          <p:nvPr/>
        </p:nvSpPr>
        <p:spPr>
          <a:xfrm>
            <a:off x="6492398" y="5353125"/>
            <a:ext cx="228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Produktzuordnung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2184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Zielgruppenanalyse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3163"/>
            <a:ext cx="3081787" cy="811912"/>
          </a:xfrm>
        </p:spPr>
        <p:txBody>
          <a:bodyPr>
            <a:normAutofit/>
          </a:bodyPr>
          <a:lstStyle/>
          <a:p>
            <a:r>
              <a:rPr lang="en-US" sz="2800" err="1">
                <a:cs typeface="Calibri"/>
              </a:rPr>
              <a:t>Zielgruppen</a:t>
            </a:r>
            <a:endParaRPr lang="en-US" sz="280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1075"/>
            <a:ext cx="4843382" cy="3678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1. </a:t>
            </a:r>
            <a:r>
              <a:rPr lang="en-US" sz="2400" err="1">
                <a:ea typeface="+mn-lt"/>
                <a:cs typeface="+mn-lt"/>
              </a:rPr>
              <a:t>Junge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Erwachsene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im</a:t>
            </a:r>
            <a:r>
              <a:rPr lang="en-US" sz="2400">
                <a:ea typeface="+mn-lt"/>
                <a:cs typeface="+mn-lt"/>
              </a:rPr>
              <a:t> Alter </a:t>
            </a:r>
            <a:r>
              <a:rPr lang="en-US" sz="2400" err="1">
                <a:ea typeface="+mn-lt"/>
                <a:cs typeface="+mn-lt"/>
              </a:rPr>
              <a:t>zwischen</a:t>
            </a:r>
            <a:r>
              <a:rPr lang="en-US" sz="2400">
                <a:ea typeface="+mn-lt"/>
                <a:cs typeface="+mn-lt"/>
              </a:rPr>
              <a:t> 17 und 30 Jahren </a:t>
            </a:r>
            <a:r>
              <a:rPr lang="en-US" sz="2400" err="1">
                <a:ea typeface="+mn-lt"/>
                <a:cs typeface="+mn-lt"/>
              </a:rPr>
              <a:t>mit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geringem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Einkommen</a:t>
            </a:r>
            <a:r>
              <a:rPr lang="en-US" sz="2400">
                <a:ea typeface="+mn-lt"/>
                <a:cs typeface="+mn-lt"/>
              </a:rPr>
              <a:t> und </a:t>
            </a:r>
            <a:r>
              <a:rPr lang="en-US" sz="2400" err="1">
                <a:ea typeface="+mn-lt"/>
                <a:cs typeface="+mn-lt"/>
              </a:rPr>
              <a:t>Technikbegeisterung</a:t>
            </a:r>
            <a:endParaRPr lang="en-US" sz="2400">
              <a:cs typeface="Calibri" panose="020F0502020204030204"/>
            </a:endParaRPr>
          </a:p>
          <a:p>
            <a:r>
              <a:rPr lang="en-US" sz="2400"/>
              <a:t>2. Erwachsene im mittleren Alter zwischen 31 und 60 Jahren mit mittlerem </a:t>
            </a:r>
            <a:r>
              <a:rPr lang="en-US" sz="2400" err="1"/>
              <a:t>Einkommen</a:t>
            </a:r>
            <a:endParaRPr lang="en-DE" sz="2400"/>
          </a:p>
          <a:p>
            <a:endParaRPr lang="en-DE">
              <a:cs typeface="Calibri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574DAB2-229F-445B-B4A2-D8FAC9D0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5BF1873-C2AA-4CAC-BFF1-2C76C4EE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978386-9C99-48A0-BD3B-438EA1B30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704D22-B8B0-4880-A762-50768DDF33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807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523E-D29B-41AE-B622-4AA2C97D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Zielgruppenanalyse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AEBFF-EB64-428B-9551-2BA355741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Personae I</a:t>
            </a:r>
            <a:endParaRPr lang="en-DE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F1B-61B9-4A07-BA29-7EACE7CB30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Name:</a:t>
            </a:r>
            <a:r>
              <a:rPr lang="en-US" sz="2400">
                <a:ea typeface="+mn-lt"/>
                <a:cs typeface="+mn-lt"/>
              </a:rPr>
              <a:t> Katharina Müller</a:t>
            </a:r>
          </a:p>
          <a:p>
            <a:r>
              <a:rPr lang="en-US" sz="2400" b="1">
                <a:ea typeface="+mn-lt"/>
                <a:cs typeface="+mn-lt"/>
              </a:rPr>
              <a:t>Alter:</a:t>
            </a:r>
            <a:r>
              <a:rPr lang="en-US" sz="2400">
                <a:ea typeface="+mn-lt"/>
                <a:cs typeface="+mn-lt"/>
              </a:rPr>
              <a:t> 47</a:t>
            </a:r>
          </a:p>
          <a:p>
            <a:r>
              <a:rPr lang="en-US" sz="2400" b="1">
                <a:ea typeface="+mn-lt"/>
                <a:cs typeface="+mn-lt"/>
              </a:rPr>
              <a:t>Wohnort und -situation: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mäßig urban, Vorstadt, mit Familie in moderner Wohnung</a:t>
            </a:r>
          </a:p>
          <a:p>
            <a:r>
              <a:rPr lang="en-US" sz="2400" b="1">
                <a:ea typeface="+mn-lt"/>
                <a:cs typeface="+mn-lt"/>
              </a:rPr>
              <a:t>Beruf und -bildung:</a:t>
            </a:r>
            <a:r>
              <a:rPr lang="en-US" sz="2400">
                <a:ea typeface="+mn-lt"/>
                <a:cs typeface="+mn-lt"/>
              </a:rPr>
              <a:t> moderner Beruf mit mäßigem Einkommen</a:t>
            </a:r>
            <a:endParaRPr lang="en-DE" sz="240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63376-9647-4425-BF27-CD036CC0D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F9AE1-2F38-43B9-BE82-1FCE16CBC3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Interessen:</a:t>
            </a:r>
            <a:r>
              <a:rPr lang="en-US" sz="2400">
                <a:ea typeface="+mn-lt"/>
                <a:cs typeface="+mn-lt"/>
              </a:rPr>
              <a:t> IT, Technik, Modelleisenbahnen</a:t>
            </a:r>
          </a:p>
          <a:p>
            <a:r>
              <a:rPr lang="en-US" sz="2400" b="1">
                <a:ea typeface="+mn-lt"/>
                <a:cs typeface="+mn-lt"/>
              </a:rPr>
              <a:t>Werte:</a:t>
            </a:r>
            <a:r>
              <a:rPr lang="en-US" sz="2400">
                <a:ea typeface="+mn-lt"/>
                <a:cs typeface="+mn-lt"/>
              </a:rPr>
              <a:t> Zukunftssicherheit, Stabilität</a:t>
            </a:r>
          </a:p>
          <a:p>
            <a:r>
              <a:rPr lang="en-US" sz="2400" b="1">
                <a:ea typeface="+mn-lt"/>
                <a:cs typeface="+mn-lt"/>
              </a:rPr>
              <a:t>Kaufverhalten:</a:t>
            </a:r>
            <a:r>
              <a:rPr lang="en-US" sz="2400">
                <a:ea typeface="+mn-lt"/>
                <a:cs typeface="+mn-lt"/>
              </a:rPr>
              <a:t> wenig online, intensive Betrachtung vor bereits geringen Investitionen, insgesamt Fokus auf Qualität </a:t>
            </a:r>
            <a:endParaRPr lang="en-US" sz="2400"/>
          </a:p>
          <a:p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E9BDA-2454-4163-95D8-5734061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1506B2-2EF3-4223-A007-D3162BA7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896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9F33-2F1D-4C91-94E7-17F6DD9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Zielgruppenanalyse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00F5-ADDF-4A2A-9C79-4AD582F58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Personae II</a:t>
            </a:r>
            <a:endParaRPr lang="en-DE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258FB-46B7-41B8-AB4B-F37EF44C80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Name:</a:t>
            </a:r>
            <a:r>
              <a:rPr lang="en-US" sz="2400">
                <a:ea typeface="+mn-lt"/>
                <a:cs typeface="+mn-lt"/>
              </a:rPr>
              <a:t> Tom Weber</a:t>
            </a:r>
          </a:p>
          <a:p>
            <a:r>
              <a:rPr lang="en-US" sz="2400" b="1">
                <a:ea typeface="+mn-lt"/>
                <a:cs typeface="+mn-lt"/>
              </a:rPr>
              <a:t>Alter:</a:t>
            </a:r>
            <a:r>
              <a:rPr lang="en-US" sz="2400">
                <a:ea typeface="+mn-lt"/>
                <a:cs typeface="+mn-lt"/>
              </a:rPr>
              <a:t> 27</a:t>
            </a:r>
          </a:p>
          <a:p>
            <a:r>
              <a:rPr lang="en-US" sz="2400" b="1">
                <a:ea typeface="+mn-lt"/>
                <a:cs typeface="+mn-lt"/>
              </a:rPr>
              <a:t>Wohnort und -situation: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urban, Szene-Stadtteil, allein in einer Altbau-Wohnung</a:t>
            </a:r>
          </a:p>
          <a:p>
            <a:r>
              <a:rPr lang="en-US" sz="2400" b="1">
                <a:ea typeface="+mn-lt"/>
                <a:cs typeface="+mn-lt"/>
              </a:rPr>
              <a:t>Beruf und -bildung:</a:t>
            </a:r>
            <a:r>
              <a:rPr lang="en-US" sz="2400">
                <a:ea typeface="+mn-lt"/>
                <a:cs typeface="+mn-lt"/>
              </a:rPr>
              <a:t> Student mit geringem Einkommen</a:t>
            </a:r>
            <a:endParaRPr lang="en-DE" sz="2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1C8C7-7B3E-4A7A-B725-DCCC98D0A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0EBAB-17EA-41D3-9385-8BDC9441F8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b="1">
                <a:ea typeface="+mn-lt"/>
                <a:cs typeface="+mn-lt"/>
              </a:rPr>
              <a:t>Interessen: </a:t>
            </a:r>
            <a:r>
              <a:rPr lang="en-US" sz="2400">
                <a:ea typeface="+mn-lt"/>
                <a:cs typeface="+mn-lt"/>
              </a:rPr>
              <a:t>Fitness, Mode, Technik</a:t>
            </a:r>
          </a:p>
          <a:p>
            <a:r>
              <a:rPr lang="en-US" sz="2400" b="1">
                <a:ea typeface="+mn-lt"/>
                <a:cs typeface="+mn-lt"/>
              </a:rPr>
              <a:t>Werte:</a:t>
            </a:r>
            <a:r>
              <a:rPr lang="en-US" sz="2400">
                <a:ea typeface="+mn-lt"/>
                <a:cs typeface="+mn-lt"/>
              </a:rPr>
              <a:t> Umweltbewusstsein, Nachhaltigkeit</a:t>
            </a:r>
          </a:p>
          <a:p>
            <a:r>
              <a:rPr lang="en-US" sz="2400" b="1">
                <a:ea typeface="+mn-lt"/>
                <a:cs typeface="+mn-lt"/>
              </a:rPr>
              <a:t>Kaufverhalten:</a:t>
            </a:r>
            <a:r>
              <a:rPr lang="en-US" sz="2400">
                <a:ea typeface="+mn-lt"/>
                <a:cs typeface="+mn-lt"/>
              </a:rPr>
              <a:t> vorrangig online, Kleidung möglichst fair, Investitionen mit Bedacht </a:t>
            </a:r>
            <a:endParaRPr lang="en-DE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B8F9-E80D-4D55-A19E-9CA679A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358880-322F-45A2-A13E-341A252F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286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1451</Words>
  <Application>Microsoft Office PowerPoint</Application>
  <PresentationFormat>Widescreen</PresentationFormat>
  <Paragraphs>503</Paragraphs>
  <Slides>39</Slides>
  <Notes>33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Impact</vt:lpstr>
      <vt:lpstr>Oswald SemiBold</vt:lpstr>
      <vt:lpstr>Symbol</vt:lpstr>
      <vt:lpstr>Office Theme</vt:lpstr>
      <vt:lpstr>Office Theme</vt:lpstr>
      <vt:lpstr>ShireTec</vt:lpstr>
      <vt:lpstr>Agenda</vt:lpstr>
      <vt:lpstr>Produktpräsentation</vt:lpstr>
      <vt:lpstr>Agenda – Produktpräsentation</vt:lpstr>
      <vt:lpstr>Produktvision – ShireEye</vt:lpstr>
      <vt:lpstr>Funktionsweise</vt:lpstr>
      <vt:lpstr>Zielgruppenanalyse</vt:lpstr>
      <vt:lpstr>Zielgruppenanalyse</vt:lpstr>
      <vt:lpstr>Zielgruppenanalyse</vt:lpstr>
      <vt:lpstr>Auswirkungen auf Marketing</vt:lpstr>
      <vt:lpstr>Kosten/Nutzen Analyse</vt:lpstr>
      <vt:lpstr>Produktzuordnung</vt:lpstr>
      <vt:lpstr>ShireEye</vt:lpstr>
      <vt:lpstr>Interne Umsetzung</vt:lpstr>
      <vt:lpstr>Agenda – Interne Umsetzung</vt:lpstr>
      <vt:lpstr>Arbeitsweise – Scrum </vt:lpstr>
      <vt:lpstr>Arbeitsweise – Scrum</vt:lpstr>
      <vt:lpstr>Meetingstruktur</vt:lpstr>
      <vt:lpstr>Meetingstruktur</vt:lpstr>
      <vt:lpstr>Risikoklassifizierung</vt:lpstr>
      <vt:lpstr>Risikoanalyse</vt:lpstr>
      <vt:lpstr>Datensätze</vt:lpstr>
      <vt:lpstr>Datensätze</vt:lpstr>
      <vt:lpstr>Ereignis-Reaktions-Modell</vt:lpstr>
      <vt:lpstr>Use-Case-Schablone</vt:lpstr>
      <vt:lpstr>Aktivitätsdiagramm</vt:lpstr>
      <vt:lpstr>Architektur</vt:lpstr>
      <vt:lpstr>Entscheidungstabelle</vt:lpstr>
      <vt:lpstr>Algorithmenbeschreibung</vt:lpstr>
      <vt:lpstr>Algorithmenbeschreibung</vt:lpstr>
      <vt:lpstr>TensorFlow Modelle</vt:lpstr>
      <vt:lpstr>TensorFlow Modelle</vt:lpstr>
      <vt:lpstr>Explainable AI – Age Group Classification</vt:lpstr>
      <vt:lpstr>Explainable AI – Emotion Classification</vt:lpstr>
      <vt:lpstr>Thank you!</vt:lpstr>
      <vt:lpstr>Algorithmenbeschreibung</vt:lpstr>
      <vt:lpstr>Notion</vt:lpstr>
      <vt:lpstr>Data</vt:lpstr>
      <vt:lpstr>ERM-Diagramm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Lugeder, Jana</dc:creator>
  <cp:lastModifiedBy>Lugeder, Jana</cp:lastModifiedBy>
  <cp:revision>53</cp:revision>
  <dcterms:created xsi:type="dcterms:W3CDTF">2022-01-13T13:29:28Z</dcterms:created>
  <dcterms:modified xsi:type="dcterms:W3CDTF">2022-01-24T11:07:56Z</dcterms:modified>
</cp:coreProperties>
</file>