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41"/>
  </p:notesMasterIdLst>
  <p:sldIdLst>
    <p:sldId id="273" r:id="rId3"/>
    <p:sldId id="272" r:id="rId4"/>
    <p:sldId id="288" r:id="rId5"/>
    <p:sldId id="283" r:id="rId6"/>
    <p:sldId id="291" r:id="rId7"/>
    <p:sldId id="290" r:id="rId8"/>
    <p:sldId id="269" r:id="rId9"/>
    <p:sldId id="295" r:id="rId10"/>
    <p:sldId id="296" r:id="rId11"/>
    <p:sldId id="268" r:id="rId12"/>
    <p:sldId id="302" r:id="rId13"/>
    <p:sldId id="303" r:id="rId14"/>
    <p:sldId id="304" r:id="rId15"/>
    <p:sldId id="267" r:id="rId16"/>
    <p:sldId id="258" r:id="rId17"/>
    <p:sldId id="285" r:id="rId18"/>
    <p:sldId id="301" r:id="rId19"/>
    <p:sldId id="289" r:id="rId20"/>
    <p:sldId id="284" r:id="rId21"/>
    <p:sldId id="271" r:id="rId22"/>
    <p:sldId id="298" r:id="rId23"/>
    <p:sldId id="270" r:id="rId24"/>
    <p:sldId id="266" r:id="rId25"/>
    <p:sldId id="265" r:id="rId26"/>
    <p:sldId id="279" r:id="rId27"/>
    <p:sldId id="278" r:id="rId28"/>
    <p:sldId id="280" r:id="rId29"/>
    <p:sldId id="263" r:id="rId30"/>
    <p:sldId id="262" r:id="rId31"/>
    <p:sldId id="261" r:id="rId32"/>
    <p:sldId id="297" r:id="rId33"/>
    <p:sldId id="299" r:id="rId34"/>
    <p:sldId id="300" r:id="rId35"/>
    <p:sldId id="276" r:id="rId36"/>
    <p:sldId id="277" r:id="rId37"/>
    <p:sldId id="274" r:id="rId38"/>
    <p:sldId id="275" r:id="rId39"/>
    <p:sldId id="2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91"/>
            <p14:sldId id="290"/>
            <p14:sldId id="269"/>
            <p14:sldId id="295"/>
            <p14:sldId id="296"/>
            <p14:sldId id="268"/>
            <p14:sldId id="302"/>
            <p14:sldId id="303"/>
            <p14:sldId id="304"/>
            <p14:sldId id="267"/>
            <p14:sldId id="258"/>
            <p14:sldId id="285"/>
            <p14:sldId id="301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71"/>
            <p14:sldId id="298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80"/>
            <p14:sldId id="263"/>
            <p14:sldId id="262"/>
            <p14:sldId id="261"/>
            <p14:sldId id="297"/>
            <p14:sldId id="299"/>
            <p14:sldId id="300"/>
            <p14:sldId id="276"/>
            <p14:sldId id="277"/>
            <p14:sldId id="274"/>
            <p14:sldId id="27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F82E3-1CB1-4540-A98E-48F43D13CCBE}" v="3" dt="2022-01-24T16:49:36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 autoAdjust="0"/>
    <p:restoredTop sz="82921" autoAdjust="0"/>
  </p:normalViewPr>
  <p:slideViewPr>
    <p:cSldViewPr snapToGrid="0">
      <p:cViewPr varScale="1">
        <p:scale>
          <a:sx n="99" d="100"/>
          <a:sy n="99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geder, Jana" userId="2470d98d-a60a-4e02-a7da-719fc5e6d524" providerId="ADAL" clId="{B77F82E3-1CB1-4540-A98E-48F43D13CCBE}"/>
    <pc:docChg chg="custSel addSld modSld modSection">
      <pc:chgData name="Lugeder, Jana" userId="2470d98d-a60a-4e02-a7da-719fc5e6d524" providerId="ADAL" clId="{B77F82E3-1CB1-4540-A98E-48F43D13CCBE}" dt="2022-01-24T16:57:45.731" v="331" actId="20577"/>
      <pc:docMkLst>
        <pc:docMk/>
      </pc:docMkLst>
      <pc:sldChg chg="modSp mod modNotesTx">
        <pc:chgData name="Lugeder, Jana" userId="2470d98d-a60a-4e02-a7da-719fc5e6d524" providerId="ADAL" clId="{B77F82E3-1CB1-4540-A98E-48F43D13CCBE}" dt="2022-01-24T16:50:06.221" v="130" actId="20577"/>
        <pc:sldMkLst>
          <pc:docMk/>
          <pc:sldMk cId="3340167044" sldId="268"/>
        </pc:sldMkLst>
        <pc:spChg chg="mod">
          <ac:chgData name="Lugeder, Jana" userId="2470d98d-a60a-4e02-a7da-719fc5e6d524" providerId="ADAL" clId="{B77F82E3-1CB1-4540-A98E-48F43D13CCBE}" dt="2022-01-24T16:48:51.209" v="123" actId="11"/>
          <ac:spMkLst>
            <pc:docMk/>
            <pc:sldMk cId="3340167044" sldId="268"/>
            <ac:spMk id="4" creationId="{4DB4907B-283F-4CC4-95C1-151FDAFBE65F}"/>
          </ac:spMkLst>
        </pc:spChg>
      </pc:sldChg>
      <pc:sldChg chg="modSp">
        <pc:chgData name="Lugeder, Jana" userId="2470d98d-a60a-4e02-a7da-719fc5e6d524" providerId="ADAL" clId="{B77F82E3-1CB1-4540-A98E-48F43D13CCBE}" dt="2022-01-24T16:49:36.956" v="128"/>
        <pc:sldMkLst>
          <pc:docMk/>
          <pc:sldMk cId="3391363111" sldId="270"/>
        </pc:sldMkLst>
        <pc:graphicFrameChg chg="mod">
          <ac:chgData name="Lugeder, Jana" userId="2470d98d-a60a-4e02-a7da-719fc5e6d524" providerId="ADAL" clId="{B77F82E3-1CB1-4540-A98E-48F43D13CCBE}" dt="2022-01-24T16:49:36.956" v="128"/>
          <ac:graphicFrameMkLst>
            <pc:docMk/>
            <pc:sldMk cId="3391363111" sldId="270"/>
            <ac:graphicFrameMk id="8" creationId="{34EC2613-A27A-4B4F-9AED-DA245469779B}"/>
          </ac:graphicFrameMkLst>
        </pc:graphicFrameChg>
      </pc:sldChg>
      <pc:sldChg chg="modSp">
        <pc:chgData name="Lugeder, Jana" userId="2470d98d-a60a-4e02-a7da-719fc5e6d524" providerId="ADAL" clId="{B77F82E3-1CB1-4540-A98E-48F43D13CCBE}" dt="2022-01-24T16:49:25.430" v="127"/>
        <pc:sldMkLst>
          <pc:docMk/>
          <pc:sldMk cId="29122778" sldId="298"/>
        </pc:sldMkLst>
        <pc:graphicFrameChg chg="mod">
          <ac:chgData name="Lugeder, Jana" userId="2470d98d-a60a-4e02-a7da-719fc5e6d524" providerId="ADAL" clId="{B77F82E3-1CB1-4540-A98E-48F43D13CCBE}" dt="2022-01-24T16:49:25.430" v="127"/>
          <ac:graphicFrameMkLst>
            <pc:docMk/>
            <pc:sldMk cId="29122778" sldId="298"/>
            <ac:graphicFrameMk id="8" creationId="{34EC2613-A27A-4B4F-9AED-DA245469779B}"/>
          </ac:graphicFrameMkLst>
        </pc:graphicFrameChg>
      </pc:sldChg>
      <pc:sldChg chg="modSp new mod">
        <pc:chgData name="Lugeder, Jana" userId="2470d98d-a60a-4e02-a7da-719fc5e6d524" providerId="ADAL" clId="{B77F82E3-1CB1-4540-A98E-48F43D13CCBE}" dt="2022-01-24T16:57:45.731" v="331" actId="20577"/>
        <pc:sldMkLst>
          <pc:docMk/>
          <pc:sldMk cId="1394468853" sldId="302"/>
        </pc:sldMkLst>
        <pc:spChg chg="mod">
          <ac:chgData name="Lugeder, Jana" userId="2470d98d-a60a-4e02-a7da-719fc5e6d524" providerId="ADAL" clId="{B77F82E3-1CB1-4540-A98E-48F43D13CCBE}" dt="2022-01-24T16:45:59.215" v="26" actId="20577"/>
          <ac:spMkLst>
            <pc:docMk/>
            <pc:sldMk cId="1394468853" sldId="302"/>
            <ac:spMk id="2" creationId="{872E3418-F7C2-4C81-B9AD-F8CB2FAF8927}"/>
          </ac:spMkLst>
        </pc:spChg>
        <pc:spChg chg="mod">
          <ac:chgData name="Lugeder, Jana" userId="2470d98d-a60a-4e02-a7da-719fc5e6d524" providerId="ADAL" clId="{B77F82E3-1CB1-4540-A98E-48F43D13CCBE}" dt="2022-01-24T16:57:45.731" v="331" actId="20577"/>
          <ac:spMkLst>
            <pc:docMk/>
            <pc:sldMk cId="1394468853" sldId="302"/>
            <ac:spMk id="3" creationId="{E4D60D4B-B6C8-49A8-927A-EA8A93A083CD}"/>
          </ac:spMkLst>
        </pc:spChg>
      </pc:sldChg>
      <pc:sldChg chg="modSp add mod">
        <pc:chgData name="Lugeder, Jana" userId="2470d98d-a60a-4e02-a7da-719fc5e6d524" providerId="ADAL" clId="{B77F82E3-1CB1-4540-A98E-48F43D13CCBE}" dt="2022-01-24T16:48:03.074" v="58" actId="20577"/>
        <pc:sldMkLst>
          <pc:docMk/>
          <pc:sldMk cId="852235112" sldId="303"/>
        </pc:sldMkLst>
        <pc:spChg chg="mod">
          <ac:chgData name="Lugeder, Jana" userId="2470d98d-a60a-4e02-a7da-719fc5e6d524" providerId="ADAL" clId="{B77F82E3-1CB1-4540-A98E-48F43D13CCBE}" dt="2022-01-24T16:48:03.074" v="58" actId="20577"/>
          <ac:spMkLst>
            <pc:docMk/>
            <pc:sldMk cId="852235112" sldId="303"/>
            <ac:spMk id="3" creationId="{E4D60D4B-B6C8-49A8-927A-EA8A93A083CD}"/>
          </ac:spMkLst>
        </pc:spChg>
      </pc:sldChg>
      <pc:sldChg chg="modSp add mod">
        <pc:chgData name="Lugeder, Jana" userId="2470d98d-a60a-4e02-a7da-719fc5e6d524" providerId="ADAL" clId="{B77F82E3-1CB1-4540-A98E-48F43D13CCBE}" dt="2022-01-24T16:48:07.154" v="59" actId="20577"/>
        <pc:sldMkLst>
          <pc:docMk/>
          <pc:sldMk cId="205323845" sldId="304"/>
        </pc:sldMkLst>
        <pc:spChg chg="mod">
          <ac:chgData name="Lugeder, Jana" userId="2470d98d-a60a-4e02-a7da-719fc5e6d524" providerId="ADAL" clId="{B77F82E3-1CB1-4540-A98E-48F43D13CCBE}" dt="2022-01-24T16:48:07.154" v="59" actId="20577"/>
          <ac:spMkLst>
            <pc:docMk/>
            <pc:sldMk cId="205323845" sldId="304"/>
            <ac:spMk id="3" creationId="{E4D60D4B-B6C8-49A8-927A-EA8A93A083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Vorbereitung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Jana: Code schon ausgeführt haben &amp; Headset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1.Teil siezen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2.Teil duzen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3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Kanban deutsch aussprechen! Mit backlock usw.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Note am Ende: Datensatz ist relativ divers, aber hauptsächlich hellere/ europäisch/westlich Personen, andere Ethnien unterrepräsentiert (v.a. dunkelhäutig)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Einleitung: 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!! Aus Banksicht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!! Aus Banksicht!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 err="1"/>
              <a:t>Leitfragen</a:t>
            </a:r>
            <a:r>
              <a:rPr lang="en-US" sz="3000" b="1" dirty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Wie </a:t>
            </a:r>
            <a:r>
              <a:rPr lang="en-US" sz="2400" dirty="0" err="1"/>
              <a:t>lässt</a:t>
            </a:r>
            <a:r>
              <a:rPr lang="en-US" sz="2400" dirty="0"/>
              <a:t> </a:t>
            </a:r>
            <a:r>
              <a:rPr lang="en-US" sz="2400" dirty="0" err="1"/>
              <a:t>sich</a:t>
            </a:r>
            <a:r>
              <a:rPr lang="en-US" sz="2400" dirty="0"/>
              <a:t> </a:t>
            </a:r>
            <a:r>
              <a:rPr lang="en-US" sz="2400" dirty="0" err="1"/>
              <a:t>ShireEye</a:t>
            </a:r>
            <a:r>
              <a:rPr lang="en-US" sz="2400" dirty="0"/>
              <a:t> </a:t>
            </a:r>
            <a:r>
              <a:rPr lang="en-US" sz="2400" dirty="0" err="1"/>
              <a:t>erfolgreich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Kaufargument</a:t>
            </a:r>
            <a:r>
              <a:rPr lang="en-US" sz="2400" dirty="0"/>
              <a:t> </a:t>
            </a:r>
            <a:r>
              <a:rPr lang="en-US" sz="2400" dirty="0" err="1"/>
              <a:t>vermarkten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Was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Auswirkungen</a:t>
            </a:r>
            <a:r>
              <a:rPr lang="en-US" sz="2400" dirty="0"/>
              <a:t> hat die </a:t>
            </a:r>
            <a:r>
              <a:rPr lang="en-US" sz="2400" dirty="0" err="1"/>
              <a:t>Einführung</a:t>
            </a:r>
            <a:r>
              <a:rPr lang="en-US" sz="2400" dirty="0"/>
              <a:t> von </a:t>
            </a:r>
            <a:r>
              <a:rPr lang="en-US" sz="2400" dirty="0" err="1"/>
              <a:t>ShireEye</a:t>
            </a:r>
            <a:r>
              <a:rPr lang="en-US" sz="2400" dirty="0"/>
              <a:t> auf den </a:t>
            </a:r>
            <a:r>
              <a:rPr lang="en-US" sz="2400" dirty="0" err="1"/>
              <a:t>Absatz</a:t>
            </a:r>
            <a:r>
              <a:rPr lang="en-US" sz="2400" dirty="0"/>
              <a:t> der </a:t>
            </a:r>
            <a:r>
              <a:rPr lang="en-US" sz="2400" dirty="0" err="1"/>
              <a:t>Bankprodukte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Welche</a:t>
            </a:r>
            <a:r>
              <a:rPr lang="en-US" sz="2400" dirty="0"/>
              <a:t> </a:t>
            </a:r>
            <a:r>
              <a:rPr lang="en-US" sz="2400" dirty="0" err="1"/>
              <a:t>Zweifel</a:t>
            </a:r>
            <a:r>
              <a:rPr lang="en-US" sz="2400" dirty="0"/>
              <a:t> </a:t>
            </a:r>
            <a:r>
              <a:rPr lang="en-US" sz="2400" dirty="0" err="1"/>
              <a:t>hegen</a:t>
            </a:r>
            <a:r>
              <a:rPr lang="en-US" sz="2400" dirty="0"/>
              <a:t> </a:t>
            </a:r>
            <a:r>
              <a:rPr lang="en-US" sz="2400" dirty="0" err="1"/>
              <a:t>Zielgruppen</a:t>
            </a:r>
            <a:r>
              <a:rPr lang="en-US" sz="2400" dirty="0"/>
              <a:t> und </a:t>
            </a:r>
            <a:r>
              <a:rPr lang="en-US" sz="2400" dirty="0" err="1"/>
              <a:t>wie</a:t>
            </a:r>
            <a:r>
              <a:rPr lang="en-US" sz="2400" dirty="0"/>
              <a:t> </a:t>
            </a:r>
            <a:r>
              <a:rPr lang="en-US" sz="2400" dirty="0" err="1"/>
              <a:t>räumt</a:t>
            </a:r>
            <a:r>
              <a:rPr lang="en-US" sz="2400" dirty="0"/>
              <a:t> man </a:t>
            </a:r>
            <a:r>
              <a:rPr lang="en-US" sz="2400" dirty="0" err="1"/>
              <a:t>diese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? 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3418-F7C2-4C81-B9AD-F8CB2FAF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Auswirkungen auf Marketing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0D4B-B6C8-49A8-927A-EA8A93A0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1) Wie lässt sich ShireEye erfolgreich als Kaufargument vermarkten?</a:t>
            </a:r>
          </a:p>
          <a:p>
            <a:endParaRPr lang="de-DE" sz="2400"/>
          </a:p>
          <a:p>
            <a:r>
              <a:rPr lang="de-DE" sz="2400"/>
              <a:t>Moderne Vermarktungslösung</a:t>
            </a:r>
          </a:p>
          <a:p>
            <a:r>
              <a:rPr lang="de-DE" sz="2400"/>
              <a:t>Technische Neugierde wird gereizt</a:t>
            </a:r>
          </a:p>
          <a:p>
            <a:r>
              <a:rPr lang="de-DE" sz="2400"/>
              <a:t>Vorsichtige Kunden berücksichtigen</a:t>
            </a:r>
          </a:p>
          <a:p>
            <a:pPr marL="0" indent="0">
              <a:buNone/>
            </a:pPr>
            <a:endParaRPr lang="de-DE" sz="2400"/>
          </a:p>
          <a:p>
            <a:pPr marL="0" indent="0">
              <a:buNone/>
            </a:pPr>
            <a:r>
              <a:rPr lang="de-DE" sz="2400">
                <a:sym typeface="Wingdings" panose="05000000000000000000" pitchFamily="2" charset="2"/>
              </a:rPr>
              <a:t> Neue Kommunikationsmöglichkeit</a:t>
            </a:r>
            <a:endParaRPr lang="en-DE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5475-0659-4DB1-8F96-C00F32C8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56BBF-F222-4ADA-9897-F89B65DC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446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3418-F7C2-4C81-B9AD-F8CB2FAF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Auswirkungen auf Marketing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0D4B-B6C8-49A8-927A-EA8A93A0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2) Was für Auswirkungen hat die Einführung von ShireEye auf den Absatz der Bankprodukte?</a:t>
            </a:r>
          </a:p>
          <a:p>
            <a:endParaRPr lang="de-DE" sz="2400"/>
          </a:p>
          <a:p>
            <a:r>
              <a:rPr lang="de-DE" sz="2400"/>
              <a:t>Simple Bedienung </a:t>
            </a:r>
          </a:p>
          <a:p>
            <a:r>
              <a:rPr lang="de-DE" sz="2400"/>
              <a:t>Hohe technische Affinität bei Zielgruppen</a:t>
            </a:r>
          </a:p>
          <a:p>
            <a:r>
              <a:rPr lang="de-DE" sz="2400"/>
              <a:t>Intensität der Werbung wird erhöht</a:t>
            </a:r>
          </a:p>
          <a:p>
            <a:pPr marL="0" indent="0">
              <a:buNone/>
            </a:pPr>
            <a:endParaRPr lang="de-DE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>
                <a:sym typeface="Wingdings" panose="05000000000000000000" pitchFamily="2" charset="2"/>
              </a:rPr>
              <a:t> Steigerung des Absatzes wird erwartet</a:t>
            </a:r>
            <a:endParaRPr lang="de-DE" sz="2400"/>
          </a:p>
          <a:p>
            <a:endParaRPr lang="en-DE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5475-0659-4DB1-8F96-C00F32C8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56BBF-F222-4ADA-9897-F89B65DC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23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3418-F7C2-4C81-B9AD-F8CB2FAF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Auswirkungen auf Marketing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0D4B-B6C8-49A8-927A-EA8A93A0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3) Welche Zweifel hegen Zielgruppen und wie räumt man diese aus? </a:t>
            </a:r>
            <a:endParaRPr lang="en-US" sz="2800" b="1"/>
          </a:p>
          <a:p>
            <a:endParaRPr lang="de-DE" sz="2400"/>
          </a:p>
          <a:p>
            <a:r>
              <a:rPr lang="de-DE" sz="2400"/>
              <a:t>Zweifel über Qualität </a:t>
            </a:r>
            <a:br>
              <a:rPr lang="de-DE" sz="2400">
                <a:sym typeface="Wingdings" panose="05000000000000000000" pitchFamily="2" charset="2"/>
              </a:rPr>
            </a:br>
            <a:r>
              <a:rPr lang="de-DE" sz="2400">
                <a:sym typeface="Wingdings" panose="05000000000000000000" pitchFamily="2" charset="2"/>
              </a:rPr>
              <a:t> Transparente Kommunikation </a:t>
            </a:r>
          </a:p>
          <a:p>
            <a:r>
              <a:rPr lang="de-DE" sz="2400">
                <a:sym typeface="Wingdings" panose="05000000000000000000" pitchFamily="2" charset="2"/>
              </a:rPr>
              <a:t>Datenschutz </a:t>
            </a:r>
            <a:br>
              <a:rPr lang="de-DE" sz="2400">
                <a:sym typeface="Wingdings" panose="05000000000000000000" pitchFamily="2" charset="2"/>
              </a:rPr>
            </a:br>
            <a:r>
              <a:rPr lang="de-DE" sz="2400">
                <a:sym typeface="Wingdings" panose="05000000000000000000" pitchFamily="2" charset="2"/>
              </a:rPr>
              <a:t> Zertifizierung nach ISO 27001</a:t>
            </a:r>
            <a:endParaRPr lang="de-DE" sz="2400"/>
          </a:p>
          <a:p>
            <a:endParaRPr lang="en-DE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5475-0659-4DB1-8F96-C00F32C8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56BBF-F222-4ADA-9897-F89B65DC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32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93604"/>
              </p:ext>
            </p:extLst>
          </p:nvPr>
        </p:nvGraphicFramePr>
        <p:xfrm>
          <a:off x="895680" y="2516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10102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61735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noProof="1"/>
                        <a:t>Einmalige</a:t>
                      </a:r>
                      <a:r>
                        <a:rPr lang="en-US" sz="2000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Wiederkehrende</a:t>
                      </a:r>
                      <a:r>
                        <a:rPr lang="en-US" sz="2000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Gesamtkosten</a:t>
                      </a:r>
                      <a:r>
                        <a:rPr lang="en-US" sz="2000"/>
                        <a:t> </a:t>
                      </a:r>
                      <a:br>
                        <a:rPr lang="en-US" sz="2000"/>
                      </a:br>
                      <a:r>
                        <a:rPr lang="en-US" sz="2000"/>
                        <a:t>(</a:t>
                      </a:r>
                      <a:r>
                        <a:rPr lang="en-US" sz="2000" err="1"/>
                        <a:t>nach</a:t>
                      </a:r>
                      <a:r>
                        <a:rPr lang="en-US" sz="2000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91000"/>
              </p:ext>
            </p:extLst>
          </p:nvPr>
        </p:nvGraphicFramePr>
        <p:xfrm>
          <a:off x="6241679" y="2510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6948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0235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Nutzen</a:t>
                      </a:r>
                      <a:endParaRPr lang="en-US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Weitere Vorteile / Monat </a:t>
                      </a:r>
                    </a:p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Gesamtnutzen</a:t>
                      </a:r>
                      <a:br>
                        <a:rPr lang="en-US" sz="2000"/>
                      </a:br>
                      <a:r>
                        <a:rPr lang="en-US" sz="2000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Produktzuordnung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3015"/>
              </p:ext>
            </p:extLst>
          </p:nvPr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Live Demo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Outlook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097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Datensätze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Produktpräsentation</a:t>
            </a:r>
          </a:p>
          <a:p>
            <a:endParaRPr lang="en-US" sz="1400">
              <a:cs typeface="Calibri"/>
            </a:endParaRPr>
          </a:p>
          <a:p>
            <a:r>
              <a:rPr lang="en-US" sz="24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</a:t>
            </a:r>
            <a:r>
              <a:rPr lang="de-DE"/>
              <a:t>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Sprint</a:t>
            </a:r>
            <a:endParaRPr lang="en-DE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/>
              <a:t>1-8 Wochen</a:t>
            </a:r>
          </a:p>
          <a:p>
            <a:r>
              <a:rPr lang="de-DE" sz="2600"/>
              <a:t>Sprint Goal: nutzbares </a:t>
            </a:r>
            <a:r>
              <a:rPr lang="de-DE" sz="2600" err="1"/>
              <a:t>product</a:t>
            </a:r>
            <a:r>
              <a:rPr lang="de-DE" sz="2600"/>
              <a:t> </a:t>
            </a:r>
            <a:r>
              <a:rPr lang="de-DE" sz="2600" err="1"/>
              <a:t>increment</a:t>
            </a:r>
            <a:endParaRPr lang="de-DE" sz="2600"/>
          </a:p>
          <a:p>
            <a:endParaRPr lang="de-DE" sz="1800"/>
          </a:p>
          <a:p>
            <a:pPr marL="0" indent="0">
              <a:buNone/>
            </a:pPr>
            <a:r>
              <a:rPr lang="de-DE" sz="30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26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26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3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19030"/>
              </p:ext>
            </p:extLst>
          </p:nvPr>
        </p:nvGraphicFramePr>
        <p:xfrm>
          <a:off x="838200" y="1587176"/>
          <a:ext cx="10515597" cy="3992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Planning 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10.12.2021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 sz="2000"/>
                        <a:t>Sprint Daily </a:t>
                      </a:r>
                      <a:br>
                        <a:rPr lang="de-DE" sz="2000"/>
                      </a:br>
                      <a:r>
                        <a:rPr lang="de-DE" sz="2000"/>
                        <a:t>(in unserem Fall nicht täglich, aber regelmäßig)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04.01.2021</a:t>
                      </a:r>
                    </a:p>
                    <a:p>
                      <a:r>
                        <a:rPr lang="de-DE" sz="2000"/>
                        <a:t>12.01.2021</a:t>
                      </a:r>
                    </a:p>
                    <a:p>
                      <a:r>
                        <a:rPr lang="de-DE" sz="2000"/>
                        <a:t>18.01.2021</a:t>
                      </a:r>
                    </a:p>
                    <a:p>
                      <a:r>
                        <a:rPr lang="de-DE" sz="2000"/>
                        <a:t>24.01.2021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12560"/>
              </p:ext>
            </p:extLst>
          </p:nvPr>
        </p:nvGraphicFramePr>
        <p:xfrm>
          <a:off x="838200" y="1587176"/>
          <a:ext cx="10515597" cy="2468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Review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07.01.2022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 sz="2000"/>
                        <a:t>Sprint Retro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Jew. nach Sprint Review</a:t>
                      </a:r>
                      <a:endParaRPr lang="en-DE" sz="2000"/>
                    </a:p>
                    <a:p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Risikoklassifizierung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63359"/>
              </p:ext>
            </p:extLst>
          </p:nvPr>
        </p:nvGraphicFramePr>
        <p:xfrm>
          <a:off x="3075009" y="1537060"/>
          <a:ext cx="6041982" cy="532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49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70975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1081647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 b="1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1081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109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1133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99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434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b="1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318"/>
              </p:ext>
            </p:extLst>
          </p:nvPr>
        </p:nvGraphicFramePr>
        <p:xfrm>
          <a:off x="789913" y="1720562"/>
          <a:ext cx="10855895" cy="43323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78725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622959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467481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1923074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sz="2400" err="1"/>
                        <a:t>Szenario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Schadensklasse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Eintrittswahr-scheinlichkeit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sz="2000" err="1"/>
                        <a:t>Unpassende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Beschwerde</a:t>
                      </a:r>
                      <a:r>
                        <a:rPr lang="en-US" sz="2000"/>
                        <a:t>/ Ruf-beschädigung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Falsche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Einstufung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durch</a:t>
                      </a:r>
                      <a:r>
                        <a:rPr lang="en-US" sz="2000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Entschädigung</a:t>
                      </a:r>
                      <a:r>
                        <a:rPr lang="en-US" sz="2000"/>
                        <a:t>/ </a:t>
                      </a:r>
                      <a:r>
                        <a:rPr lang="en-US" sz="2000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 sz="2000"/>
                        <a:t>Kamera-aufnahmen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Aufnahmen</a:t>
                      </a:r>
                      <a:r>
                        <a:rPr lang="en-US" sz="2000"/>
                        <a:t> der Kunden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Sicherheits</a:t>
                      </a:r>
                      <a:r>
                        <a:rPr lang="en-US" sz="2000"/>
                        <a:t>- </a:t>
                      </a:r>
                      <a:r>
                        <a:rPr lang="en-US" sz="2000" err="1"/>
                        <a:t>lücke</a:t>
                      </a:r>
                      <a:r>
                        <a:rPr lang="en-US" sz="2000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Sehr </a:t>
                      </a:r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Nachverfolgung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einschalten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Sicherheitlücke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liegt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Kunde </a:t>
                      </a:r>
                      <a:r>
                        <a:rPr lang="en-US" sz="2000" err="1"/>
                        <a:t>erhält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Beschädigte</a:t>
                      </a:r>
                      <a:r>
                        <a:rPr lang="en-US" sz="2000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FER2013 Datensatz </a:t>
            </a:r>
          </a:p>
          <a:p>
            <a:r>
              <a:rPr lang="en-US" sz="2400"/>
              <a:t>Für Emotion Classification</a:t>
            </a:r>
          </a:p>
          <a:p>
            <a:r>
              <a:rPr lang="en-US" sz="2400"/>
              <a:t>Enthält ca. 30.000 </a:t>
            </a:r>
            <a:r>
              <a:rPr lang="en-US" sz="2400" err="1"/>
              <a:t>graue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(48 x 48)</a:t>
            </a:r>
          </a:p>
          <a:p>
            <a:r>
              <a:rPr lang="en-US" sz="2400"/>
              <a:t>7 </a:t>
            </a:r>
            <a:r>
              <a:rPr lang="en-US" sz="2400" err="1"/>
              <a:t>Emotionsklassen</a:t>
            </a:r>
            <a:r>
              <a:rPr lang="en-US" sz="2400"/>
              <a:t>: Happy, Sad, Neutral, Fearful, Angry, Disgust, Surprised</a:t>
            </a:r>
          </a:p>
          <a:p>
            <a:r>
              <a:rPr lang="de-DE" sz="2400"/>
              <a:t>FER+ bietet eine Reihe neuer Labels von besserer Qualität für FER2013 (Microsoft)</a:t>
            </a:r>
          </a:p>
          <a:p>
            <a:r>
              <a:rPr lang="de-DE" sz="2400"/>
              <a:t>FER+ Labels: </a:t>
            </a:r>
            <a:r>
              <a:rPr lang="en-US" sz="2400"/>
              <a:t>Neutral, Happy, Surprised, Sad, Anger, Disgust, Fearful, Contempt, Unknown, NF (Not a Face)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4" descr="FER vs FER+ example">
            <a:extLst>
              <a:ext uri="{FF2B5EF4-FFF2-40B4-BE49-F238E27FC236}">
                <a16:creationId xmlns:a16="http://schemas.microsoft.com/office/drawing/2014/main" id="{F9B19B54-A4E1-4076-B2BD-76478D1E8E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8341"/>
            <a:ext cx="5181600" cy="22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Facial Age Datensatz</a:t>
            </a:r>
            <a:endParaRPr lang="en-US" b="1"/>
          </a:p>
          <a:p>
            <a:r>
              <a:rPr lang="en-US" sz="2400"/>
              <a:t>Für Age Group Classification</a:t>
            </a:r>
          </a:p>
          <a:p>
            <a:r>
              <a:rPr lang="en-US" sz="2400"/>
              <a:t>Enthält ca. 9.000 </a:t>
            </a:r>
            <a:r>
              <a:rPr lang="en-US" sz="2400" err="1"/>
              <a:t>farbige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(200 x 200) von Menschen </a:t>
            </a:r>
            <a:r>
              <a:rPr lang="en-US" sz="2400" err="1"/>
              <a:t>im</a:t>
            </a:r>
            <a:r>
              <a:rPr lang="en-US" sz="2400"/>
              <a:t> Alter von 1 bis 110 Jahren</a:t>
            </a:r>
          </a:p>
          <a:p>
            <a:r>
              <a:rPr lang="en-US" sz="2400"/>
              <a:t>4 </a:t>
            </a:r>
            <a:r>
              <a:rPr lang="en-US" sz="2400" err="1"/>
              <a:t>Altersgruppen</a:t>
            </a:r>
            <a:r>
              <a:rPr lang="en-US" sz="2400"/>
              <a:t>: Child (&lt;=16), Young Adult (17 - 30), Adult (31-60), Senior (&gt;60)</a:t>
            </a:r>
          </a:p>
          <a:p>
            <a:r>
              <a:rPr lang="en-US" sz="2400"/>
              <a:t>Datensatz: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C8F728-66CF-464D-93C4-1679B8CD8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7004"/>
            <a:ext cx="5181600" cy="3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/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42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32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C8A5D-5C24-4133-898A-667159CF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4050A6-383D-4CF9-817E-FF2BCE14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  <a:r>
              <a:rPr lang="de-DE" sz="2400">
                <a:cs typeface="Calibri"/>
              </a:rPr>
              <a:t> </a:t>
            </a:r>
            <a:r>
              <a:rPr lang="en-DE" sz="2400">
                <a:cs typeface="Calibri"/>
              </a:rPr>
              <a:t>Child, Young Adult, Adult, Senior</a:t>
            </a:r>
            <a:endParaRPr lang="de-DE" sz="2400">
              <a:cs typeface="Calibri"/>
            </a:endParaRPr>
          </a:p>
          <a:p>
            <a:pPr lvl="1"/>
            <a:endParaRPr lang="en-DE">
              <a:cs typeface="Calibri"/>
            </a:endParaRPr>
          </a:p>
          <a:p>
            <a:endParaRPr lang="en-DE"/>
          </a:p>
        </p:txBody>
      </p:sp>
      <p:pic>
        <p:nvPicPr>
          <p:cNvPr id="1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BBB7384-D5A0-4BEE-9985-F6E01CE2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5" y="3429000"/>
            <a:ext cx="75816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2424" cy="385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  <a:r>
              <a:rPr lang="de-DE" sz="2400">
                <a:cs typeface="Calibri"/>
              </a:rPr>
              <a:t>: </a:t>
            </a:r>
            <a:r>
              <a:rPr lang="en-DE" sz="2400">
                <a:cs typeface="Calibri"/>
              </a:rPr>
              <a:t>Neutral, Happy, Surprised, Sad, Angry, Disgusted, Fearful</a:t>
            </a:r>
            <a:endParaRPr lang="de-DE" sz="2400">
              <a:cs typeface="Calibri"/>
            </a:endParaRPr>
          </a:p>
          <a:p>
            <a:endParaRPr lang="en-DE" sz="2400"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33</a:t>
            </a:fld>
            <a:endParaRPr lang="en-DE"/>
          </a:p>
        </p:txBody>
      </p:sp>
      <p:pic>
        <p:nvPicPr>
          <p:cNvPr id="18" name="Picture 8" descr="Chart&#10;&#10;Description automatically generated">
            <a:extLst>
              <a:ext uri="{FF2B5EF4-FFF2-40B4-BE49-F238E27FC236}">
                <a16:creationId xmlns:a16="http://schemas.microsoft.com/office/drawing/2014/main" id="{1EC61F79-F9F1-4F79-B3A7-110C32F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7" y="3429000"/>
            <a:ext cx="7581626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FC1B-8AFB-476E-A561-061D2F8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462213"/>
            <a:ext cx="9486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83536-97CB-44F1-9B47-394547043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675"/>
            <a:ext cx="12192000" cy="32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Produktvision – ShireEye </a:t>
            </a:r>
          </a:p>
          <a:p>
            <a:r>
              <a:rPr lang="de-DE" sz="2400"/>
              <a:t>Funktionsweise</a:t>
            </a:r>
          </a:p>
          <a:p>
            <a:r>
              <a:rPr lang="de-DE" sz="2400"/>
              <a:t>Zielgruppenanalyse</a:t>
            </a:r>
          </a:p>
          <a:p>
            <a:r>
              <a:rPr lang="de-DE" sz="2400"/>
              <a:t>Auswirkungen auf Marketing</a:t>
            </a:r>
          </a:p>
          <a:p>
            <a:r>
              <a:rPr lang="de-DE" sz="2400"/>
              <a:t>Kosten/Nutzen-Analyse</a:t>
            </a:r>
          </a:p>
          <a:p>
            <a:r>
              <a:rPr lang="de-DE" sz="2400"/>
              <a:t>Produktzuordnung</a:t>
            </a:r>
          </a:p>
          <a:p>
            <a:r>
              <a:rPr lang="de-DE" sz="2400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2F2-48C8-42FF-A0BE-70D619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Produktvision – ShireEye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7A02-DDE5-4D20-B2C6-D93C3CC6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Ziel unserer Kunden:</a:t>
            </a:r>
          </a:p>
          <a:p>
            <a:r>
              <a:rPr lang="de-DE" sz="2600"/>
              <a:t>Erkennen der individuellen Bedürfnisse von Kunden</a:t>
            </a:r>
          </a:p>
          <a:p>
            <a:r>
              <a:rPr lang="de-DE" sz="2600">
                <a:sym typeface="Wingdings" panose="05000000000000000000" pitchFamily="2" charset="2"/>
              </a:rPr>
              <a:t>Verbesserung der Marketingstrategie unserer Kunden </a:t>
            </a:r>
          </a:p>
          <a:p>
            <a:r>
              <a:rPr lang="de-DE" sz="2600">
                <a:sym typeface="Wingdings" panose="05000000000000000000" pitchFamily="2" charset="2"/>
              </a:rPr>
              <a:t>Stärkung des Images als innovatives Unternehmen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012F-23E2-4EB7-8D65-290B207F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821" y="2478965"/>
            <a:ext cx="4798979" cy="1900069"/>
          </a:xfrm>
          <a:prstGeom prst="roundRect">
            <a:avLst>
              <a:gd name="adj" fmla="val 671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>
            <a:outerShdw blurRad="508000" dist="254000" dir="2700000" algn="tl" rotWithShape="0">
              <a:schemeClr val="accent5">
                <a:lumMod val="75000"/>
                <a:alpha val="40000"/>
              </a:schemeClr>
            </a:outerShdw>
          </a:effectLst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Unser Ziel:</a:t>
            </a:r>
          </a:p>
          <a:p>
            <a:pPr marL="0" indent="0">
              <a:buNone/>
            </a:pPr>
            <a:r>
              <a:rPr lang="de-DE" sz="2600" dirty="0"/>
              <a:t>Unsere Kunden mit Technologie beim Erreichen ihrer Ziele unterstützen</a:t>
            </a:r>
            <a:endParaRPr lang="en-DE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645-94A0-4A08-8D1F-BF90284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C7F8-D17D-4482-B1AB-7620436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33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E0270-E706-4659-B081-5EAC2554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500"/>
            <a:ext cx="19050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39B65-9738-4753-9F43-486573DCA074}"/>
              </a:ext>
            </a:extLst>
          </p:cNvPr>
          <p:cNvSpPr/>
          <p:nvPr/>
        </p:nvSpPr>
        <p:spPr>
          <a:xfrm>
            <a:off x="980700" y="2619000"/>
            <a:ext cx="1620000" cy="16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1F6FC-7D9C-44B6-94AD-650EB922B270}"/>
              </a:ext>
            </a:extLst>
          </p:cNvPr>
          <p:cNvSpPr txBox="1"/>
          <p:nvPr/>
        </p:nvSpPr>
        <p:spPr>
          <a:xfrm>
            <a:off x="591529" y="4520981"/>
            <a:ext cx="215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  <a:p>
            <a:pPr algn="ctr"/>
            <a:r>
              <a:rPr lang="en-US" dirty="0"/>
              <a:t>(Young Adult, Happy)</a:t>
            </a:r>
            <a:endParaRPr lang="en-D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A0B38-C14F-416B-B13E-4F1DA481C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7481" r="7481" b="7481"/>
          <a:stretch/>
        </p:blipFill>
        <p:spPr>
          <a:xfrm>
            <a:off x="4062113" y="1970749"/>
            <a:ext cx="1011501" cy="101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3DEE61-EDC2-4051-BEAD-9B945E66CBAF}"/>
              </a:ext>
            </a:extLst>
          </p:cNvPr>
          <p:cNvSpPr txBox="1"/>
          <p:nvPr/>
        </p:nvSpPr>
        <p:spPr>
          <a:xfrm>
            <a:off x="3423557" y="3020959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Gesichtserkennung</a:t>
            </a:r>
            <a:endParaRPr lang="en-D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80AD5-D3EC-4AFE-B5EE-02488BF990B5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2743200" y="2476500"/>
            <a:ext cx="1318913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A50FE-018B-4C1F-A3DE-8EB68C76F6C0}"/>
              </a:ext>
            </a:extLst>
          </p:cNvPr>
          <p:cNvCxnSpPr>
            <a:cxnSpLocks/>
            <a:stCxn id="21" idx="3"/>
            <a:endCxn id="1026" idx="1"/>
          </p:cNvCxnSpPr>
          <p:nvPr/>
        </p:nvCxnSpPr>
        <p:spPr>
          <a:xfrm>
            <a:off x="5073614" y="2476500"/>
            <a:ext cx="51261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F3207-2E84-4A53-B289-3F052ADF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99" y="1970749"/>
            <a:ext cx="1011501" cy="10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37CB4C-06CC-49DB-8D63-742F48BC0D64}"/>
              </a:ext>
            </a:extLst>
          </p:cNvPr>
          <p:cNvSpPr txBox="1"/>
          <p:nvPr/>
        </p:nvSpPr>
        <p:spPr>
          <a:xfrm>
            <a:off x="9561242" y="3020959"/>
            <a:ext cx="228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Vorhersage</a:t>
            </a:r>
            <a:r>
              <a:rPr lang="en-US" dirty="0"/>
              <a:t> der </a:t>
            </a:r>
            <a:r>
              <a:rPr lang="en-US" dirty="0" err="1"/>
              <a:t>Altersgruppe</a:t>
            </a:r>
            <a:r>
              <a:rPr lang="en-US" dirty="0"/>
              <a:t> und Emotion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4F716E-1053-43E3-8C19-E69DA13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9" y="4336150"/>
            <a:ext cx="1261233" cy="10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2F13-232D-4F08-933E-EA296E6B9ABF}"/>
              </a:ext>
            </a:extLst>
          </p:cNvPr>
          <p:cNvCxnSpPr>
            <a:cxnSpLocks/>
            <a:stCxn id="31" idx="2"/>
            <a:endCxn id="1028" idx="3"/>
          </p:cNvCxnSpPr>
          <p:nvPr/>
        </p:nvCxnSpPr>
        <p:spPr>
          <a:xfrm flipH="1">
            <a:off x="8267322" y="3944289"/>
            <a:ext cx="2438227" cy="89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4BE9E6-3E26-4ED7-AB9C-8135D7041616}"/>
              </a:ext>
            </a:extLst>
          </p:cNvPr>
          <p:cNvCxnSpPr>
            <a:cxnSpLocks/>
            <a:stCxn id="1028" idx="1"/>
            <a:endCxn id="13" idx="3"/>
          </p:cNvCxnSpPr>
          <p:nvPr/>
        </p:nvCxnSpPr>
        <p:spPr>
          <a:xfrm flipH="1">
            <a:off x="2743200" y="4844147"/>
            <a:ext cx="42628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B97-0792-43B1-ADFB-18D6160C4D94}"/>
              </a:ext>
            </a:extLst>
          </p:cNvPr>
          <p:cNvSpPr txBox="1"/>
          <p:nvPr/>
        </p:nvSpPr>
        <p:spPr>
          <a:xfrm>
            <a:off x="6492398" y="5353125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Produktzuordnung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>
            <a:normAutofit/>
          </a:bodyPr>
          <a:lstStyle/>
          <a:p>
            <a:r>
              <a:rPr lang="en-US" sz="2800" err="1">
                <a:cs typeface="Calibri"/>
              </a:rPr>
              <a:t>Zielgruppen</a:t>
            </a:r>
            <a:endParaRPr lang="en-US" sz="280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4843382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1. </a:t>
            </a:r>
            <a:r>
              <a:rPr lang="en-US" sz="2400" err="1">
                <a:ea typeface="+mn-lt"/>
                <a:cs typeface="+mn-lt"/>
              </a:rPr>
              <a:t>Junge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Erwachsene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</a:t>
            </a:r>
            <a:r>
              <a:rPr lang="en-US" sz="2400">
                <a:ea typeface="+mn-lt"/>
                <a:cs typeface="+mn-lt"/>
              </a:rPr>
              <a:t> Alter </a:t>
            </a:r>
            <a:r>
              <a:rPr lang="en-US" sz="2400" err="1">
                <a:ea typeface="+mn-lt"/>
                <a:cs typeface="+mn-lt"/>
              </a:rPr>
              <a:t>zwischen</a:t>
            </a:r>
            <a:r>
              <a:rPr lang="en-US" sz="2400">
                <a:ea typeface="+mn-lt"/>
                <a:cs typeface="+mn-lt"/>
              </a:rPr>
              <a:t> 17 und 30 Jahren </a:t>
            </a:r>
            <a:r>
              <a:rPr lang="en-US" sz="2400" err="1">
                <a:ea typeface="+mn-lt"/>
                <a:cs typeface="+mn-lt"/>
              </a:rPr>
              <a:t>mit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geringem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Einkommen</a:t>
            </a:r>
            <a:r>
              <a:rPr lang="en-US" sz="2400">
                <a:ea typeface="+mn-lt"/>
                <a:cs typeface="+mn-lt"/>
              </a:rPr>
              <a:t> und </a:t>
            </a:r>
            <a:r>
              <a:rPr lang="en-US" sz="2400" err="1">
                <a:ea typeface="+mn-lt"/>
                <a:cs typeface="+mn-lt"/>
              </a:rPr>
              <a:t>Technikbegeisterung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2. Erwachsene im mittleren Alter zwischen 31 und 60 Jahren mit mittlerem </a:t>
            </a:r>
            <a:r>
              <a:rPr lang="en-US" sz="2400" err="1"/>
              <a:t>Einkommen</a:t>
            </a:r>
            <a:endParaRPr lang="en-DE" sz="2400"/>
          </a:p>
          <a:p>
            <a:endParaRPr lang="en-DE"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978386-9C99-48A0-BD3B-438EA1B3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04D22-B8B0-4880-A762-50768DDF33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23E-D29B-41AE-B622-4AA2C97D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EBFF-EB64-428B-9551-2BA355741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F1B-61B9-4A07-BA29-7EACE7CB3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Katharina Müller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47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mäßig urban, Vorstadt, mit Familie in moderner 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moderner Beruf mit mäßigem Einkommen</a:t>
            </a:r>
            <a:endParaRPr lang="en-DE" sz="240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3376-9647-4425-BF27-CD036CC0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9AE1-2F38-43B9-BE82-1FCE16CBC3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Interessen:</a:t>
            </a:r>
            <a:r>
              <a:rPr lang="en-US" sz="2400">
                <a:ea typeface="+mn-lt"/>
                <a:cs typeface="+mn-lt"/>
              </a:rPr>
              <a:t> IT, Technik, Modelleisenbahnen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Zukunftssicherheit, Stabilität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wenig online, intensive Betrachtung vor bereits geringen Investitionen, insgesamt Fokus auf Qualität </a:t>
            </a:r>
            <a:endParaRPr lang="en-US" sz="2400"/>
          </a:p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E9BDA-2454-4163-95D8-573406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506B2-2EF3-4223-A007-D3162BA7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9F33-2F1D-4C91-94E7-17F6DD9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00F5-ADDF-4A2A-9C79-4AD582F58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258FB-46B7-41B8-AB4B-F37EF44C8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Tom Weber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27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urban, Szene-Stadtteil, allein in einer Altbau-Wohnung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Student mit geringem Einkommen</a:t>
            </a:r>
            <a:endParaRPr lang="en-DE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C8C7-7B3E-4A7A-B725-DCCC98D0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EBAB-17EA-41D3-9385-8BDC9441F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>
                <a:ea typeface="+mn-lt"/>
                <a:cs typeface="+mn-lt"/>
              </a:rPr>
              <a:t>Interessen: </a:t>
            </a:r>
            <a:r>
              <a:rPr lang="en-US" sz="2400">
                <a:ea typeface="+mn-lt"/>
                <a:cs typeface="+mn-lt"/>
              </a:rPr>
              <a:t>Fitness, Mode, Technik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Umweltbewusstsein, Nachhaltigkeit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vorrangig online, Kleidung möglichst fair, Investitionen mit Bedacht </a:t>
            </a:r>
            <a:endParaRPr lang="en-DE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B8F9-E80D-4D55-A19E-9CA679A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58880-322F-45A2-A13E-341A252F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1494</Words>
  <Application>Microsoft Office PowerPoint</Application>
  <PresentationFormat>Widescreen</PresentationFormat>
  <Paragraphs>515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Produktvision – ShireEye</vt:lpstr>
      <vt:lpstr>Funktionsweise</vt:lpstr>
      <vt:lpstr>Zielgruppenanalyse</vt:lpstr>
      <vt:lpstr>Zielgruppenanalyse</vt:lpstr>
      <vt:lpstr>Zielgruppenanalyse</vt:lpstr>
      <vt:lpstr>Auswirkungen auf Marketing</vt:lpstr>
      <vt:lpstr>Auswirkungen auf Marketing</vt:lpstr>
      <vt:lpstr>Auswirkungen auf Marketing</vt:lpstr>
      <vt:lpstr>Auswirkungen auf Marketing</vt:lpstr>
      <vt:lpstr>Kosten/Nutzen Analyse</vt:lpstr>
      <vt:lpstr>Produktzuordnung</vt:lpstr>
      <vt:lpstr>ShireEye</vt:lpstr>
      <vt:lpstr>ShireEye</vt:lpstr>
      <vt:lpstr>Interne Umsetzung</vt:lpstr>
      <vt:lpstr>Agenda – Interne Umsetzung</vt:lpstr>
      <vt:lpstr>Arbeitsweise – Scrum</vt:lpstr>
      <vt:lpstr>Meetingstruktur</vt:lpstr>
      <vt:lpstr>Meetingstruktur</vt:lpstr>
      <vt:lpstr>Risikoklassifizierung</vt:lpstr>
      <vt:lpstr>Risikoanalyse</vt:lpstr>
      <vt:lpstr>Datensätze</vt:lpstr>
      <vt:lpstr>Datensätze</vt:lpstr>
      <vt:lpstr>Ereignis-Reaktions-Modell</vt:lpstr>
      <vt:lpstr>Use-Case-Schablone</vt:lpstr>
      <vt:lpstr>Aktivitätsdiagramm</vt:lpstr>
      <vt:lpstr>Architektur</vt:lpstr>
      <vt:lpstr>Entscheidungstabelle</vt:lpstr>
      <vt:lpstr>Algorithmenbeschreibung</vt:lpstr>
      <vt:lpstr>Algorithmenbeschreibung</vt:lpstr>
      <vt:lpstr>TensorFlow Modelle</vt:lpstr>
      <vt:lpstr>TensorFlow Modelle</vt:lpstr>
      <vt:lpstr>Explainable AI – Age Group Classification</vt:lpstr>
      <vt:lpstr>Explainable AI – Emotion Classification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Lugeder, Jana</cp:lastModifiedBy>
  <cp:revision>60</cp:revision>
  <dcterms:created xsi:type="dcterms:W3CDTF">2022-01-13T13:29:28Z</dcterms:created>
  <dcterms:modified xsi:type="dcterms:W3CDTF">2022-01-24T16:57:47Z</dcterms:modified>
</cp:coreProperties>
</file>