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5" r:id="rId16"/>
    <p:sldId id="274" r:id="rId17"/>
    <p:sldId id="270" r:id="rId18"/>
    <p:sldId id="272" r:id="rId19"/>
    <p:sldId id="271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70" d="100"/>
          <a:sy n="70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FA6455-21A4-4B5B-BC71-809B311F2B8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6B01B0-57E8-442F-A616-596D5FD4B7A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24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23" Type="http://schemas.openxmlformats.org/officeDocument/2006/relationships/image" Target="../media/image6.png"/><Relationship Id="rId19" Type="http://schemas.openxmlformats.org/officeDocument/2006/relationships/image" Target="../media/image8.png"/><Relationship Id="rId4" Type="http://schemas.openxmlformats.org/officeDocument/2006/relationships/image" Target="../media/image2.wmf"/><Relationship Id="rId2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la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733800"/>
            <a:ext cx="7239000" cy="838200"/>
          </a:xfrm>
        </p:spPr>
        <p:txBody>
          <a:bodyPr>
            <a:normAutofit fontScale="90000"/>
          </a:bodyPr>
          <a:lstStyle/>
          <a:p>
            <a:r>
              <a:rPr lang="en-US" sz="7200" dirty="0" err="1" smtClean="0"/>
              <a:t>Metode</a:t>
            </a:r>
            <a:r>
              <a:rPr lang="en-US" sz="7200" dirty="0" smtClean="0"/>
              <a:t> </a:t>
            </a:r>
            <a:r>
              <a:rPr lang="en-US" sz="7200" dirty="0" err="1" smtClean="0"/>
              <a:t>Numerik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7010400" cy="609600"/>
          </a:xfrm>
        </p:spPr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Analitik</a:t>
            </a:r>
            <a:r>
              <a:rPr lang="en-US" sz="3600" dirty="0" smtClean="0"/>
              <a:t> </a:t>
            </a:r>
            <a:r>
              <a:rPr lang="en-US" sz="3600" dirty="0" err="1" smtClean="0"/>
              <a:t>vs</a:t>
            </a:r>
            <a:r>
              <a:rPr lang="en-US" sz="3600" dirty="0" smtClean="0"/>
              <a:t>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Numerik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menghasikan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r>
              <a:rPr lang="en-US" dirty="0" smtClean="0"/>
              <a:t>/ </a:t>
            </a:r>
            <a:r>
              <a:rPr lang="en-US" dirty="0" err="1" smtClean="0"/>
              <a:t>eksak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/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Menghampiri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r>
              <a:rPr lang="en-US" dirty="0" smtClean="0"/>
              <a:t>,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seteliti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(</a:t>
            </a:r>
            <a:r>
              <a:rPr lang="en-US" dirty="0" err="1" smtClean="0"/>
              <a:t>ada</a:t>
            </a:r>
            <a:r>
              <a:rPr lang="en-US" dirty="0" smtClean="0"/>
              <a:t> error/ </a:t>
            </a:r>
            <a:r>
              <a:rPr lang="en-US" dirty="0" err="1" smtClean="0"/>
              <a:t>galat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Taylor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Tools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menurunkan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numerik</a:t>
                </a:r>
                <a:endParaRPr lang="en-US" dirty="0" smtClean="0"/>
              </a:p>
              <a:p>
                <a:r>
                  <a:rPr lang="en-US" dirty="0" err="1" smtClean="0"/>
                  <a:t>Definisi</a:t>
                </a: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Andaikan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f’</a:t>
                </a:r>
                <a:r>
                  <a:rPr lang="en-US" dirty="0" smtClean="0"/>
                  <a:t> , </a:t>
                </a:r>
                <a:r>
                  <a:rPr lang="en-US" i="1" dirty="0" smtClean="0"/>
                  <a:t>f”</a:t>
                </a:r>
                <a:r>
                  <a:rPr lang="en-US" dirty="0" smtClean="0"/>
                  <a:t> ,… </a:t>
                </a:r>
                <a:r>
                  <a:rPr lang="en-US" dirty="0" err="1" smtClean="0"/>
                  <a:t>kontinu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selang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]. </a:t>
                </a:r>
                <a:r>
                  <a:rPr lang="en-US" dirty="0" err="1" smtClean="0"/>
                  <a:t>Misalkan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disekitar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0</a:t>
                </a:r>
                <a:r>
                  <a:rPr lang="en-US" dirty="0" smtClean="0"/>
                  <a:t>,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f(x)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diekspansi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deret</a:t>
                </a:r>
                <a:r>
                  <a:rPr lang="en-US" dirty="0" smtClean="0"/>
                  <a:t> Taylor </a:t>
                </a:r>
                <a:r>
                  <a:rPr lang="en-US" dirty="0" err="1" smtClean="0"/>
                  <a:t>menjadi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baseline="-25000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1!</m:t>
                          </m:r>
                        </m:den>
                      </m:f>
                      <m:r>
                        <a:rPr lang="en-US" sz="1800" b="0" i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0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baseline="-25000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1800" b="0" i="0" smtClean="0">
                          <a:latin typeface="Cambria Math"/>
                        </a:rPr>
                        <m:t>+…+</m:t>
                      </m:r>
                      <m:r>
                        <a:rPr lang="en-US" sz="1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 baseline="30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baseline="30000" smtClean="0">
                              <a:latin typeface="Cambria Math"/>
                            </a:rPr>
                            <m:t>m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0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baseline="-25000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baseline="30000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800" b="0" i="0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/>
              </a:p>
              <a:p>
                <a:pPr marL="285750" indent="0">
                  <a:buNone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 – x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deret</a:t>
                </a:r>
                <a:r>
                  <a:rPr lang="en-US" dirty="0" smtClean="0"/>
                  <a:t> Taylor </a:t>
                </a:r>
                <a:r>
                  <a:rPr lang="en-US" dirty="0" err="1" smtClean="0"/>
                  <a:t>dituliskan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kembali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1!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sz="2400" b="0" i="0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+…+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baseline="30000" smtClean="0">
                              <a:latin typeface="Cambria Math"/>
                            </a:rPr>
                            <m:t>m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sz="2400" b="0" i="0" baseline="-25000" smtClean="0">
                              <a:latin typeface="Cambria Math"/>
                            </a:rPr>
                            <m:t>0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baseline="30000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Arial Narrow" panose="020B0606020202030204" pitchFamily="34" charset="0"/>
                  </a:rPr>
                  <a:t>Hampiri </a:t>
                </a:r>
                <a:r>
                  <a:rPr lang="en-US" sz="2400" dirty="0" err="1" smtClean="0">
                    <a:latin typeface="Arial Narrow" panose="020B0606020202030204" pitchFamily="34" charset="0"/>
                  </a:rPr>
                  <a:t>fungsi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 </a:t>
                </a:r>
                <a:r>
                  <a:rPr lang="en-US" sz="2400" i="1" dirty="0" smtClean="0">
                    <a:latin typeface="Arial Narrow" panose="020B0606020202030204" pitchFamily="34" charset="0"/>
                  </a:rPr>
                  <a:t>f(x)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 = sin(</a:t>
                </a:r>
                <a:r>
                  <a:rPr lang="en-US" sz="2400" i="1" dirty="0" smtClean="0">
                    <a:latin typeface="Arial Narrow" panose="020B0606020202030204" pitchFamily="34" charset="0"/>
                  </a:rPr>
                  <a:t>x)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 </a:t>
                </a:r>
                <a:r>
                  <a:rPr lang="en-US" sz="2400" dirty="0" err="1" smtClean="0">
                    <a:latin typeface="Arial Narrow" panose="020B0606020202030204" pitchFamily="34" charset="0"/>
                  </a:rPr>
                  <a:t>ke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 </a:t>
                </a:r>
                <a:r>
                  <a:rPr lang="en-US" sz="2400" dirty="0" err="1" smtClean="0">
                    <a:latin typeface="Arial Narrow" panose="020B0606020202030204" pitchFamily="34" charset="0"/>
                  </a:rPr>
                  <a:t>dalam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 </a:t>
                </a:r>
                <a:r>
                  <a:rPr lang="en-US" sz="2400" dirty="0" err="1" smtClean="0">
                    <a:latin typeface="Arial Narrow" panose="020B0606020202030204" pitchFamily="34" charset="0"/>
                  </a:rPr>
                  <a:t>deret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 Taylor </a:t>
                </a:r>
                <a:r>
                  <a:rPr lang="en-US" sz="2400" dirty="0" err="1" smtClean="0">
                    <a:latin typeface="Arial Narrow" panose="020B0606020202030204" pitchFamily="34" charset="0"/>
                  </a:rPr>
                  <a:t>disekitar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 x</a:t>
                </a:r>
                <a:r>
                  <a:rPr lang="en-US" sz="2400" baseline="-25000" dirty="0" smtClean="0">
                    <a:latin typeface="Arial Narrow" panose="020B0606020202030204" pitchFamily="34" charset="0"/>
                  </a:rPr>
                  <a:t>0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=</a:t>
                </a:r>
                <a:r>
                  <a:rPr lang="id-ID" sz="2400" dirty="0" smtClean="0">
                    <a:latin typeface="Arial Narrow" panose="020B0606020202030204" pitchFamily="34" charset="0"/>
                  </a:rPr>
                  <a:t> 1</a:t>
                </a:r>
                <a:endParaRPr lang="en-US" sz="2400" dirty="0" smtClean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Arial Narrow" panose="020B0606020202030204" pitchFamily="34" charset="0"/>
                  </a:rPr>
                  <a:t>	f’(x) = </a:t>
                </a:r>
                <a:r>
                  <a:rPr lang="en-US" sz="2400" dirty="0" err="1" smtClean="0">
                    <a:latin typeface="Arial Narrow" panose="020B0606020202030204" pitchFamily="34" charset="0"/>
                  </a:rPr>
                  <a:t>cos</a:t>
                </a:r>
                <a:r>
                  <a:rPr lang="en-US" sz="2400" i="1" dirty="0" smtClean="0">
                    <a:latin typeface="Arial Narrow" panose="020B0606020202030204" pitchFamily="34" charset="0"/>
                  </a:rPr>
                  <a:t>(x)</a:t>
                </a: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Arial Narrow" panose="020B0606020202030204" pitchFamily="34" charset="0"/>
                  </a:rPr>
                  <a:t>	f’’(x) = 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-sin</a:t>
                </a:r>
                <a:r>
                  <a:rPr lang="en-US" sz="2400" i="1" dirty="0" smtClean="0">
                    <a:latin typeface="Arial Narrow" panose="020B0606020202030204" pitchFamily="34" charset="0"/>
                  </a:rPr>
                  <a:t>(x)		</a:t>
                </a: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Arial Narrow" panose="020B0606020202030204" pitchFamily="34" charset="0"/>
                  </a:rPr>
                  <a:t>	f’’’(x) = -</a:t>
                </a:r>
                <a:r>
                  <a:rPr lang="en-US" sz="2400" dirty="0" err="1" smtClean="0">
                    <a:latin typeface="Arial Narrow" panose="020B0606020202030204" pitchFamily="34" charset="0"/>
                  </a:rPr>
                  <a:t>cos</a:t>
                </a:r>
                <a:r>
                  <a:rPr lang="en-US" sz="2400" i="1" dirty="0" smtClean="0">
                    <a:latin typeface="Arial Narrow" panose="020B0606020202030204" pitchFamily="34" charset="0"/>
                  </a:rPr>
                  <a:t> (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x)</a:t>
                </a: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Arial Narrow" panose="020B0606020202030204" pitchFamily="34" charset="0"/>
                  </a:rPr>
                  <a:t>	f</a:t>
                </a:r>
                <a:r>
                  <a:rPr lang="en-US" sz="2400" i="1" baseline="30000" dirty="0" smtClean="0">
                    <a:latin typeface="Arial Narrow" panose="020B0606020202030204" pitchFamily="34" charset="0"/>
                  </a:rPr>
                  <a:t>(4)</a:t>
                </a:r>
                <a:r>
                  <a:rPr lang="en-US" sz="2400" i="1" dirty="0" smtClean="0">
                    <a:latin typeface="Arial Narrow" panose="020B0606020202030204" pitchFamily="34" charset="0"/>
                  </a:rPr>
                  <a:t>(x) = </a:t>
                </a:r>
                <a:r>
                  <a:rPr lang="en-US" sz="2400" dirty="0" smtClean="0">
                    <a:latin typeface="Arial Narrow" panose="020B0606020202030204" pitchFamily="34" charset="0"/>
                  </a:rPr>
                  <a:t>sin </a:t>
                </a:r>
                <a:r>
                  <a:rPr lang="en-US" sz="2400" i="1" dirty="0" smtClean="0">
                    <a:latin typeface="Arial Narrow" panose="020B0606020202030204" pitchFamily="34" charset="0"/>
                  </a:rPr>
                  <a:t>(x)</a:t>
                </a:r>
              </a:p>
              <a:p>
                <a:pPr marL="0" indent="0">
                  <a:buNone/>
                </a:pPr>
                <a:endParaRPr lang="en-US" sz="2400" i="1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 smtClean="0">
                    <a:latin typeface="Arial Narrow" panose="020B0606020202030204" pitchFamily="34" charset="0"/>
                  </a:rPr>
                  <a:t>  </a:t>
                </a:r>
                <a:r>
                  <a:rPr lang="en-US" sz="2100" i="1" dirty="0" smtClean="0">
                    <a:latin typeface="Arial Narrow" panose="020B0606020202030204" pitchFamily="34" charset="0"/>
                  </a:rPr>
                  <a:t> Sin(x) = sin(1) + </a:t>
                </a:r>
                <a:r>
                  <a:rPr lang="en-US" sz="2100" i="1" dirty="0" err="1" smtClean="0">
                    <a:latin typeface="Arial Narrow" panose="020B0606020202030204" pitchFamily="34" charset="0"/>
                  </a:rPr>
                  <a:t>cos</a:t>
                </a:r>
                <a:r>
                  <a:rPr lang="en-US" sz="2100" i="1" dirty="0" smtClean="0">
                    <a:latin typeface="Arial Narrow" panose="020B0606020202030204" pitchFamily="34" charset="0"/>
                  </a:rPr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100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</a:rPr>
                          <m:t>1!</m:t>
                        </m:r>
                      </m:den>
                    </m:f>
                  </m:oMath>
                </a14:m>
                <a:r>
                  <a:rPr lang="en-US" sz="2100" dirty="0" smtClean="0">
                    <a:latin typeface="Arial Narrow" panose="020B0606020202030204" pitchFamily="34" charset="0"/>
                  </a:rPr>
                  <a:t> + (-sin(1))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1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</a:rPr>
                          <m:t>2!</m:t>
                        </m:r>
                      </m:den>
                    </m:f>
                  </m:oMath>
                </a14:m>
                <a:r>
                  <a:rPr lang="en-US" sz="2100" dirty="0" smtClean="0">
                    <a:latin typeface="Arial Narrow" panose="020B0606020202030204" pitchFamily="34" charset="0"/>
                  </a:rPr>
                  <a:t> + (-</a:t>
                </a:r>
                <a:r>
                  <a:rPr lang="en-US" sz="2100" dirty="0" err="1" smtClean="0">
                    <a:latin typeface="Arial Narrow" panose="020B0606020202030204" pitchFamily="34" charset="0"/>
                  </a:rPr>
                  <a:t>cos</a:t>
                </a:r>
                <a:r>
                  <a:rPr lang="en-US" sz="2100" dirty="0" smtClean="0">
                    <a:latin typeface="Arial Narrow" panose="020B0606020202030204" pitchFamily="34" charset="0"/>
                  </a:rPr>
                  <a:t>(1))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1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</a:rPr>
                          <m:t>3!</m:t>
                        </m:r>
                      </m:den>
                    </m:f>
                  </m:oMath>
                </a14:m>
                <a:r>
                  <a:rPr lang="en-US" sz="2100" dirty="0" smtClean="0">
                    <a:latin typeface="Arial Narrow" panose="020B0606020202030204" pitchFamily="34" charset="0"/>
                  </a:rPr>
                  <a:t> + …</a:t>
                </a:r>
              </a:p>
              <a:p>
                <a:pPr marL="0" indent="0">
                  <a:buNone/>
                </a:pPr>
                <a:r>
                  <a:rPr lang="en-US" sz="2300" dirty="0" smtClean="0">
                    <a:latin typeface="Arial Narrow" panose="020B0606020202030204" pitchFamily="34" charset="0"/>
                  </a:rPr>
                  <a:t>	= 0.8415 + 0.5403 h – 0.4208 h</a:t>
                </a:r>
                <a:r>
                  <a:rPr lang="en-US" sz="2300" baseline="30000" dirty="0" smtClean="0">
                    <a:latin typeface="Arial Narrow" panose="020B0606020202030204" pitchFamily="34" charset="0"/>
                  </a:rPr>
                  <a:t>2</a:t>
                </a:r>
                <a:r>
                  <a:rPr lang="en-US" sz="2300" dirty="0" smtClean="0">
                    <a:latin typeface="Arial Narrow" panose="020B0606020202030204" pitchFamily="34" charset="0"/>
                  </a:rPr>
                  <a:t> – 0.0901 h</a:t>
                </a:r>
                <a:r>
                  <a:rPr lang="en-US" sz="2300" baseline="30000" dirty="0" smtClean="0">
                    <a:latin typeface="Arial Narrow" panose="020B0606020202030204" pitchFamily="34" charset="0"/>
                  </a:rPr>
                  <a:t>3</a:t>
                </a:r>
                <a:r>
                  <a:rPr lang="en-US" sz="2300" dirty="0" smtClean="0">
                    <a:latin typeface="Arial Narrow" panose="020B0606020202030204" pitchFamily="34" charset="0"/>
                  </a:rPr>
                  <a:t> +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86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Hampiri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 smtClean="0"/>
              <a:t>f(x) = sin(x)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MacLaurin</a:t>
            </a:r>
            <a:r>
              <a:rPr lang="en-US" dirty="0" smtClean="0"/>
              <a:t> </a:t>
            </a:r>
            <a:r>
              <a:rPr lang="en-US" dirty="0" err="1" smtClean="0"/>
              <a:t>disekitar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dirty="0" smtClean="0"/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838" y="91615"/>
            <a:ext cx="1642688" cy="5288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Galat</a:t>
            </a:r>
            <a:r>
              <a:rPr lang="en-US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8387" y="623378"/>
            <a:ext cx="4547381" cy="609600"/>
          </a:xfrm>
        </p:spPr>
        <p:txBody>
          <a:bodyPr>
            <a:normAutofit/>
          </a:bodyPr>
          <a:lstStyle/>
          <a:p>
            <a:pPr marL="452438" indent="-457200">
              <a:buNone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 smtClean="0"/>
              <a:t>galat</a:t>
            </a:r>
            <a:r>
              <a:rPr lang="id-ID" sz="2400" dirty="0" smtClean="0"/>
              <a:t> ?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4700" y="3038003"/>
            <a:ext cx="1457418" cy="787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Galat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77489" y="2133599"/>
            <a:ext cx="3323512" cy="1600201"/>
            <a:chOff x="4677489" y="2133599"/>
            <a:chExt cx="3323512" cy="1600201"/>
          </a:xfrm>
        </p:grpSpPr>
        <p:sp>
          <p:nvSpPr>
            <p:cNvPr id="15" name="TextBox 14"/>
            <p:cNvSpPr txBox="1"/>
            <p:nvPr/>
          </p:nvSpPr>
          <p:spPr>
            <a:xfrm>
              <a:off x="4677489" y="2133599"/>
              <a:ext cx="3323511" cy="647133"/>
            </a:xfrm>
            <a:prstGeom prst="rect">
              <a:avLst/>
            </a:prstGeom>
            <a:solidFill>
              <a:srgbClr val="FF9966"/>
            </a:solidFill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err="1">
                  <a:solidFill>
                    <a:schemeClr val="bg1"/>
                  </a:solidFill>
                </a:rPr>
                <a:t>Galat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Relatif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Sejati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7"/>
            <p:cNvGrpSpPr/>
            <p:nvPr/>
          </p:nvGrpSpPr>
          <p:grpSpPr>
            <a:xfrm>
              <a:off x="4692447" y="2472410"/>
              <a:ext cx="3308554" cy="1261390"/>
              <a:chOff x="5584215" y="914205"/>
              <a:chExt cx="4078485" cy="166969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584215" y="914205"/>
                <a:ext cx="4060045" cy="166969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endParaRPr lang="en-US" sz="2400" b="1">
                  <a:ln/>
                  <a:solidFill>
                    <a:schemeClr val="accent3"/>
                  </a:solidFill>
                </a:endParaRPr>
              </a:p>
            </p:txBody>
          </p:sp>
          <p:graphicFrame>
            <p:nvGraphicFramePr>
              <p:cNvPr id="23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7909020"/>
                  </p:ext>
                </p:extLst>
              </p:nvPr>
            </p:nvGraphicFramePr>
            <p:xfrm>
              <a:off x="5599798" y="958589"/>
              <a:ext cx="4062902" cy="818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" name="Equation" r:id="rId3" imgW="1676160" imgH="368280" progId="Equation.DSMT4">
                      <p:embed/>
                    </p:oleObj>
                  </mc:Choice>
                  <mc:Fallback>
                    <p:oleObj name="Equation" r:id="rId3" imgW="167616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99798" y="958589"/>
                            <a:ext cx="4062902" cy="818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455368"/>
                  </p:ext>
                </p:extLst>
              </p:nvPr>
            </p:nvGraphicFramePr>
            <p:xfrm>
              <a:off x="6434644" y="1906765"/>
              <a:ext cx="2402421" cy="5139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" name="Equation" r:id="rId5" imgW="952200" imgH="203040" progId="Equation.DSMT4">
                      <p:embed/>
                    </p:oleObj>
                  </mc:Choice>
                  <mc:Fallback>
                    <p:oleObj name="Equation" r:id="rId5" imgW="9522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4644" y="1906765"/>
                            <a:ext cx="2402421" cy="5139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Rectangle 25"/>
          <p:cNvSpPr/>
          <p:nvPr/>
        </p:nvSpPr>
        <p:spPr>
          <a:xfrm>
            <a:off x="4655768" y="4264311"/>
            <a:ext cx="4322486" cy="199286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en-US" sz="2400" b="1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 rot="19890091">
            <a:off x="1180778" y="2603769"/>
            <a:ext cx="631874" cy="30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ight Arrow 29"/>
          <p:cNvSpPr/>
          <p:nvPr/>
        </p:nvSpPr>
        <p:spPr>
          <a:xfrm rot="19890091">
            <a:off x="3588325" y="1472120"/>
            <a:ext cx="631874" cy="30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1175780">
            <a:off x="1210384" y="3953433"/>
            <a:ext cx="631874" cy="301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ight Arrow 31"/>
          <p:cNvSpPr/>
          <p:nvPr/>
        </p:nvSpPr>
        <p:spPr>
          <a:xfrm rot="19890091">
            <a:off x="3657090" y="3362674"/>
            <a:ext cx="631874" cy="30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ight Arrow 32"/>
          <p:cNvSpPr/>
          <p:nvPr/>
        </p:nvSpPr>
        <p:spPr>
          <a:xfrm rot="1175780">
            <a:off x="3669270" y="4954990"/>
            <a:ext cx="631874" cy="301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Oval 34"/>
          <p:cNvSpPr/>
          <p:nvPr/>
        </p:nvSpPr>
        <p:spPr>
          <a:xfrm>
            <a:off x="1861322" y="1756720"/>
            <a:ext cx="1723579" cy="953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Galat</a:t>
            </a:r>
            <a:r>
              <a:rPr lang="en-US" sz="2400" dirty="0" smtClean="0"/>
              <a:t> </a:t>
            </a:r>
            <a:r>
              <a:rPr lang="en-US" sz="2400" dirty="0" err="1" smtClean="0"/>
              <a:t>Mutlak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1955099" y="3970702"/>
            <a:ext cx="1799430" cy="85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Galat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58656" y="341934"/>
            <a:ext cx="4442452" cy="1705678"/>
            <a:chOff x="4609131" y="694537"/>
            <a:chExt cx="4442452" cy="1705678"/>
          </a:xfrm>
        </p:grpSpPr>
        <p:sp>
          <p:nvSpPr>
            <p:cNvPr id="18" name="Rectangle 17"/>
            <p:cNvSpPr/>
            <p:nvPr/>
          </p:nvSpPr>
          <p:spPr>
            <a:xfrm>
              <a:off x="4609131" y="694537"/>
              <a:ext cx="4442452" cy="1705678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endParaRPr lang="en-US" sz="2400" b="1">
                <a:ln/>
                <a:solidFill>
                  <a:schemeClr val="accent3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921851" y="785041"/>
                  <a:ext cx="205919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851" y="785041"/>
                  <a:ext cx="20591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302763" y="1335628"/>
                  <a:ext cx="341266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id-ID" sz="2000" dirty="0" smtClean="0"/>
                    <a:t> = galat mutlak</a:t>
                  </a:r>
                </a:p>
                <a:p>
                  <a14:m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id-ID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= nilai sejati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id-ID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= nilai hampiran terhadap </a:t>
                  </a:r>
                  <a14:m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id-ID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63" y="1335628"/>
                  <a:ext cx="3412666" cy="923330"/>
                </a:xfrm>
                <a:prstGeom prst="rect">
                  <a:avLst/>
                </a:prstGeom>
                <a:blipFill>
                  <a:blip r:embed="rId20"/>
                  <a:stretch>
                    <a:fillRect l="-2683" t="-8553" r="-716" b="-1578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39266" y="4319654"/>
                <a:ext cx="1426044" cy="576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𝑅𝐴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266" y="4319654"/>
                <a:ext cx="1426044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707620" y="5094137"/>
                <a:ext cx="1662378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𝑅𝐴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20" y="5094137"/>
                <a:ext cx="1662378" cy="5196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491525" y="5087371"/>
                <a:ext cx="248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Berhenti jika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𝑅𝐴</m:t>
                            </m:r>
                          </m:sub>
                        </m:sSub>
                      </m:e>
                    </m:d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25" y="5087371"/>
                <a:ext cx="2486729" cy="369332"/>
              </a:xfrm>
              <a:prstGeom prst="rect">
                <a:avLst/>
              </a:prstGeom>
              <a:blipFill>
                <a:blip r:embed="rId23"/>
                <a:stretch>
                  <a:fillRect l="-2206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655768" y="3950093"/>
            <a:ext cx="4345340" cy="314218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Galat Relatif Hampiran</a:t>
            </a:r>
            <a:endParaRPr lang="id-ID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53200" y="5697379"/>
                <a:ext cx="1900071" cy="2462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𝑡𝑜𝑙𝑒𝑟𝑎𝑛𝑠𝑖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𝑔𝑎𝑙𝑎𝑡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697379"/>
                <a:ext cx="1900071" cy="246221"/>
              </a:xfrm>
              <a:prstGeom prst="rect">
                <a:avLst/>
              </a:prstGeom>
              <a:blipFill>
                <a:blip r:embed="rId24"/>
                <a:stretch>
                  <a:fillRect l="-641" r="-2244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20cm,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melaporkan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18cm. </a:t>
            </a:r>
            <a:r>
              <a:rPr lang="en-US" dirty="0" err="1" smtClean="0"/>
              <a:t>Hitunglah</a:t>
            </a:r>
            <a:r>
              <a:rPr lang="en-US" dirty="0" smtClean="0"/>
              <a:t> </a:t>
            </a:r>
            <a:r>
              <a:rPr lang="en-US" dirty="0" err="1" smtClean="0"/>
              <a:t>galat</a:t>
            </a:r>
            <a:r>
              <a:rPr lang="en-US" dirty="0" smtClean="0"/>
              <a:t>, 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, 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hampiran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Penyelesaian</a:t>
            </a:r>
            <a:r>
              <a:rPr lang="en-US" dirty="0" smtClean="0"/>
              <a:t>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Galat</a:t>
            </a:r>
            <a:r>
              <a:rPr lang="en-US" dirty="0" smtClean="0"/>
              <a:t> 			= 20 – 18 = 2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		= |2| = 2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		= 2/20 = 0.1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hampiran</a:t>
            </a:r>
            <a:r>
              <a:rPr lang="en-US" dirty="0" smtClean="0"/>
              <a:t> 	= 2/18 = 0.11111111</a:t>
            </a:r>
          </a:p>
          <a:p>
            <a:pPr marL="0" indent="0">
              <a:buNone/>
              <a:tabLst>
                <a:tab pos="342900" algn="l"/>
              </a:tabLst>
            </a:pPr>
            <a:endParaRPr lang="en-US" dirty="0" smtClean="0"/>
          </a:p>
          <a:p>
            <a:pPr marL="0" indent="0">
              <a:buNone/>
              <a:tabLst>
                <a:tab pos="342900" algn="l"/>
              </a:tabLst>
            </a:pPr>
            <a:endParaRPr lang="en-US" dirty="0"/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 err="1" smtClean="0"/>
              <a:t>Latihan</a:t>
            </a:r>
            <a:r>
              <a:rPr lang="en-US" dirty="0" smtClean="0"/>
              <a:t>!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r>
              <a:rPr lang="en-US" dirty="0" smtClean="0"/>
              <a:t> = 10/3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hampiran</a:t>
            </a:r>
            <a:r>
              <a:rPr lang="en-US" dirty="0" smtClean="0"/>
              <a:t> = 3.333. </a:t>
            </a:r>
            <a:r>
              <a:rPr lang="en-US" dirty="0" err="1" smtClean="0"/>
              <a:t>Hitunglah</a:t>
            </a:r>
            <a:r>
              <a:rPr lang="en-US" dirty="0" smtClean="0"/>
              <a:t> </a:t>
            </a:r>
            <a:r>
              <a:rPr lang="en-US" dirty="0" err="1" smtClean="0"/>
              <a:t>galat</a:t>
            </a:r>
            <a:r>
              <a:rPr lang="en-US" dirty="0" smtClean="0"/>
              <a:t>, 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, 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hampiran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Misalkan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prosedur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iterasi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sebagai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berikut</a:t>
            </a:r>
            <a:r>
              <a:rPr lang="en-US" dirty="0" smtClean="0"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 smtClean="0">
                <a:latin typeface="Arial Narrow" panose="020B0606020202030204" pitchFamily="34" charset="0"/>
              </a:rPr>
              <a:t>	x</a:t>
            </a:r>
            <a:r>
              <a:rPr lang="en-US" i="1" baseline="-25000" dirty="0" smtClean="0">
                <a:latin typeface="Arial Narrow" panose="020B0606020202030204" pitchFamily="34" charset="0"/>
              </a:rPr>
              <a:t>r+1</a:t>
            </a:r>
            <a:r>
              <a:rPr lang="en-US" dirty="0" smtClean="0">
                <a:latin typeface="Arial Narrow" panose="020B0606020202030204" pitchFamily="34" charset="0"/>
              </a:rPr>
              <a:t> = (-</a:t>
            </a:r>
            <a:r>
              <a:rPr lang="en-US" i="1" dirty="0" smtClean="0">
                <a:latin typeface="Arial Narrow" panose="020B0606020202030204" pitchFamily="34" charset="0"/>
              </a:rPr>
              <a:t>x</a:t>
            </a:r>
            <a:r>
              <a:rPr lang="en-US" i="1" baseline="-25000" dirty="0" smtClean="0">
                <a:latin typeface="Arial Narrow" panose="020B0606020202030204" pitchFamily="34" charset="0"/>
              </a:rPr>
              <a:t>r</a:t>
            </a:r>
            <a:r>
              <a:rPr lang="en-US" i="1" baseline="30000" dirty="0" smtClean="0">
                <a:latin typeface="Arial Narrow" panose="020B0606020202030204" pitchFamily="34" charset="0"/>
              </a:rPr>
              <a:t>3</a:t>
            </a:r>
            <a:r>
              <a:rPr lang="en-US" dirty="0" smtClean="0">
                <a:latin typeface="Arial Narrow" panose="020B0606020202030204" pitchFamily="34" charset="0"/>
              </a:rPr>
              <a:t>  + 3)/6,       </a:t>
            </a:r>
            <a:r>
              <a:rPr lang="en-US" i="1" dirty="0" smtClean="0">
                <a:latin typeface="Arial Narrow" panose="020B0606020202030204" pitchFamily="34" charset="0"/>
              </a:rPr>
              <a:t>r</a:t>
            </a:r>
            <a:r>
              <a:rPr lang="en-US" dirty="0" smtClean="0">
                <a:latin typeface="Arial Narrow" panose="020B0606020202030204" pitchFamily="34" charset="0"/>
              </a:rPr>
              <a:t> = 0, 1, 2, 3, ….</a:t>
            </a:r>
          </a:p>
          <a:p>
            <a:pPr marL="0" indent="0"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Iterasi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dihentikan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bila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kondisi</a:t>
            </a:r>
            <a:r>
              <a:rPr lang="en-US" dirty="0" smtClean="0">
                <a:latin typeface="Arial Narrow" panose="020B0606020202030204" pitchFamily="34" charset="0"/>
              </a:rPr>
              <a:t> |</a:t>
            </a:r>
            <a:r>
              <a:rPr lang="en-US" i="1" dirty="0" smtClean="0">
                <a:latin typeface="Arial Narrow" panose="020B0606020202030204" pitchFamily="34" charset="0"/>
              </a:rPr>
              <a:t>Ԑ</a:t>
            </a:r>
            <a:r>
              <a:rPr lang="en-US" i="1" baseline="-25000" dirty="0" smtClean="0">
                <a:latin typeface="Arial Narrow" panose="020B0606020202030204" pitchFamily="34" charset="0"/>
              </a:rPr>
              <a:t>RA</a:t>
            </a:r>
            <a:r>
              <a:rPr lang="en-US" dirty="0" smtClean="0">
                <a:latin typeface="Arial Narrow" panose="020B0606020202030204" pitchFamily="34" charset="0"/>
              </a:rPr>
              <a:t>| &lt; </a:t>
            </a:r>
            <a:r>
              <a:rPr lang="en-US" i="1" dirty="0" smtClean="0">
                <a:latin typeface="Arial Narrow" panose="020B0606020202030204" pitchFamily="34" charset="0"/>
              </a:rPr>
              <a:t>Ԑs</a:t>
            </a:r>
            <a:r>
              <a:rPr lang="en-US" dirty="0" smtClean="0">
                <a:latin typeface="Arial Narrow" panose="020B0606020202030204" pitchFamily="34" charset="0"/>
              </a:rPr>
              <a:t>. </a:t>
            </a:r>
            <a:r>
              <a:rPr lang="en-US" dirty="0" err="1" smtClean="0">
                <a:latin typeface="Arial Narrow" panose="020B0606020202030204" pitchFamily="34" charset="0"/>
              </a:rPr>
              <a:t>Misalkan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i="1" dirty="0" smtClean="0">
                <a:latin typeface="Arial Narrow" panose="020B0606020202030204" pitchFamily="34" charset="0"/>
              </a:rPr>
              <a:t>x</a:t>
            </a:r>
            <a:r>
              <a:rPr lang="en-US" baseline="-25000" dirty="0" smtClean="0">
                <a:latin typeface="Arial Narrow" panose="020B0606020202030204" pitchFamily="34" charset="0"/>
              </a:rPr>
              <a:t>0</a:t>
            </a:r>
            <a:r>
              <a:rPr lang="en-US" dirty="0" smtClean="0">
                <a:latin typeface="Arial Narrow" panose="020B0606020202030204" pitchFamily="34" charset="0"/>
              </a:rPr>
              <a:t> = 0.5 </a:t>
            </a:r>
            <a:r>
              <a:rPr lang="en-US" dirty="0" err="1" smtClean="0">
                <a:latin typeface="Arial Narrow" panose="020B0606020202030204" pitchFamily="34" charset="0"/>
              </a:rPr>
              <a:t>dan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i="1" dirty="0" smtClean="0">
                <a:latin typeface="Arial Narrow" panose="020B0606020202030204" pitchFamily="34" charset="0"/>
              </a:rPr>
              <a:t>Ԑs</a:t>
            </a:r>
            <a:r>
              <a:rPr lang="en-US" dirty="0" smtClean="0">
                <a:latin typeface="Arial Narrow" panose="020B0606020202030204" pitchFamily="34" charset="0"/>
              </a:rPr>
              <a:t> = 0.00001, </a:t>
            </a:r>
            <a:r>
              <a:rPr lang="en-US" dirty="0" err="1" smtClean="0">
                <a:latin typeface="Arial Narrow" panose="020B0606020202030204" pitchFamily="34" charset="0"/>
              </a:rPr>
              <a:t>maka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iterasinya</a:t>
            </a:r>
            <a:r>
              <a:rPr lang="en-US" dirty="0" smtClean="0"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 i="1" dirty="0" smtClean="0">
                <a:latin typeface="Arial Narrow" panose="020B0606020202030204" pitchFamily="34" charset="0"/>
              </a:rPr>
              <a:t>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0</a:t>
            </a:r>
            <a:r>
              <a:rPr lang="en-US" sz="2400" dirty="0" smtClean="0">
                <a:latin typeface="Arial Narrow" panose="020B0606020202030204" pitchFamily="34" charset="0"/>
              </a:rPr>
              <a:t> = 0.5</a:t>
            </a:r>
          </a:p>
          <a:p>
            <a:pPr marL="0" indent="0">
              <a:buNone/>
              <a:tabLst>
                <a:tab pos="342900" algn="l"/>
                <a:tab pos="457200" algn="l"/>
              </a:tabLst>
            </a:pP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 i="1" dirty="0" smtClean="0">
                <a:latin typeface="Arial Narrow" panose="020B0606020202030204" pitchFamily="34" charset="0"/>
              </a:rPr>
              <a:t>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1</a:t>
            </a:r>
            <a:r>
              <a:rPr lang="en-US" sz="2400" dirty="0" smtClean="0">
                <a:latin typeface="Arial Narrow" panose="020B0606020202030204" pitchFamily="34" charset="0"/>
              </a:rPr>
              <a:t> = 0.4791667 ; | </a:t>
            </a:r>
            <a:r>
              <a:rPr lang="en-US" sz="2400" i="1" dirty="0" smtClean="0">
                <a:latin typeface="Arial Narrow" panose="020B0606020202030204" pitchFamily="34" charset="0"/>
              </a:rPr>
              <a:t>Ԑ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RA</a:t>
            </a:r>
            <a:r>
              <a:rPr lang="en-US" sz="2400" dirty="0" smtClean="0">
                <a:latin typeface="Arial Narrow" panose="020B0606020202030204" pitchFamily="34" charset="0"/>
              </a:rPr>
              <a:t> = (</a:t>
            </a:r>
            <a:r>
              <a:rPr lang="en-US" sz="2400" i="1" dirty="0" smtClean="0">
                <a:latin typeface="Arial Narrow" panose="020B0606020202030204" pitchFamily="34" charset="0"/>
              </a:rPr>
              <a:t>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1</a:t>
            </a:r>
            <a:r>
              <a:rPr lang="en-US" sz="2400" i="1" dirty="0" smtClean="0">
                <a:latin typeface="Arial Narrow" panose="020B0606020202030204" pitchFamily="34" charset="0"/>
              </a:rPr>
              <a:t> - 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0</a:t>
            </a:r>
            <a:r>
              <a:rPr lang="en-US" sz="2400" i="1" dirty="0" smtClean="0">
                <a:latin typeface="Arial Narrow" panose="020B0606020202030204" pitchFamily="34" charset="0"/>
              </a:rPr>
              <a:t>)/x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1</a:t>
            </a:r>
            <a:r>
              <a:rPr lang="en-US" sz="2400" dirty="0" smtClean="0">
                <a:latin typeface="Arial Narrow" panose="020B0606020202030204" pitchFamily="34" charset="0"/>
              </a:rPr>
              <a:t> |  = 0.043478  &gt; </a:t>
            </a:r>
            <a:r>
              <a:rPr lang="en-US" sz="2400" i="1" dirty="0" smtClean="0">
                <a:latin typeface="Arial Narrow" panose="020B0606020202030204" pitchFamily="34" charset="0"/>
              </a:rPr>
              <a:t>Ԑ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s	</a:t>
            </a:r>
            <a:endParaRPr lang="id-ID" sz="2400" i="1" baseline="-25000" dirty="0" smtClean="0">
              <a:latin typeface="Arial Narrow" panose="020B0606020202030204" pitchFamily="34" charset="0"/>
            </a:endParaRPr>
          </a:p>
          <a:p>
            <a:pPr marL="0" indent="0">
              <a:buNone/>
              <a:tabLst>
                <a:tab pos="342900" algn="l"/>
                <a:tab pos="457200" algn="l"/>
              </a:tabLst>
            </a:pPr>
            <a:r>
              <a:rPr lang="id-ID" sz="2400" i="1" baseline="-25000" dirty="0">
                <a:latin typeface="Arial Narrow" panose="020B0606020202030204" pitchFamily="34" charset="0"/>
              </a:rPr>
              <a:t> </a:t>
            </a:r>
            <a:r>
              <a:rPr lang="id-ID" sz="2400" i="1" baseline="-25000" dirty="0" smtClean="0">
                <a:latin typeface="Arial Narrow" panose="020B0606020202030204" pitchFamily="34" charset="0"/>
              </a:rPr>
              <a:t>      </a:t>
            </a:r>
            <a:r>
              <a:rPr lang="en-US" sz="2400" i="1" dirty="0" smtClean="0">
                <a:latin typeface="Arial Narrow" panose="020B0606020202030204" pitchFamily="34" charset="0"/>
              </a:rPr>
              <a:t>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2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= </a:t>
            </a:r>
            <a:r>
              <a:rPr lang="en-US" sz="2400" dirty="0" smtClean="0">
                <a:latin typeface="Arial Narrow" panose="020B0606020202030204" pitchFamily="34" charset="0"/>
              </a:rPr>
              <a:t>0.4816638 </a:t>
            </a:r>
            <a:r>
              <a:rPr lang="en-US" sz="2400" dirty="0">
                <a:latin typeface="Arial Narrow" panose="020B0606020202030204" pitchFamily="34" charset="0"/>
              </a:rPr>
              <a:t>; | </a:t>
            </a:r>
            <a:r>
              <a:rPr lang="en-US" sz="2400" i="1" dirty="0">
                <a:latin typeface="Arial Narrow" panose="020B0606020202030204" pitchFamily="34" charset="0"/>
              </a:rPr>
              <a:t>Ԑ</a:t>
            </a:r>
            <a:r>
              <a:rPr lang="en-US" sz="2400" i="1" baseline="-25000" dirty="0">
                <a:latin typeface="Arial Narrow" panose="020B0606020202030204" pitchFamily="34" charset="0"/>
              </a:rPr>
              <a:t>RA</a:t>
            </a:r>
            <a:r>
              <a:rPr lang="en-US" sz="2400" dirty="0">
                <a:latin typeface="Arial Narrow" panose="020B0606020202030204" pitchFamily="34" charset="0"/>
              </a:rPr>
              <a:t> = (</a:t>
            </a:r>
            <a:r>
              <a:rPr lang="en-US" sz="2400" i="1" dirty="0" smtClean="0">
                <a:latin typeface="Arial Narrow" panose="020B0606020202030204" pitchFamily="34" charset="0"/>
              </a:rPr>
              <a:t>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2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- 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1</a:t>
            </a:r>
            <a:r>
              <a:rPr lang="en-US" sz="2400" i="1" dirty="0" smtClean="0">
                <a:latin typeface="Arial Narrow" panose="020B0606020202030204" pitchFamily="34" charset="0"/>
              </a:rPr>
              <a:t>)/x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2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| </a:t>
            </a:r>
            <a:r>
              <a:rPr lang="en-US" sz="2400" dirty="0" smtClean="0">
                <a:latin typeface="Arial Narrow" panose="020B0606020202030204" pitchFamily="34" charset="0"/>
              </a:rPr>
              <a:t> = 0.0051843 </a:t>
            </a:r>
            <a:r>
              <a:rPr lang="en-US" sz="2400" dirty="0">
                <a:latin typeface="Arial Narrow" panose="020B0606020202030204" pitchFamily="34" charset="0"/>
              </a:rPr>
              <a:t>&gt; </a:t>
            </a:r>
            <a:r>
              <a:rPr lang="en-US" sz="2400" i="1" dirty="0">
                <a:latin typeface="Arial Narrow" panose="020B0606020202030204" pitchFamily="34" charset="0"/>
              </a:rPr>
              <a:t>Ԑ</a:t>
            </a:r>
            <a:r>
              <a:rPr lang="en-US" sz="2400" i="1" baseline="-25000" dirty="0">
                <a:latin typeface="Arial Narrow" panose="020B0606020202030204" pitchFamily="34" charset="0"/>
              </a:rPr>
              <a:t>s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400" i="1" dirty="0">
                <a:latin typeface="Arial Narrow" panose="020B0606020202030204" pitchFamily="34" charset="0"/>
              </a:rPr>
              <a:t>	</a:t>
            </a:r>
            <a:r>
              <a:rPr lang="en-US" sz="2400" i="1" dirty="0" smtClean="0">
                <a:latin typeface="Arial Narrow" panose="020B0606020202030204" pitchFamily="34" charset="0"/>
              </a:rPr>
              <a:t>x</a:t>
            </a:r>
            <a:r>
              <a:rPr lang="en-US" sz="2400" i="1" baseline="-25000" dirty="0">
                <a:latin typeface="Arial Narrow" panose="020B0606020202030204" pitchFamily="34" charset="0"/>
              </a:rPr>
              <a:t>3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= </a:t>
            </a:r>
            <a:r>
              <a:rPr lang="en-US" sz="2400" dirty="0" smtClean="0">
                <a:latin typeface="Arial Narrow" panose="020B0606020202030204" pitchFamily="34" charset="0"/>
              </a:rPr>
              <a:t>0.4813757 </a:t>
            </a:r>
            <a:r>
              <a:rPr lang="en-US" sz="2400" dirty="0">
                <a:latin typeface="Arial Narrow" panose="020B0606020202030204" pitchFamily="34" charset="0"/>
              </a:rPr>
              <a:t>; | </a:t>
            </a:r>
            <a:r>
              <a:rPr lang="en-US" sz="2400" i="1" dirty="0">
                <a:latin typeface="Arial Narrow" panose="020B0606020202030204" pitchFamily="34" charset="0"/>
              </a:rPr>
              <a:t>Ԑ</a:t>
            </a:r>
            <a:r>
              <a:rPr lang="en-US" sz="2400" i="1" baseline="-25000" dirty="0">
                <a:latin typeface="Arial Narrow" panose="020B0606020202030204" pitchFamily="34" charset="0"/>
              </a:rPr>
              <a:t>RA</a:t>
            </a:r>
            <a:r>
              <a:rPr lang="en-US" sz="2400" dirty="0">
                <a:latin typeface="Arial Narrow" panose="020B0606020202030204" pitchFamily="34" charset="0"/>
              </a:rPr>
              <a:t> = (</a:t>
            </a:r>
            <a:r>
              <a:rPr lang="en-US" sz="2400" i="1" dirty="0" smtClean="0">
                <a:latin typeface="Arial Narrow" panose="020B0606020202030204" pitchFamily="34" charset="0"/>
              </a:rPr>
              <a:t>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3</a:t>
            </a:r>
            <a:r>
              <a:rPr lang="en-US" sz="2400" i="1" dirty="0" smtClean="0">
                <a:latin typeface="Arial Narrow" panose="020B0606020202030204" pitchFamily="34" charset="0"/>
              </a:rPr>
              <a:t> – 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2</a:t>
            </a:r>
            <a:r>
              <a:rPr lang="en-US" sz="2400" i="1" dirty="0" smtClean="0">
                <a:latin typeface="Arial Narrow" panose="020B0606020202030204" pitchFamily="34" charset="0"/>
              </a:rPr>
              <a:t>)/x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3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| = </a:t>
            </a:r>
            <a:r>
              <a:rPr lang="en-US" sz="2400" dirty="0" smtClean="0">
                <a:latin typeface="Arial Narrow" panose="020B0606020202030204" pitchFamily="34" charset="0"/>
              </a:rPr>
              <a:t>0.0005984 </a:t>
            </a:r>
            <a:r>
              <a:rPr lang="en-US" sz="2400" dirty="0">
                <a:latin typeface="Arial Narrow" panose="020B0606020202030204" pitchFamily="34" charset="0"/>
              </a:rPr>
              <a:t>&gt; </a:t>
            </a:r>
            <a:r>
              <a:rPr lang="en-US" sz="2400" i="1" dirty="0" smtClean="0">
                <a:latin typeface="Arial Narrow" panose="020B0606020202030204" pitchFamily="34" charset="0"/>
              </a:rPr>
              <a:t>Ԑ</a:t>
            </a:r>
            <a:r>
              <a:rPr lang="en-US" sz="2400" i="1" baseline="-25000" dirty="0" smtClean="0">
                <a:latin typeface="Arial Narrow" panose="020B0606020202030204" pitchFamily="34" charset="0"/>
              </a:rPr>
              <a:t>s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400" i="1" baseline="-25000" dirty="0">
                <a:latin typeface="Arial Narrow" panose="020B0606020202030204" pitchFamily="34" charset="0"/>
              </a:rPr>
              <a:t>	</a:t>
            </a:r>
            <a:r>
              <a:rPr lang="en-US" sz="2400" i="1" dirty="0" smtClean="0">
                <a:latin typeface="Arial Narrow" panose="020B0606020202030204" pitchFamily="34" charset="0"/>
              </a:rPr>
              <a:t>…. </a:t>
            </a:r>
            <a:r>
              <a:rPr lang="en-US" sz="2400" dirty="0" err="1" smtClean="0">
                <a:latin typeface="Arial Narrow" panose="020B0606020202030204" pitchFamily="34" charset="0"/>
              </a:rPr>
              <a:t>Berhenti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sampai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nilai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mendekati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nilai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Ԑs</a:t>
            </a:r>
            <a:endParaRPr lang="en-US" sz="2400" i="1" baseline="-25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Galat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Galat</a:t>
            </a:r>
            <a:r>
              <a:rPr lang="en-US" dirty="0"/>
              <a:t> </a:t>
            </a:r>
            <a:r>
              <a:rPr lang="en-US" dirty="0" err="1"/>
              <a:t>Pemotongan</a:t>
            </a:r>
            <a:r>
              <a:rPr lang="en-US" dirty="0"/>
              <a:t> (truncation </a:t>
            </a:r>
            <a:r>
              <a:rPr lang="en-US" dirty="0" smtClean="0"/>
              <a:t>error)</a:t>
            </a:r>
          </a:p>
          <a:p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/>
              <a:t>Pembulatan</a:t>
            </a:r>
            <a:r>
              <a:rPr lang="en-US" dirty="0"/>
              <a:t> (round-off error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71862"/>
              </p:ext>
            </p:extLst>
          </p:nvPr>
        </p:nvGraphicFramePr>
        <p:xfrm>
          <a:off x="304800" y="2590800"/>
          <a:ext cx="8534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515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Bilangan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Pemotongan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Pembulatan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Bilangan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Pemotongan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Pembulatan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0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(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pembulatan</a:t>
            </a:r>
            <a:r>
              <a:rPr lang="en-US" dirty="0" smtClean="0"/>
              <a:t> 2 &amp; 3 </a:t>
            </a:r>
            <a:r>
              <a:rPr lang="en-US" dirty="0" err="1" smtClean="0"/>
              <a:t>desimal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8098531"/>
              </p:ext>
            </p:extLst>
          </p:nvPr>
        </p:nvGraphicFramePr>
        <p:xfrm>
          <a:off x="304800" y="2438401"/>
          <a:ext cx="8534400" cy="205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139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Bilangan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Pemotongan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Pembulatan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Bilangan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Pemotongan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Pembulatan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28.6785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28.6785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52.5354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52.5354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Hampiran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i="1" dirty="0">
                <a:latin typeface="+mj-lt"/>
              </a:rPr>
              <a:t>f(x)</a:t>
            </a:r>
            <a:r>
              <a:rPr lang="id-ID" dirty="0">
                <a:latin typeface="+mj-lt"/>
              </a:rPr>
              <a:t> diganti dengan fungsi hampiran. Cara mengungkapkan ketelitian penghampiran adalah dengan menggunakan big </a:t>
            </a:r>
            <a:r>
              <a:rPr lang="id-ID" i="1" dirty="0">
                <a:latin typeface="+mj-lt"/>
              </a:rPr>
              <a:t>O</a:t>
            </a:r>
            <a:endParaRPr lang="id-ID" dirty="0">
              <a:latin typeface="+mj-lt"/>
            </a:endParaRPr>
          </a:p>
          <a:p>
            <a:r>
              <a:rPr lang="id-ID" dirty="0">
                <a:latin typeface="+mj-lt"/>
              </a:rPr>
              <a:t>Misalkan </a:t>
            </a:r>
            <a:r>
              <a:rPr lang="id-ID" i="1" dirty="0">
                <a:latin typeface="+mj-lt"/>
              </a:rPr>
              <a:t>f(h) </a:t>
            </a:r>
            <a:r>
              <a:rPr lang="id-ID" dirty="0">
                <a:latin typeface="+mj-lt"/>
              </a:rPr>
              <a:t>dihampiri dengan fungsi </a:t>
            </a:r>
            <a:r>
              <a:rPr lang="id-ID" i="1" dirty="0">
                <a:latin typeface="+mj-lt"/>
              </a:rPr>
              <a:t>p(h). </a:t>
            </a:r>
          </a:p>
          <a:p>
            <a:pPr>
              <a:buNone/>
            </a:pPr>
            <a:r>
              <a:rPr lang="id-ID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id-ID" dirty="0" smtClean="0">
                <a:latin typeface="+mj-lt"/>
              </a:rPr>
              <a:t>Jika </a:t>
            </a:r>
            <a:r>
              <a:rPr lang="id-ID" dirty="0">
                <a:latin typeface="+mj-lt"/>
              </a:rPr>
              <a:t>|</a:t>
            </a:r>
            <a:r>
              <a:rPr lang="id-ID" i="1" dirty="0">
                <a:latin typeface="+mj-lt"/>
              </a:rPr>
              <a:t>f(h)-p(h</a:t>
            </a:r>
            <a:r>
              <a:rPr lang="id-ID" dirty="0">
                <a:latin typeface="+mj-lt"/>
              </a:rPr>
              <a:t>)|</a:t>
            </a:r>
            <a:r>
              <a:rPr lang="id-ID" dirty="0">
                <a:latin typeface="+mj-lt"/>
                <a:cs typeface="Arial"/>
              </a:rPr>
              <a:t>≤ </a:t>
            </a:r>
            <a:r>
              <a:rPr lang="id-ID" i="1" dirty="0" smtClean="0">
                <a:latin typeface="+mj-lt"/>
                <a:cs typeface="Arial"/>
              </a:rPr>
              <a:t>M</a:t>
            </a:r>
            <a:r>
              <a:rPr lang="id-ID" dirty="0" smtClean="0">
                <a:latin typeface="+mj-lt"/>
                <a:cs typeface="Arial"/>
              </a:rPr>
              <a:t>|</a:t>
            </a:r>
            <a:r>
              <a:rPr lang="id-ID" i="1" dirty="0" smtClean="0">
                <a:latin typeface="+mj-lt"/>
                <a:cs typeface="Arial"/>
              </a:rPr>
              <a:t>h</a:t>
            </a:r>
            <a:r>
              <a:rPr lang="en-US" i="1" baseline="30000" dirty="0" smtClean="0">
                <a:latin typeface="+mj-lt"/>
                <a:cs typeface="Arial"/>
              </a:rPr>
              <a:t>n</a:t>
            </a:r>
            <a:r>
              <a:rPr lang="id-ID" dirty="0" smtClean="0">
                <a:latin typeface="+mj-lt"/>
                <a:cs typeface="Arial"/>
              </a:rPr>
              <a:t>| </a:t>
            </a:r>
            <a:r>
              <a:rPr lang="id-ID" dirty="0">
                <a:latin typeface="+mj-lt"/>
                <a:cs typeface="Arial"/>
              </a:rPr>
              <a:t>dengan </a:t>
            </a:r>
            <a:r>
              <a:rPr lang="id-ID" i="1" dirty="0">
                <a:latin typeface="+mj-lt"/>
                <a:cs typeface="Arial"/>
              </a:rPr>
              <a:t>M</a:t>
            </a:r>
            <a:r>
              <a:rPr lang="id-ID" dirty="0">
                <a:latin typeface="+mj-lt"/>
                <a:cs typeface="Arial"/>
              </a:rPr>
              <a:t> konstanta </a:t>
            </a:r>
            <a:r>
              <a:rPr lang="id-ID" dirty="0" smtClean="0">
                <a:latin typeface="+mj-lt"/>
                <a:cs typeface="Arial"/>
              </a:rPr>
              <a:t>riil</a:t>
            </a:r>
            <a:r>
              <a:rPr lang="en-US" dirty="0" smtClean="0">
                <a:latin typeface="+mj-lt"/>
                <a:cs typeface="Arial"/>
              </a:rPr>
              <a:t> </a:t>
            </a:r>
            <a:r>
              <a:rPr lang="id-ID" dirty="0" smtClean="0">
                <a:latin typeface="+mj-lt"/>
                <a:cs typeface="Arial"/>
              </a:rPr>
              <a:t>&gt;</a:t>
            </a:r>
            <a:r>
              <a:rPr lang="en-US" dirty="0" smtClean="0">
                <a:latin typeface="+mj-lt"/>
                <a:cs typeface="Arial"/>
              </a:rPr>
              <a:t> </a:t>
            </a:r>
            <a:r>
              <a:rPr lang="id-ID" dirty="0" smtClean="0">
                <a:latin typeface="+mj-lt"/>
                <a:cs typeface="Arial"/>
              </a:rPr>
              <a:t>0 </a:t>
            </a:r>
            <a:r>
              <a:rPr lang="id-ID" dirty="0">
                <a:latin typeface="+mj-lt"/>
                <a:cs typeface="Arial"/>
              </a:rPr>
              <a:t>maka </a:t>
            </a:r>
            <a:r>
              <a:rPr lang="id-ID" i="1" dirty="0">
                <a:latin typeface="+mj-lt"/>
                <a:cs typeface="Arial"/>
              </a:rPr>
              <a:t>p(h)</a:t>
            </a:r>
            <a:r>
              <a:rPr lang="id-ID" dirty="0">
                <a:latin typeface="+mj-lt"/>
                <a:cs typeface="Arial"/>
              </a:rPr>
              <a:t> menghampiri </a:t>
            </a:r>
            <a:r>
              <a:rPr lang="id-ID" i="1" dirty="0">
                <a:latin typeface="+mj-lt"/>
                <a:cs typeface="Arial"/>
              </a:rPr>
              <a:t>f(h)</a:t>
            </a:r>
            <a:r>
              <a:rPr lang="id-ID" dirty="0">
                <a:latin typeface="+mj-lt"/>
                <a:cs typeface="Arial"/>
              </a:rPr>
              <a:t> dengan orde penghampiran </a:t>
            </a:r>
            <a:r>
              <a:rPr lang="id-ID" i="1" dirty="0">
                <a:latin typeface="+mj-lt"/>
                <a:cs typeface="Arial"/>
              </a:rPr>
              <a:t>O</a:t>
            </a:r>
            <a:r>
              <a:rPr lang="id-ID" dirty="0">
                <a:latin typeface="+mj-lt"/>
                <a:cs typeface="Arial"/>
              </a:rPr>
              <a:t>(h ) dan ditulis</a:t>
            </a:r>
          </a:p>
          <a:p>
            <a:pPr>
              <a:buNone/>
            </a:pPr>
            <a:r>
              <a:rPr lang="id-ID" dirty="0">
                <a:latin typeface="+mj-lt"/>
                <a:cs typeface="Arial"/>
              </a:rPr>
              <a:t>                               </a:t>
            </a:r>
            <a:r>
              <a:rPr lang="id-ID" i="1" dirty="0">
                <a:latin typeface="+mj-lt"/>
                <a:cs typeface="Arial"/>
              </a:rPr>
              <a:t>f(h</a:t>
            </a:r>
            <a:r>
              <a:rPr lang="id-ID" i="1" dirty="0" smtClean="0">
                <a:latin typeface="+mj-lt"/>
                <a:cs typeface="Arial"/>
              </a:rPr>
              <a:t>)</a:t>
            </a:r>
            <a:r>
              <a:rPr lang="en-US" i="1" dirty="0" smtClean="0">
                <a:latin typeface="+mj-lt"/>
                <a:cs typeface="Arial"/>
              </a:rPr>
              <a:t> </a:t>
            </a:r>
            <a:r>
              <a:rPr lang="id-ID" dirty="0" smtClean="0">
                <a:latin typeface="+mj-lt"/>
                <a:cs typeface="Arial"/>
              </a:rPr>
              <a:t>=</a:t>
            </a:r>
            <a:r>
              <a:rPr lang="en-US" dirty="0" smtClean="0">
                <a:latin typeface="+mj-lt"/>
                <a:cs typeface="Arial"/>
              </a:rPr>
              <a:t> </a:t>
            </a:r>
            <a:r>
              <a:rPr lang="id-ID" i="1" dirty="0" smtClean="0">
                <a:latin typeface="+mj-lt"/>
                <a:cs typeface="Arial"/>
              </a:rPr>
              <a:t>p(h)</a:t>
            </a:r>
            <a:r>
              <a:rPr lang="en-US" i="1" dirty="0" smtClean="0">
                <a:latin typeface="+mj-lt"/>
                <a:cs typeface="Arial"/>
              </a:rPr>
              <a:t> </a:t>
            </a:r>
            <a:r>
              <a:rPr lang="id-ID" dirty="0" smtClean="0">
                <a:latin typeface="+mj-lt"/>
                <a:cs typeface="Arial"/>
              </a:rPr>
              <a:t>+</a:t>
            </a:r>
            <a:r>
              <a:rPr lang="en-US" dirty="0" smtClean="0">
                <a:latin typeface="+mj-lt"/>
                <a:cs typeface="Arial"/>
              </a:rPr>
              <a:t> </a:t>
            </a:r>
            <a:r>
              <a:rPr lang="id-ID" i="1" dirty="0" smtClean="0">
                <a:latin typeface="+mj-lt"/>
                <a:cs typeface="Arial"/>
              </a:rPr>
              <a:t>O(h</a:t>
            </a:r>
            <a:r>
              <a:rPr lang="en-US" i="1" baseline="30000" dirty="0" smtClean="0">
                <a:latin typeface="+mj-lt"/>
                <a:cs typeface="Arial"/>
              </a:rPr>
              <a:t>n</a:t>
            </a:r>
            <a:r>
              <a:rPr lang="id-ID" i="1" dirty="0" smtClean="0">
                <a:latin typeface="+mj-lt"/>
                <a:cs typeface="Arial"/>
              </a:rPr>
              <a:t>)</a:t>
            </a:r>
            <a:endParaRPr lang="id-ID" i="1" dirty="0">
              <a:latin typeface="+mj-lt"/>
              <a:cs typeface="Arial"/>
            </a:endParaRPr>
          </a:p>
          <a:p>
            <a:pPr>
              <a:buNone/>
            </a:pPr>
            <a:r>
              <a:rPr lang="id-ID" dirty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	</a:t>
            </a:r>
            <a:r>
              <a:rPr lang="id-ID" i="1" dirty="0" smtClean="0">
                <a:latin typeface="+mj-lt"/>
                <a:cs typeface="Arial"/>
              </a:rPr>
              <a:t>O(h</a:t>
            </a:r>
            <a:r>
              <a:rPr lang="en-US" i="1" baseline="30000" dirty="0" smtClean="0">
                <a:latin typeface="+mj-lt"/>
                <a:cs typeface="Arial"/>
              </a:rPr>
              <a:t>n</a:t>
            </a:r>
            <a:r>
              <a:rPr lang="id-ID" i="1" dirty="0" smtClean="0">
                <a:latin typeface="+mj-lt"/>
                <a:cs typeface="Arial"/>
              </a:rPr>
              <a:t>)</a:t>
            </a:r>
            <a:r>
              <a:rPr lang="id-ID" dirty="0" smtClean="0">
                <a:latin typeface="+mj-lt"/>
                <a:cs typeface="Arial"/>
              </a:rPr>
              <a:t> </a:t>
            </a:r>
            <a:r>
              <a:rPr lang="id-ID" dirty="0">
                <a:latin typeface="+mj-lt"/>
                <a:cs typeface="Arial"/>
              </a:rPr>
              <a:t>orde galat dari penghampiran fungsi, umumnya </a:t>
            </a:r>
            <a:r>
              <a:rPr lang="id-ID" i="1" dirty="0">
                <a:latin typeface="+mj-lt"/>
                <a:cs typeface="Arial"/>
              </a:rPr>
              <a:t>h&lt;1</a:t>
            </a:r>
            <a:r>
              <a:rPr lang="id-ID" dirty="0">
                <a:latin typeface="+mj-lt"/>
                <a:cs typeface="Arial"/>
              </a:rPr>
              <a:t> maka makin besar </a:t>
            </a:r>
            <a:r>
              <a:rPr lang="en-US" i="1" dirty="0" smtClean="0">
                <a:latin typeface="+mj-lt"/>
                <a:cs typeface="Arial"/>
              </a:rPr>
              <a:t>n </a:t>
            </a:r>
            <a:r>
              <a:rPr lang="id-ID" dirty="0" smtClean="0">
                <a:latin typeface="+mj-lt"/>
                <a:cs typeface="Arial"/>
              </a:rPr>
              <a:t>pangkat </a:t>
            </a:r>
            <a:r>
              <a:rPr lang="id-ID" dirty="0">
                <a:latin typeface="+mj-lt"/>
                <a:cs typeface="Arial"/>
              </a:rPr>
              <a:t>makin kecil galat dan semakin teliti penghampiran fungsinya. </a:t>
            </a:r>
            <a:endParaRPr lang="id-ID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5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Identitas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Nama Mata Kuliah 	: Metode Numerik</a:t>
            </a:r>
          </a:p>
          <a:p>
            <a:r>
              <a:rPr lang="id-ID" dirty="0"/>
              <a:t>Kode Mata Kuliah	</a:t>
            </a:r>
            <a:r>
              <a:rPr lang="id-ID" dirty="0" smtClean="0"/>
              <a:t>	: </a:t>
            </a:r>
            <a:r>
              <a:rPr lang="id-ID" dirty="0"/>
              <a:t>IF 34221</a:t>
            </a:r>
          </a:p>
          <a:p>
            <a:r>
              <a:rPr lang="id-ID" dirty="0"/>
              <a:t>Kredit			: 3 SKS</a:t>
            </a:r>
          </a:p>
          <a:p>
            <a:r>
              <a:rPr lang="id-ID" dirty="0"/>
              <a:t>Semester 		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id-ID" dirty="0"/>
              <a:t>IV</a:t>
            </a:r>
          </a:p>
          <a:p>
            <a:r>
              <a:rPr lang="id-ID" dirty="0"/>
              <a:t>Jurusan 			: Teknik </a:t>
            </a:r>
            <a:r>
              <a:rPr lang="id-ID" dirty="0" smtClean="0"/>
              <a:t>Informatika/S1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57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e</a:t>
                </a:r>
                <a:r>
                  <a:rPr lang="en-US" baseline="30000" dirty="0" smtClean="0"/>
                  <a:t>h</a:t>
                </a:r>
                <a:r>
                  <a:rPr lang="en-US" dirty="0" smtClean="0"/>
                  <a:t> = 1 +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2!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4!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5!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i="1" dirty="0" smtClean="0"/>
                  <a:t>p(h)</a:t>
                </a:r>
                <a:r>
                  <a:rPr lang="en-US" dirty="0" smtClean="0"/>
                  <a:t>	</a:t>
                </a: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O(h)</a:t>
                </a:r>
              </a:p>
              <a:p>
                <a:pPr marL="0" indent="0">
                  <a:buNone/>
                  <a:tabLst>
                    <a:tab pos="342900" algn="l"/>
                  </a:tabLst>
                </a:pPr>
                <a:r>
                  <a:rPr lang="en-US" dirty="0" smtClean="0"/>
                  <a:t>	</a:t>
                </a:r>
                <a:r>
                  <a:rPr lang="en-US" i="1" dirty="0" smtClean="0"/>
                  <a:t>e</a:t>
                </a:r>
                <a:r>
                  <a:rPr lang="en-US" baseline="30000" dirty="0" smtClean="0"/>
                  <a:t>h</a:t>
                </a:r>
                <a:r>
                  <a:rPr lang="en-US" dirty="0" smtClean="0"/>
                  <a:t> </a:t>
                </a:r>
                <a:r>
                  <a:rPr lang="en-US" dirty="0"/>
                  <a:t>= 1 + </a:t>
                </a:r>
                <a:r>
                  <a:rPr lang="en-US" i="1" dirty="0"/>
                  <a:t>h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 baseline="300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2!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 baseline="3000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3!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 baseline="3000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4!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  <a:tabLst>
                    <a:tab pos="342900" algn="l"/>
                  </a:tabLst>
                </a:pPr>
                <a:endParaRPr lang="en-US" b="0" dirty="0" smtClean="0"/>
              </a:p>
              <a:p>
                <a:pPr>
                  <a:tabLst>
                    <a:tab pos="342900" algn="l"/>
                  </a:tabLst>
                </a:pPr>
                <a:r>
                  <a:rPr lang="en-US" i="1" dirty="0" smtClean="0"/>
                  <a:t>Sin(h) = h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 baseline="3000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3!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 baseline="3000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5!</m:t>
                        </m:r>
                      </m:den>
                    </m:f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7!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524000" y="1905000"/>
            <a:ext cx="2590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19600" y="1905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Bawa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endParaRPr lang="en-US" dirty="0" smtClean="0"/>
          </a:p>
          <a:p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scilab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Membahas tentang konsep dasar komputasi yang mengandung kesalahan dan mempelajari metode-metode komputasi untuk penyelesaian masalah persamaan non linear, persamaan linear simultan, interpolasi dan integral numerik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49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Chapra</a:t>
            </a:r>
            <a:r>
              <a:rPr lang="en-US" dirty="0" smtClean="0"/>
              <a:t>, Steven</a:t>
            </a:r>
            <a:r>
              <a:rPr lang="id-ID" dirty="0" smtClean="0"/>
              <a:t>, </a:t>
            </a:r>
            <a:r>
              <a:rPr lang="id-ID" i="1" dirty="0" smtClean="0"/>
              <a:t>Applied Numerical Method with Matlab</a:t>
            </a:r>
            <a:r>
              <a:rPr lang="id-ID" dirty="0" smtClean="0"/>
              <a:t> </a:t>
            </a:r>
            <a:r>
              <a:rPr lang="id-ID" i="1" dirty="0" smtClean="0"/>
              <a:t>for Engineers &amp; Scientist</a:t>
            </a:r>
            <a:r>
              <a:rPr lang="id-ID" dirty="0" smtClean="0"/>
              <a:t>, Mc Grawhill, 2012.</a:t>
            </a:r>
          </a:p>
          <a:p>
            <a:pPr lvl="0"/>
            <a:r>
              <a:rPr lang="id-ID" b="1" dirty="0" smtClean="0"/>
              <a:t>Munir, </a:t>
            </a:r>
            <a:r>
              <a:rPr lang="en-US" b="1" dirty="0" err="1" smtClean="0"/>
              <a:t>Rinaldi</a:t>
            </a:r>
            <a:r>
              <a:rPr lang="id-ID" b="1" dirty="0" smtClean="0"/>
              <a:t>,  </a:t>
            </a:r>
            <a:r>
              <a:rPr lang="en-US" b="1" i="1" dirty="0" err="1" smtClean="0"/>
              <a:t>Metode</a:t>
            </a:r>
            <a:r>
              <a:rPr lang="en-US" b="1" i="1" dirty="0" smtClean="0"/>
              <a:t> </a:t>
            </a:r>
            <a:r>
              <a:rPr lang="en-US" b="1" i="1" dirty="0" err="1" smtClean="0"/>
              <a:t>Numerik</a:t>
            </a:r>
            <a:r>
              <a:rPr lang="en-US" b="1" dirty="0" smtClean="0"/>
              <a:t>, </a:t>
            </a:r>
            <a:r>
              <a:rPr lang="en-US" b="1" dirty="0" err="1" smtClean="0"/>
              <a:t>Penerbit</a:t>
            </a:r>
            <a:r>
              <a:rPr lang="en-US" b="1" dirty="0" smtClean="0"/>
              <a:t> </a:t>
            </a:r>
            <a:r>
              <a:rPr lang="en-US" b="1" dirty="0" err="1" smtClean="0"/>
              <a:t>Informatika</a:t>
            </a:r>
            <a:r>
              <a:rPr lang="en-US" b="1" dirty="0" smtClean="0"/>
              <a:t>, Bandung, 2004.</a:t>
            </a:r>
            <a:endParaRPr lang="id-ID" b="1" dirty="0" smtClean="0"/>
          </a:p>
          <a:p>
            <a:pPr lvl="0"/>
            <a:r>
              <a:rPr lang="en-US" dirty="0" smtClean="0"/>
              <a:t>H. Mathews</a:t>
            </a:r>
            <a:r>
              <a:rPr lang="id-ID" dirty="0" smtClean="0"/>
              <a:t>., John, </a:t>
            </a:r>
            <a:r>
              <a:rPr lang="en-US" i="1" dirty="0" smtClean="0"/>
              <a:t>Numerical Methods for </a:t>
            </a:r>
            <a:r>
              <a:rPr lang="id-ID" i="1" dirty="0" smtClean="0"/>
              <a:t>using Matlab</a:t>
            </a:r>
            <a:r>
              <a:rPr lang="en-US" dirty="0" smtClean="0"/>
              <a:t>, Prentice-hall Inc., 199</a:t>
            </a:r>
            <a:r>
              <a:rPr lang="id-ID" dirty="0" smtClean="0"/>
              <a:t>9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id-ID" dirty="0" smtClean="0"/>
              <a:t>Kiusalaas, Jaan, </a:t>
            </a:r>
            <a:r>
              <a:rPr lang="id-ID" i="1" dirty="0" smtClean="0"/>
              <a:t>Numerical Method in Engineering with Matlab</a:t>
            </a:r>
            <a:r>
              <a:rPr lang="id-ID" dirty="0" smtClean="0"/>
              <a:t>, Cambridge University Press, 2005.</a:t>
            </a:r>
          </a:p>
          <a:p>
            <a:pPr lvl="0"/>
            <a:r>
              <a:rPr lang="en-US" dirty="0" smtClean="0"/>
              <a:t>Nakamura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Shoichiro</a:t>
            </a:r>
            <a:r>
              <a:rPr lang="en-US" dirty="0" smtClean="0"/>
              <a:t>, </a:t>
            </a:r>
            <a:r>
              <a:rPr lang="en-US" i="1" dirty="0" smtClean="0"/>
              <a:t>Applied Numerical Methods With Software</a:t>
            </a:r>
            <a:r>
              <a:rPr lang="en-US" dirty="0" smtClean="0"/>
              <a:t>, Prentice-Hall </a:t>
            </a:r>
            <a:r>
              <a:rPr lang="en-US" dirty="0" err="1" smtClean="0"/>
              <a:t>Inc</a:t>
            </a:r>
            <a:r>
              <a:rPr lang="en-US" dirty="0" smtClean="0"/>
              <a:t>, 1991.</a:t>
            </a:r>
            <a:endParaRPr lang="id-ID" dirty="0" smtClean="0"/>
          </a:p>
          <a:p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Kehadiran</a:t>
            </a:r>
            <a:r>
              <a:rPr lang="en-US" dirty="0" smtClean="0"/>
              <a:t> minimal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80 % </a:t>
            </a:r>
            <a:r>
              <a:rPr lang="en-US" dirty="0" err="1" smtClean="0"/>
              <a:t>dari</a:t>
            </a:r>
            <a:r>
              <a:rPr lang="en-US" dirty="0" smtClean="0"/>
              <a:t> total </a:t>
            </a:r>
            <a:r>
              <a:rPr lang="en-US" dirty="0" err="1" smtClean="0"/>
              <a:t>pertemuan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.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susulan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autentik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id-ID" dirty="0" smtClean="0"/>
              <a:t>Mahasiswa yang terlambat lebih dari 15 menit tidak diperkenankan masuk ke kelas</a:t>
            </a:r>
          </a:p>
          <a:p>
            <a:pPr lvl="0"/>
            <a:r>
              <a:rPr lang="id-ID" dirty="0" smtClean="0"/>
              <a:t>Tugas masuk tepat waktu</a:t>
            </a:r>
            <a:endParaRPr lang="en-US" dirty="0" smtClean="0"/>
          </a:p>
          <a:p>
            <a:r>
              <a:rPr lang="pt-BR" dirty="0" smtClean="0"/>
              <a:t>NA:  10% </a:t>
            </a:r>
            <a:r>
              <a:rPr lang="id-ID" dirty="0" smtClean="0"/>
              <a:t>Quiz</a:t>
            </a:r>
            <a:r>
              <a:rPr lang="pt-BR" dirty="0" smtClean="0"/>
              <a:t> + 20% Tugas + 30% UTS + 40% UAS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5061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Taylor,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  <a:p>
            <a:r>
              <a:rPr lang="en-US" dirty="0" err="1" smtClean="0"/>
              <a:t>Persamaan</a:t>
            </a:r>
            <a:r>
              <a:rPr lang="en-US" dirty="0" smtClean="0"/>
              <a:t> Non Linier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Linier </a:t>
            </a:r>
            <a:r>
              <a:rPr lang="en-US" dirty="0" err="1" smtClean="0"/>
              <a:t>Simultan</a:t>
            </a:r>
            <a:endParaRPr lang="en-US" dirty="0" smtClean="0"/>
          </a:p>
          <a:p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&amp; </a:t>
            </a:r>
            <a:r>
              <a:rPr lang="en-US" dirty="0" err="1" smtClean="0"/>
              <a:t>Interpolasi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endParaRPr lang="en-US" dirty="0" smtClean="0"/>
          </a:p>
          <a:p>
            <a:r>
              <a:rPr lang="en-US" dirty="0" err="1" smtClean="0"/>
              <a:t>Differansial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r>
              <a:rPr lang="en-US" dirty="0" smtClean="0"/>
              <a:t>Integral </a:t>
            </a:r>
            <a:r>
              <a:rPr lang="en-US" dirty="0" err="1" smtClean="0"/>
              <a:t>Numerik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Metnum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Kalkulator</a:t>
            </a:r>
            <a:endParaRPr lang="en-US" dirty="0" smtClean="0"/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Scilab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www.scilab.org</a:t>
            </a:r>
            <a:endParaRPr lang="en-US" dirty="0" smtClean="0"/>
          </a:p>
          <a:p>
            <a:r>
              <a:rPr lang="en-US" dirty="0" err="1" smtClean="0"/>
              <a:t>Prasyarat</a:t>
            </a:r>
            <a:r>
              <a:rPr lang="en-US" dirty="0" smtClean="0"/>
              <a:t> : </a:t>
            </a:r>
            <a:r>
              <a:rPr lang="en-US" dirty="0" err="1" smtClean="0"/>
              <a:t>Kalkulus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Alpro</a:t>
            </a:r>
            <a:endParaRPr lang="en-US" dirty="0" smtClean="0"/>
          </a:p>
          <a:p>
            <a:r>
              <a:rPr lang="en-US" dirty="0" smtClean="0"/>
              <a:t>TAMBAHAN :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ALIM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(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analitis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Paket</a:t>
            </a:r>
            <a:r>
              <a:rPr lang="en-US" dirty="0" smtClean="0"/>
              <a:t> program (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metnum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endParaRPr lang="en-US" dirty="0" smtClean="0"/>
          </a:p>
          <a:p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teknik-teknik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memformulasikan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1099</TotalTime>
  <Words>552</Words>
  <Application>Microsoft Office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Bookman Old Style</vt:lpstr>
      <vt:lpstr>Cambria Math</vt:lpstr>
      <vt:lpstr>Gill Sans MT</vt:lpstr>
      <vt:lpstr>Wingdings</vt:lpstr>
      <vt:lpstr>Wingdings 3</vt:lpstr>
      <vt:lpstr>Origin</vt:lpstr>
      <vt:lpstr>Equation</vt:lpstr>
      <vt:lpstr>Metode Numerik</vt:lpstr>
      <vt:lpstr>Identitas Mata Kuliah</vt:lpstr>
      <vt:lpstr>Deskripsi Mata Kuliah</vt:lpstr>
      <vt:lpstr>Referensi</vt:lpstr>
      <vt:lpstr>Aturan Perkuliahan</vt:lpstr>
      <vt:lpstr>Materi yang akan dipelajari</vt:lpstr>
      <vt:lpstr>Yang diperlukan selama perkuliahan Metnum</vt:lpstr>
      <vt:lpstr>Mengapa perlu mempelajari Metode Numerik?</vt:lpstr>
      <vt:lpstr>Pengertian Metode Numerik</vt:lpstr>
      <vt:lpstr>Metode Analitik vs Metode Numerik</vt:lpstr>
      <vt:lpstr>Deret Taylor</vt:lpstr>
      <vt:lpstr>Contoh</vt:lpstr>
      <vt:lpstr>Latihan</vt:lpstr>
      <vt:lpstr>Galat ?</vt:lpstr>
      <vt:lpstr>Contoh </vt:lpstr>
      <vt:lpstr>Contoh 2</vt:lpstr>
      <vt:lpstr>Sumber Utama Galat</vt:lpstr>
      <vt:lpstr>Latihan (Lakukan pembulatan 2 &amp; 3 desimal)</vt:lpstr>
      <vt:lpstr>Orde Hampiran</vt:lpstr>
      <vt:lpstr>Contoh</vt:lpstr>
      <vt:lpstr>Minggu Depan</vt:lpstr>
      <vt:lpstr>Sekian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Numerik</dc:title>
  <dc:creator>Resti</dc:creator>
  <cp:lastModifiedBy>Toshiba</cp:lastModifiedBy>
  <cp:revision>35</cp:revision>
  <dcterms:created xsi:type="dcterms:W3CDTF">2018-03-02T03:35:09Z</dcterms:created>
  <dcterms:modified xsi:type="dcterms:W3CDTF">2020-03-11T06:37:49Z</dcterms:modified>
</cp:coreProperties>
</file>