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0" r:id="rId3"/>
    <p:sldId id="262" r:id="rId4"/>
    <p:sldId id="273" r:id="rId5"/>
    <p:sldId id="265" r:id="rId6"/>
    <p:sldId id="274" r:id="rId7"/>
    <p:sldId id="266" r:id="rId8"/>
    <p:sldId id="275" r:id="rId9"/>
    <p:sldId id="277" r:id="rId10"/>
    <p:sldId id="269" r:id="rId11"/>
    <p:sldId id="278" r:id="rId12"/>
    <p:sldId id="272" r:id="rId13"/>
    <p:sldId id="276" r:id="rId14"/>
    <p:sldId id="260" r:id="rId15"/>
  </p:sldIdLst>
  <p:sldSz cx="12192000" cy="6858000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940"/>
    <a:srgbClr val="357354"/>
    <a:srgbClr val="067352"/>
    <a:srgbClr val="077352"/>
    <a:srgbClr val="067351"/>
    <a:srgbClr val="03714F"/>
    <a:srgbClr val="006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93910" autoAdjust="0"/>
  </p:normalViewPr>
  <p:slideViewPr>
    <p:cSldViewPr snapToGrid="0">
      <p:cViewPr varScale="1">
        <p:scale>
          <a:sx n="67" d="100"/>
          <a:sy n="67" d="100"/>
        </p:scale>
        <p:origin x="10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264EE81C-4AD4-064F-9982-B57342B250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06906" y="1198234"/>
            <a:ext cx="5736656" cy="2403804"/>
          </a:xfrm>
        </p:spPr>
        <p:txBody>
          <a:bodyPr anchor="ctr">
            <a:normAutofit/>
          </a:bodyPr>
          <a:lstStyle>
            <a:lvl1pPr algn="ctr">
              <a:defRPr sz="5000" b="1">
                <a:solidFill>
                  <a:srgbClr val="35735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06906" y="3590223"/>
            <a:ext cx="5736656" cy="175283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grpSp>
        <p:nvGrpSpPr>
          <p:cNvPr id="5" name="Agrupar 4"/>
          <p:cNvGrpSpPr/>
          <p:nvPr userDrawn="1"/>
        </p:nvGrpSpPr>
        <p:grpSpPr>
          <a:xfrm>
            <a:off x="1953504" y="5864773"/>
            <a:ext cx="2976307" cy="923206"/>
            <a:chOff x="881449" y="6236043"/>
            <a:chExt cx="1779373" cy="551935"/>
          </a:xfrm>
        </p:grpSpPr>
        <p:sp>
          <p:nvSpPr>
            <p:cNvPr id="7" name="Retângulo 6"/>
            <p:cNvSpPr/>
            <p:nvPr userDrawn="1"/>
          </p:nvSpPr>
          <p:spPr>
            <a:xfrm>
              <a:off x="881449" y="6236043"/>
              <a:ext cx="1779373" cy="551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771" y="6308175"/>
              <a:ext cx="1427051" cy="40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637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7735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1545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20A747A-2D64-4140-BAD3-324BC79BB9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Agrupar 3"/>
          <p:cNvGrpSpPr/>
          <p:nvPr userDrawn="1"/>
        </p:nvGrpSpPr>
        <p:grpSpPr>
          <a:xfrm>
            <a:off x="1953504" y="5864773"/>
            <a:ext cx="2976307" cy="923206"/>
            <a:chOff x="881449" y="6236043"/>
            <a:chExt cx="1779373" cy="551935"/>
          </a:xfrm>
        </p:grpSpPr>
        <p:sp>
          <p:nvSpPr>
            <p:cNvPr id="5" name="Retângulo 4"/>
            <p:cNvSpPr/>
            <p:nvPr userDrawn="1"/>
          </p:nvSpPr>
          <p:spPr>
            <a:xfrm>
              <a:off x="881449" y="6236043"/>
              <a:ext cx="1779373" cy="551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771" y="6308175"/>
              <a:ext cx="1427051" cy="40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078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7735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5872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1709738"/>
            <a:ext cx="9914021" cy="2852737"/>
          </a:xfrm>
        </p:spPr>
        <p:txBody>
          <a:bodyPr anchor="b"/>
          <a:lstStyle>
            <a:lvl1pPr>
              <a:defRPr sz="6000">
                <a:solidFill>
                  <a:srgbClr val="06735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589463"/>
            <a:ext cx="99140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64905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2269" y="0"/>
            <a:ext cx="9688400" cy="101065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82269" y="1087655"/>
            <a:ext cx="4812631" cy="4716379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958038" y="1087655"/>
            <a:ext cx="4812631" cy="4716379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545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2396" y="0"/>
            <a:ext cx="9697899" cy="1010653"/>
          </a:xfrm>
        </p:spPr>
        <p:txBody>
          <a:bodyPr/>
          <a:lstStyle>
            <a:lvl1pPr>
              <a:defRPr>
                <a:solidFill>
                  <a:srgbClr val="077352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2396" y="1085341"/>
            <a:ext cx="4847144" cy="7762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2396" y="1909252"/>
            <a:ext cx="4847144" cy="3865905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909281" y="1085341"/>
            <a:ext cx="4871014" cy="7762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909281" y="1909252"/>
            <a:ext cx="4871014" cy="3865905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0049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4818" y="0"/>
            <a:ext cx="9666226" cy="1010653"/>
          </a:xfrm>
        </p:spPr>
        <p:txBody>
          <a:bodyPr/>
          <a:lstStyle>
            <a:lvl1pPr>
              <a:defRPr>
                <a:solidFill>
                  <a:srgbClr val="006D4A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21875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52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01046" y="0"/>
            <a:ext cx="9659998" cy="1020277"/>
          </a:xfrm>
        </p:spPr>
        <p:txBody>
          <a:bodyPr anchor="ctr"/>
          <a:lstStyle>
            <a:lvl1pPr>
              <a:defRPr sz="4400">
                <a:solidFill>
                  <a:srgbClr val="03714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01390" y="1102179"/>
            <a:ext cx="5659654" cy="47588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01045" y="1102179"/>
            <a:ext cx="3932237" cy="476680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91289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3495" y="-1"/>
            <a:ext cx="9677174" cy="1010653"/>
          </a:xfrm>
        </p:spPr>
        <p:txBody>
          <a:bodyPr anchor="ctr"/>
          <a:lstStyle>
            <a:lvl1pPr>
              <a:defRPr sz="4400">
                <a:solidFill>
                  <a:srgbClr val="06735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1082351"/>
            <a:ext cx="5587481" cy="47786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3495" y="1082351"/>
            <a:ext cx="3932237" cy="47866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5033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E8C562C1-278D-9345-A9A1-FA035527229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78029" y="0"/>
            <a:ext cx="9692640" cy="1010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78029" y="1145406"/>
            <a:ext cx="9692640" cy="4688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grpSp>
        <p:nvGrpSpPr>
          <p:cNvPr id="6" name="Agrupar 5"/>
          <p:cNvGrpSpPr/>
          <p:nvPr userDrawn="1"/>
        </p:nvGrpSpPr>
        <p:grpSpPr>
          <a:xfrm>
            <a:off x="881449" y="6236043"/>
            <a:ext cx="1779373" cy="551935"/>
            <a:chOff x="881449" y="6236043"/>
            <a:chExt cx="1779373" cy="551935"/>
          </a:xfrm>
        </p:grpSpPr>
        <p:sp>
          <p:nvSpPr>
            <p:cNvPr id="7" name="Retângulo 6"/>
            <p:cNvSpPr/>
            <p:nvPr userDrawn="1"/>
          </p:nvSpPr>
          <p:spPr>
            <a:xfrm>
              <a:off x="881449" y="6236043"/>
              <a:ext cx="1779373" cy="5519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3771" y="6308175"/>
              <a:ext cx="1427051" cy="4056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0067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5735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design/bEtRzYjJwfouHnt9brmpOc/telas-00?node-id=26-2&amp;t=vySAuAVNLJIRhcmi-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3F79B-A54F-0141-9465-D943610EA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905" y="1198234"/>
            <a:ext cx="5842535" cy="2403804"/>
          </a:xfrm>
        </p:spPr>
        <p:txBody>
          <a:bodyPr>
            <a:normAutofit fontScale="90000"/>
          </a:bodyPr>
          <a:lstStyle/>
          <a:p>
            <a:r>
              <a:rPr lang="pt-BR" dirty="0"/>
              <a:t>PetWatch – Interface para sistemas IoT no cuidado pet 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8DDD0F-4081-694A-BA96-DCC503404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905" y="3282845"/>
            <a:ext cx="6373187" cy="2060211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EE89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Engenharia de Software 3° </a:t>
            </a:r>
            <a:r>
              <a:rPr lang="pt-BR" sz="2800" dirty="0">
                <a:solidFill>
                  <a:srgbClr val="EE8940"/>
                </a:solidFill>
              </a:rPr>
              <a:t>Período</a:t>
            </a:r>
            <a:br>
              <a:rPr lang="pt-BR" sz="2800" dirty="0">
                <a:solidFill>
                  <a:srgbClr val="EE894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solidFill>
                  <a:srgbClr val="EE89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Osmam Brás De Souto - 2025</a:t>
            </a:r>
          </a:p>
        </p:txBody>
      </p:sp>
    </p:spTree>
    <p:extLst>
      <p:ext uri="{BB962C8B-B14F-4D97-AF65-F5344CB8AC3E}">
        <p14:creationId xmlns:p14="http://schemas.microsoft.com/office/powerpoint/2010/main" val="10905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6BA0-462D-3A45-98AD-54FCB478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Canva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818BF31-0118-824D-F081-79B63C9FB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959" y="1146175"/>
            <a:ext cx="8420668" cy="4968022"/>
          </a:xfrm>
        </p:spPr>
      </p:pic>
    </p:spTree>
    <p:extLst>
      <p:ext uri="{BB962C8B-B14F-4D97-AF65-F5344CB8AC3E}">
        <p14:creationId xmlns:p14="http://schemas.microsoft.com/office/powerpoint/2010/main" val="381225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6BA0-462D-3A45-98AD-54FCB478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Carta de Aceite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818BF31-0118-824D-F081-79B63C9FB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3959" y="1146175"/>
            <a:ext cx="8420668" cy="4968022"/>
          </a:xfrm>
        </p:spPr>
      </p:pic>
    </p:spTree>
    <p:extLst>
      <p:ext uri="{BB962C8B-B14F-4D97-AF65-F5344CB8AC3E}">
        <p14:creationId xmlns:p14="http://schemas.microsoft.com/office/powerpoint/2010/main" val="28784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6BA0-462D-3A45-98AD-54FCB478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 Trello (Print)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2314FA9-7839-8CED-8163-B1FD148C4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4321" y="1321814"/>
            <a:ext cx="9560459" cy="433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3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6BA0-462D-3A45-98AD-54FCB4788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70818-DE78-FD01-6A38-15C5D4C2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600" dirty="0">
                <a:solidFill>
                  <a:schemeClr val="tx1"/>
                </a:solidFill>
              </a:rPr>
              <a:t>Com o PetWatch, espera-se ampliar a praticidade no dia a dia de tutores, especialmente aqueles com rotinas intensas ou que trabalham em home office. O projeto também visa oferecer maior segurança e autonomia para pessoas com deficiência, facilitar o acompanhamento veterinário à distância e registrar de forma contínua a saúde e o comportamento dos pets. Ao final, o PetWatch pretende se consolidar como uma interface acessível, funcional e eficiente para qualquer tutor que deseje cuidar melhor do seu animal, mesmo à distância.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250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9366D2D-16BC-894A-9413-D98D3B037A32}"/>
              </a:ext>
            </a:extLst>
          </p:cNvPr>
          <p:cNvSpPr txBox="1"/>
          <p:nvPr/>
        </p:nvSpPr>
        <p:spPr>
          <a:xfrm>
            <a:off x="1125166" y="3105834"/>
            <a:ext cx="5778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rgbClr val="3573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Obrigado(a)!</a:t>
            </a:r>
          </a:p>
        </p:txBody>
      </p:sp>
    </p:spTree>
    <p:extLst>
      <p:ext uri="{BB962C8B-B14F-4D97-AF65-F5344CB8AC3E}">
        <p14:creationId xmlns:p14="http://schemas.microsoft.com/office/powerpoint/2010/main" val="229540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00875-6465-DBFE-ABBD-181F8613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Integrantes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DD0C4-43E7-0267-0956-33C88158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9" y="1145406"/>
            <a:ext cx="9692640" cy="5105492"/>
          </a:xfrm>
        </p:spPr>
        <p:txBody>
          <a:bodyPr>
            <a:normAutofit/>
          </a:bodyPr>
          <a:lstStyle/>
          <a:p>
            <a:pPr algn="just"/>
            <a:r>
              <a:rPr lang="pt-BR" dirty="0">
                <a:solidFill>
                  <a:schemeClr val="tx1"/>
                </a:solidFill>
              </a:rPr>
              <a:t>Patrícia Geovanna da Silva Ferreira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Isabela Alecrim de França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Marco Antônio Macedo Santana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Gabriely Rocha Nascimento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Matheus Fernandes Cardoso da Conceição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André Lucas Aquino Carneiro e Silva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Ruan Evangelista Gomes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Rafael Ferreira Tassinari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Wellington Arlindo Félix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Karen Vitória Morais Lopes</a:t>
            </a:r>
          </a:p>
          <a:p>
            <a:endParaRPr lang="pt-BR" b="1" dirty="0"/>
          </a:p>
          <a:p>
            <a:endParaRPr lang="pt-BR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9604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8681" y="-10432"/>
            <a:ext cx="9805481" cy="1325563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8681" y="1482725"/>
            <a:ext cx="9805481" cy="4655428"/>
          </a:xfrm>
        </p:spPr>
        <p:txBody>
          <a:bodyPr>
            <a:normAutofit/>
          </a:bodyPr>
          <a:lstStyle/>
          <a:p>
            <a:pPr algn="just"/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cuidado com animais de estimação tem evoluído com a tecnologia e com o aumento do carinho e da responsabilidade dos tutores. </a:t>
            </a:r>
          </a:p>
          <a:p>
            <a:pPr algn="just"/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Internet das Coisas (IoT), que conecta objetos físicos à internet, vem sendo aplicada nesse cenário para facilitar o monitoramento remoto e o bem-estar dos pets. </a:t>
            </a:r>
          </a:p>
          <a:p>
            <a:pPr algn="just"/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Segundo a ABINPET, o Brasil é o terceiro maior mercado pet do mundo, o que reforça a importância de soluções acessíveis, inteligentes e integradas ao dia a dia dos tutores.</a:t>
            </a:r>
          </a:p>
        </p:txBody>
      </p:sp>
    </p:spTree>
    <p:extLst>
      <p:ext uri="{BB962C8B-B14F-4D97-AF65-F5344CB8AC3E}">
        <p14:creationId xmlns:p14="http://schemas.microsoft.com/office/powerpoint/2010/main" val="395601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8681" y="-10432"/>
            <a:ext cx="9805481" cy="1325563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O que é o PetWatch?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8681" y="1482725"/>
            <a:ext cx="9805481" cy="4655428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PetWatch é uma interface digital conectada a dispositivos IoT, criada para ajudar tutores a monitorar seus animais de estimação à distância. Com foco em acessibilidade, o sistema permite acompanhar alimentação, saúde e comportamento do pet em tempo real, de forma simples e segura.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320627-D189-01ED-6EA5-592263FB7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6700" y="3297836"/>
            <a:ext cx="3845619" cy="284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5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15C2F-0B1F-2D28-D4EA-21A8C741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Geral e Específicos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37158C-58A1-FC3A-F3BB-F5986995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9" y="1365161"/>
            <a:ext cx="9692640" cy="446890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</a:rPr>
              <a:t>Objetivo Geral: </a:t>
            </a:r>
            <a:r>
              <a:rPr lang="pt-BR" dirty="0">
                <a:solidFill>
                  <a:schemeClr val="tx1"/>
                </a:solidFill>
              </a:rPr>
              <a:t>Desenvolver uma interface baseada em IoT para monitoramento remoto e cuidado de animais de estimação, utilizando o framework ágil Scrum para organizar e acompanhar as tarefas do projeto.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</a:rPr>
              <a:t>Objetivos Específicos: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Integrar um painel de controle acessível para celulares e computadores, permitindo o monitoramento em tempo real.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Conectar dispositivos como câmeras, rastreadores, coleiras inteligentes, caminhas, potes de ração e sensores de movimento e temperatura.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Garantir acessibilidade digital, com suporte a leitor de tela, modo de alto contraste e alertas sonoros.</a:t>
            </a:r>
          </a:p>
          <a:p>
            <a:pPr algn="just"/>
            <a:r>
              <a:rPr lang="pt-BR" dirty="0">
                <a:solidFill>
                  <a:schemeClr val="tx1"/>
                </a:solidFill>
              </a:rPr>
              <a:t>Permitir o acompanhamento veterinário remoto, com prontuário digital e notificações de situações importantes, como convulsões ou alterações de comportamento.</a:t>
            </a:r>
          </a:p>
        </p:txBody>
      </p:sp>
    </p:spTree>
    <p:extLst>
      <p:ext uri="{BB962C8B-B14F-4D97-AF65-F5344CB8AC3E}">
        <p14:creationId xmlns:p14="http://schemas.microsoft.com/office/powerpoint/2010/main" val="343909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8681" y="-10432"/>
            <a:ext cx="9805481" cy="1325563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Referencial Teórico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18681" y="1482725"/>
            <a:ext cx="9805481" cy="465542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Segundo a ABINPET (2023), os pets ocupam um espaço afetivo cada vez maior nas famílias brasileiras, impulsionando a demanda por soluções tecnológicas e personalizadas para seu cuidado no mercado pet </a:t>
            </a:r>
          </a:p>
          <a:p>
            <a:pPr algn="just"/>
            <a:endParaRPr lang="pt-BR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IoT permite conectar objetos físicos à internet, como sensores e câmeras, facilitando o monitoramento remoto da rotina e saúde dos animais (Ashton, 2009).</a:t>
            </a:r>
          </a:p>
          <a:p>
            <a:pPr algn="just"/>
            <a:endParaRPr lang="pt-BR" sz="2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W3C (2022) e LBI 13.146/2015 as Interfaces foram pensadas para todos, com foco em autonomia de pessoas com deficiência.</a:t>
            </a:r>
          </a:p>
        </p:txBody>
      </p:sp>
    </p:spTree>
    <p:extLst>
      <p:ext uri="{BB962C8B-B14F-4D97-AF65-F5344CB8AC3E}">
        <p14:creationId xmlns:p14="http://schemas.microsoft.com/office/powerpoint/2010/main" val="216030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359AF-DA8E-9ACA-8B0D-F7D21EB2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1052E0-542D-38F5-FD89-40B199AD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9" y="1184856"/>
            <a:ext cx="9692640" cy="464920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2600" dirty="0">
                <a:solidFill>
                  <a:schemeClr val="tx1"/>
                </a:solidFill>
              </a:rPr>
              <a:t>Demanda crescente por soluções tecnológicas no cuidado animal: O Brasil é o 3º maior mercado pet do mundo (ABINPET, 2023).</a:t>
            </a:r>
          </a:p>
          <a:p>
            <a:pPr algn="just"/>
            <a:endParaRPr lang="pt-BR" sz="2600" dirty="0">
              <a:solidFill>
                <a:schemeClr val="tx1"/>
              </a:solidFill>
            </a:endParaRPr>
          </a:p>
          <a:p>
            <a:pPr algn="just"/>
            <a:r>
              <a:rPr lang="pt-BR" sz="2600" dirty="0">
                <a:solidFill>
                  <a:schemeClr val="tx1"/>
                </a:solidFill>
              </a:rPr>
              <a:t>Rotina corrida e ausência dos tutores: Muitos tutores passam o dia fora ou trabalham em home office, dificultando o acompanhamento constante dos pets.</a:t>
            </a:r>
          </a:p>
          <a:p>
            <a:pPr algn="just"/>
            <a:endParaRPr lang="pt-BR" sz="2600" dirty="0">
              <a:solidFill>
                <a:schemeClr val="tx1"/>
              </a:solidFill>
            </a:endParaRPr>
          </a:p>
          <a:p>
            <a:pPr algn="just"/>
            <a:r>
              <a:rPr lang="pt-BR" sz="2600" dirty="0">
                <a:solidFill>
                  <a:schemeClr val="tx1"/>
                </a:solidFill>
              </a:rPr>
              <a:t>Necessidade de acessibilidade: Pessoas com deficiência enfrentam desafios adicionais no cuidado diário de seus animais.</a:t>
            </a:r>
          </a:p>
          <a:p>
            <a:pPr algn="just"/>
            <a:endParaRPr lang="pt-BR" sz="2600" dirty="0">
              <a:solidFill>
                <a:schemeClr val="tx1"/>
              </a:solidFill>
            </a:endParaRPr>
          </a:p>
          <a:p>
            <a:pPr algn="just"/>
            <a:r>
              <a:rPr lang="pt-BR" sz="2600" dirty="0">
                <a:solidFill>
                  <a:schemeClr val="tx1"/>
                </a:solidFill>
              </a:rPr>
              <a:t>Integração com a rotina veterinária: Veterinários apontam que tutores aflitos podem atrapalhar atendimentos, o PetWatch oferece um canal de informação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327547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359AF-DA8E-9ACA-8B0D-F7D21EB2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1052E0-542D-38F5-FD89-40B199AD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9" y="1184856"/>
            <a:ext cx="9692640" cy="46492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600" dirty="0">
                <a:solidFill>
                  <a:schemeClr val="tx1"/>
                </a:solidFill>
              </a:rPr>
              <a:t>Seguindo a metodologia ágil Scrum, o trabalho foi estruturado em sprints semanais, com reuniões e retrospectivas para ajustes contínuos.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</a:rPr>
              <a:t>Ferramentas Utilizadas</a:t>
            </a:r>
            <a:r>
              <a:rPr lang="pt-BR" sz="2600" dirty="0">
                <a:solidFill>
                  <a:schemeClr val="tx1"/>
                </a:solidFill>
              </a:rPr>
              <a:t>:</a:t>
            </a:r>
          </a:p>
          <a:p>
            <a:pPr algn="just"/>
            <a:r>
              <a:rPr lang="pt-BR" sz="2600" dirty="0">
                <a:solidFill>
                  <a:schemeClr val="tx1"/>
                </a:solidFill>
              </a:rPr>
              <a:t> Figma: prototipagem das telas da interface.</a:t>
            </a:r>
          </a:p>
          <a:p>
            <a:pPr algn="just"/>
            <a:r>
              <a:rPr lang="pt-BR" sz="2600" dirty="0">
                <a:solidFill>
                  <a:schemeClr val="tx1"/>
                </a:solidFill>
              </a:rPr>
              <a:t> Trello: controle de tarefas e acompanhamento das entregas	.</a:t>
            </a:r>
          </a:p>
          <a:p>
            <a:pPr algn="just"/>
            <a:r>
              <a:rPr lang="pt-BR" sz="2600" dirty="0">
                <a:solidFill>
                  <a:schemeClr val="tx1"/>
                </a:solidFill>
              </a:rPr>
              <a:t> GPA: centralização do material do projeto</a:t>
            </a:r>
          </a:p>
        </p:txBody>
      </p:sp>
    </p:spTree>
    <p:extLst>
      <p:ext uri="{BB962C8B-B14F-4D97-AF65-F5344CB8AC3E}">
        <p14:creationId xmlns:p14="http://schemas.microsoft.com/office/powerpoint/2010/main" val="1620136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359AF-DA8E-9ACA-8B0D-F7D21EB2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1052E0-542D-38F5-FD89-40B199ADC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9" y="1184856"/>
            <a:ext cx="9692640" cy="46492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600" dirty="0">
                <a:solidFill>
                  <a:schemeClr val="tx1"/>
                </a:solidFill>
                <a:hlinkClick r:id="rId2"/>
              </a:rPr>
              <a:t>https://www.figma.com/design/bEtRzYjJwfouHnt9brmpOc/telas-00?node-id=26-2&amp;t=vySAuAVNLJIRhcmi-1</a:t>
            </a:r>
            <a:endParaRPr lang="pt-BR" sz="26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pt-BR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692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4212</TotalTime>
  <Words>698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do Office</vt:lpstr>
      <vt:lpstr>PetWatch – Interface para sistemas IoT no cuidado pet </vt:lpstr>
      <vt:lpstr>Integrantes do Projeto</vt:lpstr>
      <vt:lpstr>Introdução</vt:lpstr>
      <vt:lpstr>O que é o PetWatch?</vt:lpstr>
      <vt:lpstr>Objetivo Geral e Específicos</vt:lpstr>
      <vt:lpstr>Referencial Teórico</vt:lpstr>
      <vt:lpstr>Justificativa</vt:lpstr>
      <vt:lpstr>Metodologia</vt:lpstr>
      <vt:lpstr>Desenvolvimento do Projeto</vt:lpstr>
      <vt:lpstr>Modelo Canva</vt:lpstr>
      <vt:lpstr>Carta de Aceite</vt:lpstr>
      <vt:lpstr>Ferramenta Trello (Print)</vt:lpstr>
      <vt:lpstr>Conclusão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Paula Pontes</dc:creator>
  <cp:lastModifiedBy>Marco Antônio</cp:lastModifiedBy>
  <cp:revision>64</cp:revision>
  <cp:lastPrinted>2019-05-20T12:02:30Z</cp:lastPrinted>
  <dcterms:created xsi:type="dcterms:W3CDTF">2018-12-04T15:54:45Z</dcterms:created>
  <dcterms:modified xsi:type="dcterms:W3CDTF">2025-07-01T00:55:48Z</dcterms:modified>
</cp:coreProperties>
</file>