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2"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70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680"/>
    <a:srgbClr val="1F5C83"/>
    <a:srgbClr val="17779B"/>
    <a:srgbClr val="BFD6ED"/>
    <a:srgbClr val="D5E4F3"/>
    <a:srgbClr val="205980"/>
    <a:srgbClr val="DBE8F5"/>
    <a:srgbClr val="197095"/>
    <a:srgbClr val="5B77A7"/>
    <a:srgbClr val="1874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93806" autoAdjust="0"/>
  </p:normalViewPr>
  <p:slideViewPr>
    <p:cSldViewPr snapToGrid="0">
      <p:cViewPr varScale="1">
        <p:scale>
          <a:sx n="23" d="100"/>
          <a:sy n="23" d="100"/>
        </p:scale>
        <p:origin x="1416" y="96"/>
      </p:cViewPr>
      <p:guideLst>
        <p:guide orient="horz" pos="6912"/>
        <p:guide pos="10368"/>
        <p:guide orient="horz" pos="70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F34E-E574-493B-A240-C9D5DB9D7943}" type="datetimeFigureOut">
              <a:rPr lang="en-US" smtClean="0"/>
              <a:t>7/5/2023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2AF22-CAFE-45A1-AFCB-D74C7E4704B4}" type="slidenum">
              <a:rPr lang="en-US" smtClean="0"/>
              <a:t>‹#›</a:t>
            </a:fld>
            <a:endParaRPr lang="en-US"/>
          </a:p>
        </p:txBody>
      </p:sp>
    </p:spTree>
    <p:extLst>
      <p:ext uri="{BB962C8B-B14F-4D97-AF65-F5344CB8AC3E}">
        <p14:creationId xmlns:p14="http://schemas.microsoft.com/office/powerpoint/2010/main" val="65987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kern="12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12AF22-CAFE-45A1-AFCB-D74C7E4704B4}" type="slidenum">
              <a:rPr lang="en-US" smtClean="0"/>
              <a:t>1</a:t>
            </a:fld>
            <a:endParaRPr lang="en-US"/>
          </a:p>
        </p:txBody>
      </p:sp>
    </p:spTree>
    <p:extLst>
      <p:ext uri="{BB962C8B-B14F-4D97-AF65-F5344CB8AC3E}">
        <p14:creationId xmlns:p14="http://schemas.microsoft.com/office/powerpoint/2010/main" val="88321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BA0C3E-69C9-411C-94F0-3E900421EE2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9709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A0C3E-69C9-411C-94F0-3E900421EE2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141541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A0C3E-69C9-411C-94F0-3E900421EE2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181171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A0C3E-69C9-411C-94F0-3E900421EE2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49142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A0C3E-69C9-411C-94F0-3E900421EE2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44684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A0C3E-69C9-411C-94F0-3E900421EE2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114597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A0C3E-69C9-411C-94F0-3E900421EE2C}"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11831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A0C3E-69C9-411C-94F0-3E900421EE2C}"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8079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A0C3E-69C9-411C-94F0-3E900421EE2C}"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388370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3BA0C3E-69C9-411C-94F0-3E900421EE2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12464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3BA0C3E-69C9-411C-94F0-3E900421EE2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F3EF-7323-494D-B23C-F56A10E7E707}" type="slidenum">
              <a:rPr lang="en-US" smtClean="0"/>
              <a:t>‹#›</a:t>
            </a:fld>
            <a:endParaRPr lang="en-US"/>
          </a:p>
        </p:txBody>
      </p:sp>
    </p:spTree>
    <p:extLst>
      <p:ext uri="{BB962C8B-B14F-4D97-AF65-F5344CB8AC3E}">
        <p14:creationId xmlns:p14="http://schemas.microsoft.com/office/powerpoint/2010/main" val="347930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pxfuel.com/en/free-photo-ikajj"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extLst>
              <a:ext uri="{BEBA8EAE-BF5A-486C-A8C5-ECC9F3942E4B}">
                <a14:imgProps xmlns:a14="http://schemas.microsoft.com/office/drawing/2010/main">
                  <a14:imgLayer r:embed="rId14">
                    <a14:imgEffect>
                      <a14:colorTemperature colorTemp="5900"/>
                    </a14:imgEffect>
                    <a14:imgEffect>
                      <a14:saturation sat="33000"/>
                    </a14:imgEffect>
                  </a14:imgLayer>
                </a14:imgProps>
              </a:ext>
              <a:ext uri="{837473B0-CC2E-450A-ABE3-18F120FF3D39}">
                <a1611:picAttrSrcUrl xmlns:a1611="http://schemas.microsoft.com/office/drawing/2016/11/main" r:id="rId15"/>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3BA0C3E-69C9-411C-94F0-3E900421EE2C}" type="datetimeFigureOut">
              <a:rPr lang="en-US" smtClean="0"/>
              <a:t>7/5/2023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BEEF3EF-7323-494D-B23C-F56A10E7E707}" type="slidenum">
              <a:rPr lang="en-US" smtClean="0"/>
              <a:t>‹#›</a:t>
            </a:fld>
            <a:endParaRPr lang="en-US"/>
          </a:p>
        </p:txBody>
      </p:sp>
    </p:spTree>
    <p:extLst>
      <p:ext uri="{BB962C8B-B14F-4D97-AF65-F5344CB8AC3E}">
        <p14:creationId xmlns:p14="http://schemas.microsoft.com/office/powerpoint/2010/main" val="218736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4.jpg"/><Relationship Id="rId3" Type="http://schemas.openxmlformats.org/officeDocument/2006/relationships/image" Target="../media/image2.png"/><Relationship Id="rId21" Type="http://schemas.openxmlformats.org/officeDocument/2006/relationships/image" Target="../media/image17.png"/><Relationship Id="rId7" Type="http://schemas.microsoft.com/office/2007/relationships/hdphoto" Target="../media/hdphoto3.wdp"/><Relationship Id="rId12" Type="http://schemas.openxmlformats.org/officeDocument/2006/relationships/image" Target="../media/image9.jpeg"/><Relationship Id="rId17" Type="http://schemas.openxmlformats.org/officeDocument/2006/relationships/image" Target="../media/image13.jpg"/><Relationship Id="rId2" Type="http://schemas.openxmlformats.org/officeDocument/2006/relationships/notesSlide" Target="../notesSlides/notesSlide1.xml"/><Relationship Id="rId16" Type="http://schemas.openxmlformats.org/officeDocument/2006/relationships/image" Target="../media/image12.jpg"/><Relationship Id="rId20"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microsoft.com/office/2007/relationships/hdphoto" Target="../media/hdphoto2.wdp"/><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5.jpg"/><Relationship Id="rId4" Type="http://schemas.openxmlformats.org/officeDocument/2006/relationships/image" Target="../media/image3.png"/><Relationship Id="rId9" Type="http://schemas.openxmlformats.org/officeDocument/2006/relationships/image" Target="../media/image6.svg"/><Relationship Id="rId14" Type="http://schemas.microsoft.com/office/2007/relationships/hdphoto" Target="../media/hdphoto4.wdp"/><Relationship Id="rId22"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7000"/>
            <a:lum/>
          </a:blip>
          <a:srcRect/>
          <a:stretch>
            <a:fillRect/>
          </a:stretch>
        </a:blipFill>
        <a:effectLst/>
      </p:bgPr>
    </p:bg>
    <p:spTree>
      <p:nvGrpSpPr>
        <p:cNvPr id="1" name=""/>
        <p:cNvGrpSpPr/>
        <p:nvPr/>
      </p:nvGrpSpPr>
      <p:grpSpPr>
        <a:xfrm>
          <a:off x="0" y="0"/>
          <a:ext cx="0" cy="0"/>
          <a:chOff x="0" y="0"/>
          <a:chExt cx="0" cy="0"/>
        </a:xfrm>
      </p:grpSpPr>
      <p:sp>
        <p:nvSpPr>
          <p:cNvPr id="39" name="Flowchart: Alternate Process 38">
            <a:extLst>
              <a:ext uri="{FF2B5EF4-FFF2-40B4-BE49-F238E27FC236}">
                <a16:creationId xmlns:a16="http://schemas.microsoft.com/office/drawing/2014/main" id="{E5D41872-C775-9DCA-EF29-FF01EB95E9B1}"/>
              </a:ext>
            </a:extLst>
          </p:cNvPr>
          <p:cNvSpPr/>
          <p:nvPr/>
        </p:nvSpPr>
        <p:spPr>
          <a:xfrm>
            <a:off x="5318126" y="296301"/>
            <a:ext cx="24149042" cy="2678765"/>
          </a:xfrm>
          <a:prstGeom prst="flowChartAlternateProcess">
            <a:avLst/>
          </a:pr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r>
              <a:rPr lang="en-US" sz="4428" dirty="0">
                <a:solidFill>
                  <a:schemeClr val="tx1"/>
                </a:solidFill>
              </a:rPr>
              <a:t> </a:t>
            </a:r>
          </a:p>
        </p:txBody>
      </p:sp>
      <p:sp>
        <p:nvSpPr>
          <p:cNvPr id="3" name="Rectangle 5">
            <a:extLst>
              <a:ext uri="{FF2B5EF4-FFF2-40B4-BE49-F238E27FC236}">
                <a16:creationId xmlns:a16="http://schemas.microsoft.com/office/drawing/2014/main" id="{D80B152B-B260-3704-9B3C-0DEAAD6ED1FB}"/>
              </a:ext>
            </a:extLst>
          </p:cNvPr>
          <p:cNvSpPr>
            <a:spLocks noChangeArrowheads="1"/>
          </p:cNvSpPr>
          <p:nvPr/>
        </p:nvSpPr>
        <p:spPr bwMode="auto">
          <a:xfrm>
            <a:off x="24693331" y="11004698"/>
            <a:ext cx="7989202" cy="5973801"/>
          </a:xfrm>
          <a:prstGeom prst="roundRect">
            <a:avLst>
              <a:gd name="adj" fmla="val 1380"/>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none" lIns="182880" tIns="45720" rIns="182880" bIns="45720" anchor="ctr"/>
          <a:lstStyle>
            <a:defPPr>
              <a:defRPr kern="1200"/>
            </a:defPPr>
          </a:lstStyle>
          <a:p>
            <a:pPr defTabSz="3135999"/>
            <a:endParaRPr lang="en-US" sz="2400" dirty="0">
              <a:noFill/>
              <a:latin typeface="Amaranth" panose="02000503050000020004" pitchFamily="2" charset="0"/>
            </a:endParaRPr>
          </a:p>
        </p:txBody>
      </p:sp>
      <p:sp>
        <p:nvSpPr>
          <p:cNvPr id="30" name="Rectangle 5">
            <a:extLst>
              <a:ext uri="{FF2B5EF4-FFF2-40B4-BE49-F238E27FC236}">
                <a16:creationId xmlns:a16="http://schemas.microsoft.com/office/drawing/2014/main" id="{D903DBF2-46EE-E33D-3713-7A8500859F13}"/>
              </a:ext>
            </a:extLst>
          </p:cNvPr>
          <p:cNvSpPr>
            <a:spLocks noChangeArrowheads="1"/>
          </p:cNvSpPr>
          <p:nvPr/>
        </p:nvSpPr>
        <p:spPr bwMode="auto">
          <a:xfrm>
            <a:off x="16637441" y="5684324"/>
            <a:ext cx="7984771" cy="15903045"/>
          </a:xfrm>
          <a:prstGeom prst="roundRect">
            <a:avLst>
              <a:gd name="adj" fmla="val 1380"/>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none" lIns="182880" tIns="45720" rIns="182880" bIns="45720" anchor="ctr"/>
          <a:lstStyle>
            <a:defPPr>
              <a:defRPr kern="1200"/>
            </a:defPPr>
          </a:lstStyle>
          <a:p>
            <a:pPr defTabSz="3135999"/>
            <a:endParaRPr lang="en-US" sz="2400" dirty="0">
              <a:noFill/>
              <a:latin typeface="Amaranth" panose="02000503050000020004" pitchFamily="2" charset="0"/>
            </a:endParaRPr>
          </a:p>
        </p:txBody>
      </p:sp>
      <p:sp>
        <p:nvSpPr>
          <p:cNvPr id="63" name="Rectangle 5">
            <a:extLst>
              <a:ext uri="{FF2B5EF4-FFF2-40B4-BE49-F238E27FC236}">
                <a16:creationId xmlns:a16="http://schemas.microsoft.com/office/drawing/2014/main" id="{CC48FB52-0306-88CF-CA2E-7A2FE902E0E4}"/>
              </a:ext>
            </a:extLst>
          </p:cNvPr>
          <p:cNvSpPr>
            <a:spLocks noChangeArrowheads="1"/>
          </p:cNvSpPr>
          <p:nvPr/>
        </p:nvSpPr>
        <p:spPr bwMode="auto">
          <a:xfrm>
            <a:off x="267264" y="13077672"/>
            <a:ext cx="7943807" cy="8491161"/>
          </a:xfrm>
          <a:prstGeom prst="roundRect">
            <a:avLst>
              <a:gd name="adj" fmla="val 1380"/>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none" lIns="182880" tIns="45720" rIns="182880" bIns="45720" anchor="ctr"/>
          <a:lstStyle>
            <a:defPPr>
              <a:defRPr kern="1200"/>
            </a:defPPr>
          </a:lstStyle>
          <a:p>
            <a:pPr defTabSz="3135999"/>
            <a:r>
              <a:rPr lang="en-US" sz="2400" dirty="0">
                <a:noFill/>
                <a:latin typeface="Amaranth" panose="02000503050000020004" pitchFamily="2" charset="0"/>
              </a:rPr>
              <a:t>z</a:t>
            </a:r>
          </a:p>
        </p:txBody>
      </p:sp>
      <p:sp>
        <p:nvSpPr>
          <p:cNvPr id="4" name="Rectangle 5">
            <a:extLst>
              <a:ext uri="{FF2B5EF4-FFF2-40B4-BE49-F238E27FC236}">
                <a16:creationId xmlns:a16="http://schemas.microsoft.com/office/drawing/2014/main" id="{C0CE26B1-46CE-E0EB-7F83-F69D213B129E}"/>
              </a:ext>
            </a:extLst>
          </p:cNvPr>
          <p:cNvSpPr>
            <a:spLocks noChangeArrowheads="1"/>
          </p:cNvSpPr>
          <p:nvPr/>
        </p:nvSpPr>
        <p:spPr bwMode="auto">
          <a:xfrm>
            <a:off x="371925" y="5206533"/>
            <a:ext cx="7501516" cy="5316096"/>
          </a:xfrm>
          <a:prstGeom prst="roundRect">
            <a:avLst>
              <a:gd name="adj" fmla="val 1380"/>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none" lIns="182880" tIns="45720" rIns="182880" bIns="45720" anchor="ctr"/>
          <a:lstStyle>
            <a:defPPr>
              <a:defRPr kern="1200"/>
            </a:defPPr>
          </a:lstStyle>
          <a:p>
            <a:pPr defTabSz="3135999"/>
            <a:endParaRPr lang="en-US" sz="2400" dirty="0">
              <a:noFill/>
              <a:latin typeface="Amaranth" panose="02000503050000020004" pitchFamily="2" charset="0"/>
            </a:endParaRPr>
          </a:p>
        </p:txBody>
      </p:sp>
      <p:sp>
        <p:nvSpPr>
          <p:cNvPr id="5" name="Text Box 6">
            <a:extLst>
              <a:ext uri="{FF2B5EF4-FFF2-40B4-BE49-F238E27FC236}">
                <a16:creationId xmlns:a16="http://schemas.microsoft.com/office/drawing/2014/main" id="{F24D86D9-0B3E-1B3E-0002-4A5939CB04F9}"/>
              </a:ext>
            </a:extLst>
          </p:cNvPr>
          <p:cNvSpPr txBox="1">
            <a:spLocks noChangeArrowheads="1"/>
          </p:cNvSpPr>
          <p:nvPr/>
        </p:nvSpPr>
        <p:spPr bwMode="auto">
          <a:xfrm>
            <a:off x="446803" y="5204044"/>
            <a:ext cx="7380955" cy="6001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err="1">
                <a:latin typeface="Times New Roman" panose="02020603050405020304" pitchFamily="18" charset="0"/>
                <a:ea typeface="Open Sans" panose="020B0606030504020204" pitchFamily="34" charset="0"/>
                <a:cs typeface="Times New Roman" panose="02020603050405020304" pitchFamily="18" charset="0"/>
              </a:rPr>
              <a:t>T</a:t>
            </a:r>
            <a:r>
              <a:rPr lang="en-US" sz="2400" i="1" dirty="0" err="1">
                <a:latin typeface="Times New Roman" panose="02020603050405020304" pitchFamily="18" charset="0"/>
                <a:ea typeface="Open Sans" panose="020B0606030504020204" pitchFamily="34" charset="0"/>
                <a:cs typeface="Times New Roman" panose="02020603050405020304" pitchFamily="18" charset="0"/>
              </a:rPr>
              <a:t>AI</a:t>
            </a:r>
            <a:r>
              <a:rPr lang="en-US" sz="2400" dirty="0" err="1">
                <a:latin typeface="Times New Roman" panose="02020603050405020304" pitchFamily="18" charset="0"/>
                <a:ea typeface="Open Sans" panose="020B0606030504020204" pitchFamily="34" charset="0"/>
                <a:cs typeface="Times New Roman" panose="02020603050405020304" pitchFamily="18" charset="0"/>
              </a:rPr>
              <a:t>lor</a:t>
            </a:r>
            <a:r>
              <a:rPr lang="en-US" sz="2400" dirty="0">
                <a:latin typeface="Times New Roman" panose="02020603050405020304" pitchFamily="18" charset="0"/>
                <a:ea typeface="Open Sans" panose="020B0606030504020204" pitchFamily="34" charset="0"/>
                <a:cs typeface="Times New Roman" panose="02020603050405020304" pitchFamily="18" charset="0"/>
              </a:rPr>
              <a:t> AI Art Generator is a mobile application designed to provide users with the ability to generate unique and creative fashion designs using artificial intelligence.</a:t>
            </a:r>
          </a:p>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In recent times, there has been a growing interest in creating models that can generate high-quality images from input text. We present a new model that uses a large clothing dataset to generate images of casual clothes and wedding dresses, leveraging stable diffusion finetuning and state-of-the-art language models.</a:t>
            </a:r>
          </a:p>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The text-to-image generator project is essential because it enables the creation of high-quality images from input text, which can have multiple practical applications. Our model is focused on the fashion industry which could use this technology to generate images of clothing items to showcase their designs to customers or create virtual try-on systems.</a:t>
            </a:r>
          </a:p>
        </p:txBody>
      </p:sp>
      <p:sp>
        <p:nvSpPr>
          <p:cNvPr id="29" name="Rectangle 5">
            <a:extLst>
              <a:ext uri="{FF2B5EF4-FFF2-40B4-BE49-F238E27FC236}">
                <a16:creationId xmlns:a16="http://schemas.microsoft.com/office/drawing/2014/main" id="{CE6A2EBD-03EC-3870-0FA3-586AA2E37EE3}"/>
              </a:ext>
            </a:extLst>
          </p:cNvPr>
          <p:cNvSpPr>
            <a:spLocks noChangeArrowheads="1"/>
          </p:cNvSpPr>
          <p:nvPr/>
        </p:nvSpPr>
        <p:spPr bwMode="auto">
          <a:xfrm>
            <a:off x="8449586" y="3279563"/>
            <a:ext cx="7984771" cy="16371982"/>
          </a:xfrm>
          <a:prstGeom prst="roundRect">
            <a:avLst>
              <a:gd name="adj" fmla="val 1380"/>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none" lIns="182880" tIns="45720" rIns="182880" bIns="45720" anchor="ctr"/>
          <a:lstStyle>
            <a:defPPr>
              <a:defRPr kern="1200"/>
            </a:defPPr>
          </a:lstStyle>
          <a:p>
            <a:pPr defTabSz="3135999"/>
            <a:endParaRPr lang="en-US" sz="2400" dirty="0">
              <a:noFill/>
              <a:latin typeface="Amaranth" panose="02000503050000020004" pitchFamily="2" charset="0"/>
            </a:endParaRPr>
          </a:p>
        </p:txBody>
      </p:sp>
      <p:sp>
        <p:nvSpPr>
          <p:cNvPr id="46" name="Flowchart: Connector 45">
            <a:extLst>
              <a:ext uri="{FF2B5EF4-FFF2-40B4-BE49-F238E27FC236}">
                <a16:creationId xmlns:a16="http://schemas.microsoft.com/office/drawing/2014/main" id="{1477CD73-8E30-D9C9-0E4C-FF6E9BEEC79F}"/>
              </a:ext>
            </a:extLst>
          </p:cNvPr>
          <p:cNvSpPr/>
          <p:nvPr/>
        </p:nvSpPr>
        <p:spPr>
          <a:xfrm>
            <a:off x="1239947" y="11732759"/>
            <a:ext cx="1390650" cy="1549400"/>
          </a:xfrm>
          <a:prstGeom prst="flowChartConnector">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200" dirty="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endParaRPr>
          </a:p>
        </p:txBody>
      </p:sp>
      <p:grpSp>
        <p:nvGrpSpPr>
          <p:cNvPr id="112" name="Group 111">
            <a:extLst>
              <a:ext uri="{FF2B5EF4-FFF2-40B4-BE49-F238E27FC236}">
                <a16:creationId xmlns:a16="http://schemas.microsoft.com/office/drawing/2014/main" id="{897A7AF2-3B65-086C-9F40-FAA510D323F5}"/>
              </a:ext>
            </a:extLst>
          </p:cNvPr>
          <p:cNvGrpSpPr/>
          <p:nvPr/>
        </p:nvGrpSpPr>
        <p:grpSpPr>
          <a:xfrm>
            <a:off x="16798332" y="3546860"/>
            <a:ext cx="7354150" cy="1270400"/>
            <a:chOff x="16866642" y="4904399"/>
            <a:chExt cx="7354150" cy="1270400"/>
          </a:xfrm>
        </p:grpSpPr>
        <p:sp>
          <p:nvSpPr>
            <p:cNvPr id="70" name="Freeform: Shape 69">
              <a:extLst>
                <a:ext uri="{FF2B5EF4-FFF2-40B4-BE49-F238E27FC236}">
                  <a16:creationId xmlns:a16="http://schemas.microsoft.com/office/drawing/2014/main" id="{76146563-0069-FEA3-B369-719A0011D82B}"/>
                </a:ext>
              </a:extLst>
            </p:cNvPr>
            <p:cNvSpPr/>
            <p:nvPr/>
          </p:nvSpPr>
          <p:spPr>
            <a:xfrm>
              <a:off x="16866642" y="4987225"/>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pic>
          <p:nvPicPr>
            <p:cNvPr id="81" name="Picture 80">
              <a:extLst>
                <a:ext uri="{FF2B5EF4-FFF2-40B4-BE49-F238E27FC236}">
                  <a16:creationId xmlns:a16="http://schemas.microsoft.com/office/drawing/2014/main" id="{20847185-909E-313E-FBCF-EE7FDBEB11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728" b="90402" l="9961" r="95508">
                          <a14:foregroundMark x1="74121" y1="79637" x2="74121" y2="79637"/>
                          <a14:foregroundMark x1="79199" y1="65370" x2="79199" y2="65370"/>
                          <a14:foregroundMark x1="75391" y1="72374" x2="75391" y2="72374"/>
                          <a14:foregroundMark x1="83594" y1="75097" x2="83594" y2="75097"/>
                          <a14:foregroundMark x1="91113" y1="72244" x2="91113" y2="72244"/>
                          <a14:foregroundMark x1="72168" y1="82620" x2="72168" y2="82620"/>
                          <a14:foregroundMark x1="73145" y1="78729" x2="73145" y2="78729"/>
                          <a14:foregroundMark x1="73242" y1="76654" x2="73242" y2="76654"/>
                          <a14:foregroundMark x1="90234" y1="83917" x2="90234" y2="83917"/>
                          <a14:foregroundMark x1="90039" y1="81064" x2="90039" y2="81064"/>
                          <a14:backgroundMark x1="74414" y1="67056" x2="74414" y2="67056"/>
                          <a14:backgroundMark x1="75586" y1="64073" x2="72070" y2="69650"/>
                          <a14:backgroundMark x1="76270" y1="61738" x2="68359" y2="76913"/>
                          <a14:backgroundMark x1="75195" y1="62905" x2="70605" y2="73411"/>
                          <a14:backgroundMark x1="77637" y1="59403" x2="77637" y2="59403"/>
                          <a14:backgroundMark x1="74121" y1="60182" x2="86914" y2="60571"/>
                          <a14:backgroundMark x1="81641" y1="60052" x2="84570" y2="69131"/>
                          <a14:backgroundMark x1="82910" y1="64981" x2="82422" y2="70558"/>
                          <a14:backgroundMark x1="82031" y1="71725" x2="82031" y2="71725"/>
                          <a14:backgroundMark x1="82031" y1="71725" x2="82031" y2="71725"/>
                          <a14:backgroundMark x1="80469" y1="77951" x2="80469" y2="77951"/>
                          <a14:backgroundMark x1="80566" y1="74968" x2="80566" y2="74968"/>
                          <a14:backgroundMark x1="84863" y1="76005" x2="84863" y2="76005"/>
                          <a14:backgroundMark x1="84766" y1="78859" x2="84766" y2="78859"/>
                          <a14:backgroundMark x1="80664" y1="79637" x2="80664" y2="79637"/>
                          <a14:backgroundMark x1="76563" y1="78729" x2="76563" y2="78729"/>
                          <a14:backgroundMark x1="76465" y1="74449" x2="76465" y2="74449"/>
                          <a14:backgroundMark x1="76270" y1="76005" x2="76270" y2="76005"/>
                          <a14:backgroundMark x1="76367" y1="78599" x2="76367" y2="78599"/>
                          <a14:backgroundMark x1="76172" y1="80934" x2="76172" y2="80934"/>
                          <a14:backgroundMark x1="86621" y1="63943" x2="91406" y2="65370"/>
                          <a14:backgroundMark x1="91797" y1="64851" x2="92578" y2="65759"/>
                          <a14:backgroundMark x1="93848" y1="67575" x2="95117" y2="71206"/>
                          <a14:backgroundMark x1="94434" y1="79118" x2="94336" y2="78210"/>
                          <a14:backgroundMark x1="91699" y1="78080" x2="90039" y2="78470"/>
                          <a14:backgroundMark x1="87695" y1="87808" x2="79980" y2="87160"/>
                          <a14:backgroundMark x1="82813" y1="88457" x2="74414" y2="89754"/>
                          <a14:backgroundMark x1="74414" y1="87938" x2="84277" y2="89105"/>
                          <a14:backgroundMark x1="70215" y1="75616" x2="69922" y2="80415"/>
                          <a14:backgroundMark x1="95703" y1="73411" x2="96289" y2="76654"/>
                        </a14:backgroundRemoval>
                      </a14:imgEffect>
                    </a14:imgLayer>
                  </a14:imgProps>
                </a:ext>
                <a:ext uri="{28A0092B-C50C-407E-A947-70E740481C1C}">
                  <a14:useLocalDpi xmlns:a14="http://schemas.microsoft.com/office/drawing/2010/main" val="0"/>
                </a:ext>
              </a:extLst>
            </a:blip>
            <a:srcRect l="65447" t="53855"/>
            <a:stretch/>
          </p:blipFill>
          <p:spPr>
            <a:xfrm>
              <a:off x="17182181" y="4912612"/>
              <a:ext cx="1255250" cy="1262187"/>
            </a:xfrm>
            <a:prstGeom prst="rect">
              <a:avLst/>
            </a:prstGeom>
            <a:effectLst>
              <a:outerShdw blurRad="50800" dist="38100" dir="16200000" rotWithShape="0">
                <a:prstClr val="black">
                  <a:alpha val="40000"/>
                </a:prstClr>
              </a:outerShdw>
            </a:effectLst>
          </p:spPr>
        </p:pic>
        <p:pic>
          <p:nvPicPr>
            <p:cNvPr id="83" name="Picture 82">
              <a:extLst>
                <a:ext uri="{FF2B5EF4-FFF2-40B4-BE49-F238E27FC236}">
                  <a16:creationId xmlns:a16="http://schemas.microsoft.com/office/drawing/2014/main" id="{827ECFAB-3A3C-3CC7-B4B1-563312AEBAF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728" b="90402" l="9961" r="95508">
                          <a14:foregroundMark x1="74121" y1="79637" x2="74121" y2="79637"/>
                          <a14:foregroundMark x1="79199" y1="65370" x2="79199" y2="65370"/>
                          <a14:foregroundMark x1="75391" y1="72374" x2="75391" y2="72374"/>
                          <a14:foregroundMark x1="83594" y1="75097" x2="83594" y2="75097"/>
                          <a14:foregroundMark x1="91113" y1="72244" x2="91113" y2="72244"/>
                          <a14:foregroundMark x1="72168" y1="82620" x2="72168" y2="82620"/>
                          <a14:foregroundMark x1="73145" y1="78729" x2="73145" y2="78729"/>
                          <a14:foregroundMark x1="73242" y1="76654" x2="73242" y2="76654"/>
                          <a14:foregroundMark x1="90234" y1="83917" x2="90234" y2="83917"/>
                          <a14:foregroundMark x1="90039" y1="81064" x2="90039" y2="81064"/>
                          <a14:backgroundMark x1="74414" y1="67056" x2="74414" y2="67056"/>
                          <a14:backgroundMark x1="75586" y1="64073" x2="72070" y2="69650"/>
                          <a14:backgroundMark x1="76270" y1="61738" x2="68359" y2="76913"/>
                          <a14:backgroundMark x1="75195" y1="62905" x2="70605" y2="73411"/>
                          <a14:backgroundMark x1="77637" y1="59403" x2="77637" y2="59403"/>
                          <a14:backgroundMark x1="74121" y1="60182" x2="86914" y2="60571"/>
                          <a14:backgroundMark x1="81641" y1="60052" x2="84570" y2="69131"/>
                          <a14:backgroundMark x1="82910" y1="64981" x2="82422" y2="70558"/>
                          <a14:backgroundMark x1="82031" y1="71725" x2="82031" y2="71725"/>
                          <a14:backgroundMark x1="82031" y1="71725" x2="82031" y2="71725"/>
                          <a14:backgroundMark x1="80469" y1="77951" x2="80469" y2="77951"/>
                          <a14:backgroundMark x1="80566" y1="74968" x2="80566" y2="74968"/>
                          <a14:backgroundMark x1="84863" y1="76005" x2="84863" y2="76005"/>
                          <a14:backgroundMark x1="84766" y1="78859" x2="84766" y2="78859"/>
                          <a14:backgroundMark x1="80664" y1="79637" x2="80664" y2="79637"/>
                          <a14:backgroundMark x1="76563" y1="78729" x2="76563" y2="78729"/>
                          <a14:backgroundMark x1="76465" y1="74449" x2="76465" y2="74449"/>
                          <a14:backgroundMark x1="76270" y1="76005" x2="76270" y2="76005"/>
                          <a14:backgroundMark x1="76367" y1="78599" x2="76367" y2="78599"/>
                          <a14:backgroundMark x1="76172" y1="80934" x2="76172" y2="80934"/>
                          <a14:backgroundMark x1="86621" y1="63943" x2="91406" y2="65370"/>
                          <a14:backgroundMark x1="91797" y1="64851" x2="92578" y2="65759"/>
                          <a14:backgroundMark x1="93848" y1="67575" x2="95117" y2="71206"/>
                          <a14:backgroundMark x1="94434" y1="79118" x2="94336" y2="78210"/>
                          <a14:backgroundMark x1="91699" y1="78080" x2="90039" y2="78470"/>
                          <a14:backgroundMark x1="87695" y1="87808" x2="79980" y2="87160"/>
                          <a14:backgroundMark x1="82813" y1="88457" x2="74414" y2="89754"/>
                          <a14:backgroundMark x1="74414" y1="87938" x2="84277" y2="89105"/>
                          <a14:backgroundMark x1="70215" y1="75616" x2="69922" y2="80415"/>
                          <a14:backgroundMark x1="95703" y1="73411" x2="96289" y2="76654"/>
                        </a14:backgroundRemoval>
                      </a14:imgEffect>
                    </a14:imgLayer>
                  </a14:imgProps>
                </a:ext>
                <a:ext uri="{28A0092B-C50C-407E-A947-70E740481C1C}">
                  <a14:useLocalDpi xmlns:a14="http://schemas.microsoft.com/office/drawing/2010/main" val="0"/>
                </a:ext>
              </a:extLst>
            </a:blip>
            <a:srcRect l="65447" t="53855"/>
            <a:stretch/>
          </p:blipFill>
          <p:spPr>
            <a:xfrm>
              <a:off x="22637031" y="4904399"/>
              <a:ext cx="1255250" cy="1262187"/>
            </a:xfrm>
            <a:prstGeom prst="rect">
              <a:avLst/>
            </a:prstGeom>
            <a:effectLst>
              <a:outerShdw blurRad="50800" dist="38100" dir="16200000" rotWithShape="0">
                <a:prstClr val="black">
                  <a:alpha val="40000"/>
                </a:prstClr>
              </a:outerShdw>
            </a:effectLst>
          </p:spPr>
        </p:pic>
      </p:grpSp>
      <p:sp>
        <p:nvSpPr>
          <p:cNvPr id="69" name="Freeform: Shape 68">
            <a:extLst>
              <a:ext uri="{FF2B5EF4-FFF2-40B4-BE49-F238E27FC236}">
                <a16:creationId xmlns:a16="http://schemas.microsoft.com/office/drawing/2014/main" id="{91F262FE-656B-D174-4E01-6AA13E42DE2E}"/>
              </a:ext>
            </a:extLst>
          </p:cNvPr>
          <p:cNvSpPr/>
          <p:nvPr/>
        </p:nvSpPr>
        <p:spPr>
          <a:xfrm>
            <a:off x="8490907" y="3707884"/>
            <a:ext cx="7354150" cy="1070129"/>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Materials</a:t>
            </a:r>
            <a:r>
              <a:rPr lang="en-US" sz="6600" dirty="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rPr>
              <a:t> </a:t>
            </a:r>
          </a:p>
        </p:txBody>
      </p:sp>
      <p:sp>
        <p:nvSpPr>
          <p:cNvPr id="88" name="TextBox 87">
            <a:extLst>
              <a:ext uri="{FF2B5EF4-FFF2-40B4-BE49-F238E27FC236}">
                <a16:creationId xmlns:a16="http://schemas.microsoft.com/office/drawing/2014/main" id="{E9B21F40-8F83-2F3C-A7EB-C903A54C8FDD}"/>
              </a:ext>
            </a:extLst>
          </p:cNvPr>
          <p:cNvSpPr txBox="1"/>
          <p:nvPr/>
        </p:nvSpPr>
        <p:spPr>
          <a:xfrm>
            <a:off x="8372889" y="11911182"/>
            <a:ext cx="7857002" cy="9756517"/>
          </a:xfrm>
          <a:prstGeom prst="rect">
            <a:avLst/>
          </a:prstGeom>
          <a:noFill/>
        </p:spPr>
        <p:txBody>
          <a:bodyPr wrap="square" rtlCol="0">
            <a:spAutoFit/>
          </a:bodyPr>
          <a:lstStyle/>
          <a:p>
            <a:pPr algn="just">
              <a:buClr>
                <a:srgbClr val="187499"/>
              </a:buClr>
            </a:pPr>
            <a:r>
              <a:rPr lang="en-US" sz="2400" dirty="0">
                <a:effectLst/>
                <a:latin typeface="Times New Roman" panose="02020603050405020304" pitchFamily="18" charset="0"/>
                <a:ea typeface="Times New Roman" panose="02020603050405020304" pitchFamily="18" charset="0"/>
              </a:rPr>
              <a:t>1. We used  two different datasets that consisted of General clothes in one dataset and the other had wedding dresses only.</a:t>
            </a:r>
          </a:p>
          <a:p>
            <a:pPr algn="just">
              <a:buClr>
                <a:srgbClr val="187499"/>
              </a:buClr>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just">
              <a:buClr>
                <a:srgbClr val="187499"/>
              </a:buClr>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2.The dataset was then pre-processed by using segmentation to remove the faces, hands, legs and background, we also scaled all the images and refined their quality to produce the best results.</a:t>
            </a:r>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kern="1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effectLst/>
                <a:latin typeface="Times New Roman" panose="02020603050405020304" pitchFamily="18" charset="0"/>
                <a:ea typeface="Times New Roman" panose="02020603050405020304" pitchFamily="18" charset="0"/>
              </a:rPr>
              <a:t>Next, we decided to use Stable Diffusion for finetuning as it is an open-source model, and it was trained on a huge amounts </a:t>
            </a:r>
            <a:r>
              <a:rPr lang="en-US" sz="2400" dirty="0">
                <a:latin typeface="Times New Roman" panose="02020603050405020304" pitchFamily="18" charset="0"/>
                <a:ea typeface="Times New Roman" panose="02020603050405020304" pitchFamily="18" charset="0"/>
              </a:rPr>
              <a:t>of images from different categories.</a:t>
            </a:r>
          </a:p>
          <a:p>
            <a:pPr algn="just"/>
            <a:r>
              <a:rPr lang="en-US" sz="2400" dirty="0">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4.After training was complete, we tested the model using FID(Fréchet Inception Distance) which measures the coherence between the real images and the generated images, and the distance needs to be as low as possible to achieve the best results.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15613E0-2FAC-B091-1A2C-6939150F37B8}"/>
              </a:ext>
            </a:extLst>
          </p:cNvPr>
          <p:cNvSpPr/>
          <p:nvPr/>
        </p:nvSpPr>
        <p:spPr>
          <a:xfrm>
            <a:off x="-6350" y="21638005"/>
            <a:ext cx="32924751" cy="312088"/>
          </a:xfrm>
          <a:prstGeom prst="rect">
            <a:avLst/>
          </a:prstGeom>
          <a:gradFill>
            <a:gsLst>
              <a:gs pos="5000">
                <a:srgbClr val="235078"/>
              </a:gs>
              <a:gs pos="100000">
                <a:srgbClr val="1482A5"/>
              </a:gs>
            </a:gsLst>
            <a:lin ang="0" scaled="1"/>
          </a:gradFill>
          <a:ln>
            <a:noFill/>
          </a:ln>
        </p:spPr>
        <p:txBody>
          <a:bodyPr wrap="none" anchor="ctr"/>
          <a:lstStyle/>
          <a:p>
            <a:endParaRPr lang="en-US" sz="4428">
              <a:solidFill>
                <a:schemeClr val="tx1"/>
              </a:solidFill>
            </a:endParaRPr>
          </a:p>
        </p:txBody>
      </p:sp>
      <p:sp>
        <p:nvSpPr>
          <p:cNvPr id="20" name="TextBox 19">
            <a:extLst>
              <a:ext uri="{FF2B5EF4-FFF2-40B4-BE49-F238E27FC236}">
                <a16:creationId xmlns:a16="http://schemas.microsoft.com/office/drawing/2014/main" id="{D541889B-2D63-73AB-39B8-8070E951E759}"/>
              </a:ext>
            </a:extLst>
          </p:cNvPr>
          <p:cNvSpPr txBox="1"/>
          <p:nvPr/>
        </p:nvSpPr>
        <p:spPr>
          <a:xfrm>
            <a:off x="5274776" y="552850"/>
            <a:ext cx="24149042" cy="584775"/>
          </a:xfrm>
          <a:prstGeom prst="rect">
            <a:avLst/>
          </a:prstGeom>
          <a:noFill/>
        </p:spPr>
        <p:txBody>
          <a:bodyPr wrap="square" rtlCol="0">
            <a:spAutoFit/>
          </a:bodyPr>
          <a:lstStyle/>
          <a:p>
            <a:pPr algn="ct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3200" b="1" i="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lor</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7507732-E82B-DC82-A631-CD6A3372AACA}"/>
              </a:ext>
            </a:extLst>
          </p:cNvPr>
          <p:cNvSpPr txBox="1"/>
          <p:nvPr/>
        </p:nvSpPr>
        <p:spPr>
          <a:xfrm>
            <a:off x="5364675" y="1097955"/>
            <a:ext cx="24102494" cy="932948"/>
          </a:xfrm>
          <a:prstGeom prst="rect">
            <a:avLst/>
          </a:prstGeom>
          <a:noFill/>
        </p:spPr>
        <p:txBody>
          <a:bodyPr wrap="square" rtlCol="0">
            <a:spAutoFit/>
          </a:bodyPr>
          <a:lstStyle/>
          <a:p>
            <a:pPr marL="0" marR="0" algn="ctr">
              <a:lnSpc>
                <a:spcPct val="107000"/>
              </a:lnSpc>
              <a:spcBef>
                <a:spcPts val="0"/>
              </a:spcBef>
              <a:spcAft>
                <a:spcPts val="800"/>
              </a:spcAft>
            </a:pPr>
            <a:r>
              <a:rPr lang="en-US" sz="2800" kern="100" dirty="0">
                <a:solidFill>
                  <a:srgbClr val="BFD6ED"/>
                </a:solidFill>
                <a:effectLst/>
                <a:latin typeface="Times New Roman" panose="02020603050405020304" pitchFamily="18" charset="0"/>
                <a:ea typeface="Calibri" panose="020F0502020204030204" pitchFamily="34" charset="0"/>
                <a:cs typeface="Times New Roman" panose="02020603050405020304" pitchFamily="18" charset="0"/>
              </a:rPr>
              <a:t>Faculty of Computer and information Science / Ain Shams University Computer Science Department</a:t>
            </a:r>
            <a:endParaRPr lang="en-US" sz="2800" kern="100" dirty="0">
              <a:solidFill>
                <a:srgbClr val="BFD6ED"/>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28" name="TextBox 27">
            <a:extLst>
              <a:ext uri="{FF2B5EF4-FFF2-40B4-BE49-F238E27FC236}">
                <a16:creationId xmlns:a16="http://schemas.microsoft.com/office/drawing/2014/main" id="{F2BB5105-6E6D-1C96-29EA-187AEC303028}"/>
              </a:ext>
            </a:extLst>
          </p:cNvPr>
          <p:cNvSpPr txBox="1"/>
          <p:nvPr/>
        </p:nvSpPr>
        <p:spPr>
          <a:xfrm>
            <a:off x="8480135" y="5072994"/>
            <a:ext cx="7696059" cy="6079165"/>
          </a:xfrm>
          <a:prstGeom prst="rect">
            <a:avLst/>
          </a:prstGeom>
          <a:noFill/>
        </p:spPr>
        <p:txBody>
          <a:bodyPr wrap="square" rtlCol="0">
            <a:spAutoFit/>
          </a:bodyPr>
          <a:lstStyle/>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Firstly, we used Stable Diffusion for finetuning as it is trained on millions of images of different categories. </a:t>
            </a:r>
          </a:p>
          <a:p>
            <a:pPr marL="342900" marR="0" lvl="0" indent="-342900" algn="just" rtl="0">
              <a:lnSpc>
                <a:spcPct val="107000"/>
              </a:lnSpc>
              <a:spcBef>
                <a:spcPts val="0"/>
              </a:spcBef>
              <a:spcAft>
                <a:spcPts val="0"/>
              </a:spcAft>
              <a:buClr>
                <a:srgbClr val="187499"/>
              </a:buClr>
              <a:buFont typeface="Wingdings" panose="05000000000000000000" pitchFamily="2" charset="2"/>
              <a:buChar char="Ø"/>
            </a:pPr>
            <a:r>
              <a:rPr lang="en-US" sz="2400" dirty="0">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Google </a:t>
            </a:r>
            <a:r>
              <a:rPr lang="en-US" sz="2400" dirty="0" err="1">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Colab</a:t>
            </a:r>
            <a:r>
              <a:rPr lang="en-US" sz="2400" dirty="0">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 </a:t>
            </a:r>
            <a:r>
              <a:rPr lang="en-US" sz="2400" dirty="0">
                <a:latin typeface="Times New Roman" panose="02020603050405020304" pitchFamily="18" charset="0"/>
                <a:ea typeface="Open Sans" panose="020B0606030504020204" pitchFamily="34" charset="0"/>
                <a:cs typeface="Times New Roman" panose="02020603050405020304" pitchFamily="18" charset="0"/>
              </a:rPr>
              <a:t>is a powerful and convenient platform for developing and running machine learning and deep learning models.</a:t>
            </a:r>
          </a:p>
          <a:p>
            <a:pPr algn="just"/>
            <a:endParaRPr lang="en-US" sz="8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R="0" lvl="0" algn="just">
              <a:spcBef>
                <a:spcPts val="0"/>
              </a:spcBef>
              <a:spcAft>
                <a:spcPts val="0"/>
              </a:spcAft>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spcBef>
                <a:spcPts val="0"/>
              </a:spcBef>
              <a:spcAft>
                <a:spcPts val="0"/>
              </a:spcAft>
              <a:buClr>
                <a:srgbClr val="187499"/>
              </a:buClr>
              <a:buFont typeface="Wingdings" panose="05000000000000000000" pitchFamily="2" charset="2"/>
              <a:buChar char="Ø"/>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spcBef>
                <a:spcPts val="0"/>
              </a:spcBef>
              <a:spcAft>
                <a:spcPts val="0"/>
              </a:spcAft>
              <a:buClr>
                <a:srgbClr val="187499"/>
              </a:buClr>
              <a:buFont typeface="Wingdings" panose="05000000000000000000" pitchFamily="2" charset="2"/>
              <a:buChar char="Ø"/>
            </a:pPr>
            <a:endParaRPr lang="en-US" sz="2400" dirty="0">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spcBef>
                <a:spcPts val="0"/>
              </a:spcBef>
              <a:spcAft>
                <a:spcPts val="0"/>
              </a:spcAft>
              <a:buClr>
                <a:srgbClr val="187499"/>
              </a:buClr>
              <a:buFont typeface="Wingdings" panose="05000000000000000000" pitchFamily="2" charset="2"/>
              <a:buChar char="Ø"/>
            </a:pPr>
            <a:endParaRPr lang="en-US" sz="2400" dirty="0">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marL="342900" marR="0" lvl="0" indent="-342900" algn="just">
              <a:spcBef>
                <a:spcPts val="0"/>
              </a:spcBef>
              <a:spcAft>
                <a:spcPts val="0"/>
              </a:spcAft>
              <a:buClr>
                <a:srgbClr val="187499"/>
              </a:buClr>
              <a:buFont typeface="Wingdings" panose="05000000000000000000" pitchFamily="2" charset="2"/>
              <a:buChar char="Ø"/>
            </a:pPr>
            <a:r>
              <a:rPr lang="en-US" sz="2400" dirty="0">
                <a:solidFill>
                  <a:srgbClr val="21567D"/>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Dart: </a:t>
            </a:r>
            <a:r>
              <a:rPr lang="en-US" sz="2400" dirty="0">
                <a:effectLst/>
                <a:highlight>
                  <a:srgbClr val="FFFFFF"/>
                </a:highlight>
                <a:latin typeface="Times New Roman" panose="02020603050405020304" pitchFamily="18" charset="0"/>
                <a:ea typeface="Times New Roman" panose="02020603050405020304" pitchFamily="18" charset="0"/>
              </a:rPr>
              <a:t>used to Develop flutter Mobile Application</a:t>
            </a:r>
            <a:endParaRPr lang="en-US" sz="2400" dirty="0">
              <a:effectLst>
                <a:outerShdw blurRad="38100" dist="38100" dir="2700000" algn="tl">
                  <a:srgbClr val="000000">
                    <a:alpha val="43137"/>
                  </a:srgbClr>
                </a:outerShdw>
              </a:effectLst>
              <a:highlight>
                <a:srgbClr val="FFFFFF"/>
              </a:highligh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Clr>
                <a:srgbClr val="187499"/>
              </a:buClr>
              <a:buFont typeface="Wingdings" panose="05000000000000000000" pitchFamily="2" charset="2"/>
              <a:buChar char="Ø"/>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33" name="image1.png" descr="Capture">
            <a:extLst>
              <a:ext uri="{FF2B5EF4-FFF2-40B4-BE49-F238E27FC236}">
                <a16:creationId xmlns:a16="http://schemas.microsoft.com/office/drawing/2014/main" id="{1DCD9D42-9853-61EA-1878-D77D289B573A}"/>
              </a:ext>
            </a:extLst>
          </p:cNvPr>
          <p:cNvPicPr/>
          <p:nvPr/>
        </p:nvPicPr>
        <p:blipFill>
          <a:blip r:embed="rId6">
            <a:extLst>
              <a:ext uri="{BEBA8EAE-BF5A-486C-A8C5-ECC9F3942E4B}">
                <a14:imgProps xmlns:a14="http://schemas.microsoft.com/office/drawing/2010/main">
                  <a14:imgLayer r:embed="rId7">
                    <a14:imgEffect>
                      <a14:backgroundRemoval t="3782" b="97479" l="3320" r="96680">
                        <a14:foregroundMark x1="15768" y1="23950" x2="12448" y2="36134"/>
                        <a14:foregroundMark x1="12448" y1="36134" x2="13278" y2="54202"/>
                        <a14:foregroundMark x1="13278" y1="54202" x2="14108" y2="56723"/>
                        <a14:foregroundMark x1="21162" y1="28992" x2="15353" y2="39076"/>
                        <a14:foregroundMark x1="15353" y1="39076" x2="14523" y2="60084"/>
                        <a14:foregroundMark x1="14523" y1="60084" x2="17427" y2="67647"/>
                        <a14:foregroundMark x1="38589" y1="45378" x2="39004" y2="65126"/>
                        <a14:foregroundMark x1="39004" y1="65126" x2="39419" y2="65546"/>
                        <a14:foregroundMark x1="55602" y1="34034" x2="42324" y2="71849"/>
                        <a14:foregroundMark x1="42324" y1="71849" x2="42739" y2="71008"/>
                        <a14:foregroundMark x1="53942" y1="34874" x2="31950" y2="69328"/>
                        <a14:foregroundMark x1="31950" y1="69328" x2="33610" y2="62605"/>
                        <a14:foregroundMark x1="41909" y1="33613" x2="28631" y2="59664"/>
                        <a14:foregroundMark x1="28631" y1="59664" x2="29876" y2="59244"/>
                        <a14:foregroundMark x1="42324" y1="31092" x2="42324" y2="51681"/>
                        <a14:foregroundMark x1="42324" y1="51681" x2="47718" y2="39076"/>
                        <a14:foregroundMark x1="50207" y1="30252" x2="58091" y2="22689"/>
                        <a14:foregroundMark x1="46888" y1="19328" x2="48133" y2="30672"/>
                        <a14:foregroundMark x1="48133" y1="30672" x2="48133" y2="30672"/>
                        <a14:foregroundMark x1="49793" y1="18067" x2="49378" y2="28571"/>
                        <a14:foregroundMark x1="49378" y1="28571" x2="60581" y2="44538"/>
                        <a14:foregroundMark x1="56432" y1="56303" x2="53942" y2="68067"/>
                        <a14:foregroundMark x1="53942" y1="68908" x2="82988" y2="59244"/>
                        <a14:foregroundMark x1="77593" y1="68487" x2="60996" y2="93277"/>
                        <a14:foregroundMark x1="60996" y1="93277" x2="60166" y2="93277"/>
                        <a14:foregroundMark x1="84232" y1="75210" x2="70539" y2="86134"/>
                        <a14:foregroundMark x1="87137" y1="64286" x2="86307" y2="66387"/>
                        <a14:foregroundMark x1="89350" y1="52941" x2="89509" y2="52219"/>
                        <a14:foregroundMark x1="88797" y1="55462" x2="89350" y2="52941"/>
                        <a14:foregroundMark x1="84232" y1="47899" x2="84232" y2="37815"/>
                        <a14:foregroundMark x1="84647" y1="34034" x2="70954" y2="24370"/>
                        <a14:foregroundMark x1="65975" y1="21429" x2="60166" y2="16387"/>
                        <a14:foregroundMark x1="60166" y1="16387" x2="38174" y2="13025"/>
                        <a14:foregroundMark x1="21992" y1="24790" x2="18257" y2="32353"/>
                        <a14:foregroundMark x1="18257" y1="32353" x2="13693" y2="57563"/>
                        <a14:foregroundMark x1="24481" y1="77731" x2="12033" y2="71008"/>
                        <a14:foregroundMark x1="12033" y1="71008" x2="5809" y2="54202"/>
                        <a14:foregroundMark x1="5809" y1="54202" x2="6224" y2="47059"/>
                        <a14:foregroundMark x1="12033" y1="37395" x2="25726" y2="19328"/>
                        <a14:foregroundMark x1="25726" y1="19328" x2="36100" y2="10504"/>
                        <a14:foregroundMark x1="26971" y1="13445" x2="20747" y2="19328"/>
                        <a14:foregroundMark x1="20747" y1="19328" x2="14108" y2="35714"/>
                        <a14:foregroundMark x1="14108" y1="35714" x2="14523" y2="45378"/>
                        <a14:foregroundMark x1="24066" y1="78151" x2="14108" y2="75210"/>
                        <a14:foregroundMark x1="14108" y1="75210" x2="13693" y2="74370"/>
                        <a14:foregroundMark x1="21577" y1="73529" x2="35685" y2="87395"/>
                        <a14:foregroundMark x1="35685" y1="87395" x2="43568" y2="87815"/>
                        <a14:foregroundMark x1="31120" y1="87815" x2="13278" y2="76050"/>
                        <a14:foregroundMark x1="13278" y1="76050" x2="9544" y2="71849"/>
                        <a14:foregroundMark x1="8299" y1="66807" x2="21992" y2="84874"/>
                        <a14:foregroundMark x1="21992" y1="84874" x2="29876" y2="89496"/>
                        <a14:foregroundMark x1="36515" y1="93697" x2="49793" y2="97479"/>
                        <a14:foregroundMark x1="49793" y1="97479" x2="56432" y2="96218"/>
                        <a14:foregroundMark x1="90871" y1="52941" x2="90871" y2="51928"/>
                        <a14:foregroundMark x1="90871" y1="69748" x2="90871" y2="52941"/>
                        <a14:foregroundMark x1="90419" y1="45876" x2="87552" y2="35714"/>
                        <a14:foregroundMark x1="87552" y1="35714" x2="85477" y2="33193"/>
                        <a14:foregroundMark x1="82158" y1="28571" x2="59751" y2="15126"/>
                        <a14:foregroundMark x1="43154" y1="9244" x2="71784" y2="16807"/>
                        <a14:foregroundMark x1="71784" y1="16807" x2="84647" y2="31513"/>
                        <a14:foregroundMark x1="91652" y1="52941" x2="92116" y2="59244"/>
                        <a14:foregroundMark x1="91566" y1="51779" x2="91652" y2="52941"/>
                        <a14:foregroundMark x1="90041" y1="31092" x2="91120" y2="45727"/>
                        <a14:foregroundMark x1="91127" y1="45725" x2="90871" y2="44118"/>
                        <a14:foregroundMark x1="92276" y1="52941" x2="92074" y2="51671"/>
                        <a14:foregroundMark x1="92946" y1="57143" x2="92276" y2="52941"/>
                        <a14:foregroundMark x1="62241" y1="7143" x2="42324" y2="8824"/>
                        <a14:foregroundMark x1="54357" y1="4202" x2="41079" y2="3782"/>
                        <a14:foregroundMark x1="96247" y1="56194" x2="96266" y2="56723"/>
                        <a14:foregroundMark x1="96082" y1="51681" x2="96092" y2="51958"/>
                        <a14:foregroundMark x1="96050" y1="50821" x2="96082" y2="51681"/>
                        <a14:foregroundMark x1="96493" y1="52941" x2="96680" y2="54202"/>
                        <a14:foregroundMark x1="96307" y1="51681" x2="96493" y2="52941"/>
                        <a14:foregroundMark x1="95436" y1="45798" x2="96307" y2="51681"/>
                        <a14:backgroundMark x1="96680" y1="58403" x2="97510" y2="55882"/>
                        <a14:backgroundMark x1="97095" y1="58824" x2="96714" y2="54196"/>
                        <a14:backgroundMark x1="96680" y1="44538" x2="96900" y2="45578"/>
                        <a14:backgroundMark x1="97510" y1="52941" x2="97510" y2="52941"/>
                        <a14:backgroundMark x1="97510" y1="52521" x2="97510" y2="52101"/>
                        <a14:backgroundMark x1="97510" y1="51681" x2="97510" y2="51681"/>
                        <a14:backgroundMark x1="97510" y1="54622" x2="97510" y2="50000"/>
                      </a14:backgroundRemoval>
                    </a14:imgEffect>
                    <a14:imgEffect>
                      <a14:sharpenSoften amount="50000"/>
                    </a14:imgEffect>
                  </a14:imgLayer>
                </a14:imgProps>
              </a:ext>
            </a:extLst>
          </a:blip>
          <a:srcRect/>
          <a:stretch>
            <a:fillRect/>
          </a:stretch>
        </p:blipFill>
        <p:spPr>
          <a:xfrm>
            <a:off x="1680753" y="37052"/>
            <a:ext cx="3683922" cy="340903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1" name="TextBox 40">
            <a:extLst>
              <a:ext uri="{FF2B5EF4-FFF2-40B4-BE49-F238E27FC236}">
                <a16:creationId xmlns:a16="http://schemas.microsoft.com/office/drawing/2014/main" id="{98F8AC16-7F8A-AD96-2D7D-E90B79486CCA}"/>
              </a:ext>
            </a:extLst>
          </p:cNvPr>
          <p:cNvSpPr txBox="1"/>
          <p:nvPr/>
        </p:nvSpPr>
        <p:spPr>
          <a:xfrm>
            <a:off x="8458337" y="10025448"/>
            <a:ext cx="7867728" cy="322652"/>
          </a:xfrm>
          <a:prstGeom prst="rect">
            <a:avLst/>
          </a:prstGeom>
          <a:noFill/>
        </p:spPr>
        <p:txBody>
          <a:bodyPr wrap="square" rtlCol="0">
            <a:spAutoFit/>
          </a:bodyPr>
          <a:lstStyle/>
          <a:p>
            <a:pPr marL="457200" marR="0" algn="ctr">
              <a:lnSpc>
                <a:spcPct val="107000"/>
              </a:lnSpc>
              <a:spcBef>
                <a:spcPts val="0"/>
              </a:spcBef>
              <a:spcAft>
                <a:spcPts val="800"/>
              </a:spcAft>
            </a:pPr>
            <a:r>
              <a:rPr lang="en-US" sz="15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Figure(1) Architecture of Stable Diffusion</a:t>
            </a:r>
            <a:endParaRPr lang="en-US" sz="1500" dirty="0">
              <a:solidFill>
                <a:srgbClr val="FF0000"/>
              </a:solidFill>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42" name="Graphic 41" descr="Programmer">
            <a:extLst>
              <a:ext uri="{FF2B5EF4-FFF2-40B4-BE49-F238E27FC236}">
                <a16:creationId xmlns:a16="http://schemas.microsoft.com/office/drawing/2014/main" id="{C8D9FBDD-5CA9-92D6-E35F-3675B10856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461902" y="1529669"/>
            <a:ext cx="579630" cy="615152"/>
          </a:xfrm>
          <a:prstGeom prst="rect">
            <a:avLst/>
          </a:prstGeom>
          <a:effectLst>
            <a:outerShdw blurRad="63500" sx="102000" sy="102000" algn="ctr" rotWithShape="0">
              <a:prstClr val="black">
                <a:alpha val="40000"/>
              </a:prstClr>
            </a:outerShdw>
          </a:effectLst>
        </p:spPr>
      </p:pic>
      <p:pic>
        <p:nvPicPr>
          <p:cNvPr id="43" name="Graphic 42" descr="Programmer">
            <a:extLst>
              <a:ext uri="{FF2B5EF4-FFF2-40B4-BE49-F238E27FC236}">
                <a16:creationId xmlns:a16="http://schemas.microsoft.com/office/drawing/2014/main" id="{8BE3DA7A-A253-3D5C-30A6-CFEA12FF26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319253" y="1490032"/>
            <a:ext cx="579630" cy="615152"/>
          </a:xfrm>
          <a:prstGeom prst="rect">
            <a:avLst/>
          </a:prstGeom>
          <a:effectLst>
            <a:outerShdw blurRad="63500" sx="102000" sy="102000" algn="ctr" rotWithShape="0">
              <a:prstClr val="black">
                <a:alpha val="40000"/>
              </a:prstClr>
            </a:outerShdw>
          </a:effectLst>
        </p:spPr>
      </p:pic>
      <p:pic>
        <p:nvPicPr>
          <p:cNvPr id="45" name="Graphic 44" descr="Programmer">
            <a:extLst>
              <a:ext uri="{FF2B5EF4-FFF2-40B4-BE49-F238E27FC236}">
                <a16:creationId xmlns:a16="http://schemas.microsoft.com/office/drawing/2014/main" id="{DC1C6290-59AE-670A-5257-1E4C96B755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459200" y="2221216"/>
            <a:ext cx="579630" cy="615152"/>
          </a:xfrm>
          <a:prstGeom prst="rect">
            <a:avLst/>
          </a:prstGeom>
          <a:effectLst>
            <a:outerShdw blurRad="63500" sx="102000" sy="102000" algn="ctr" rotWithShape="0">
              <a:prstClr val="black">
                <a:alpha val="40000"/>
              </a:prstClr>
            </a:outerShdw>
          </a:effectLst>
        </p:spPr>
      </p:pic>
      <p:pic>
        <p:nvPicPr>
          <p:cNvPr id="47" name="Graphic 46" descr="Programmer">
            <a:extLst>
              <a:ext uri="{FF2B5EF4-FFF2-40B4-BE49-F238E27FC236}">
                <a16:creationId xmlns:a16="http://schemas.microsoft.com/office/drawing/2014/main" id="{08E12452-E512-CFA9-992D-C80FFB9D11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319253" y="2210076"/>
            <a:ext cx="579630" cy="615152"/>
          </a:xfrm>
          <a:prstGeom prst="rect">
            <a:avLst/>
          </a:prstGeom>
          <a:effectLst>
            <a:outerShdw blurRad="63500" sx="102000" sy="102000" algn="ctr" rotWithShape="0">
              <a:prstClr val="black">
                <a:alpha val="40000"/>
              </a:prstClr>
            </a:outerShdw>
          </a:effectLst>
        </p:spPr>
      </p:pic>
      <p:pic>
        <p:nvPicPr>
          <p:cNvPr id="48" name="Graphic 47" descr="Programmer">
            <a:extLst>
              <a:ext uri="{FF2B5EF4-FFF2-40B4-BE49-F238E27FC236}">
                <a16:creationId xmlns:a16="http://schemas.microsoft.com/office/drawing/2014/main" id="{A3E8D4EC-BECE-14BA-7BF6-C5D0D8C189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27538" y="2222771"/>
            <a:ext cx="579630" cy="615152"/>
          </a:xfrm>
          <a:prstGeom prst="rect">
            <a:avLst/>
          </a:prstGeom>
          <a:effectLst>
            <a:outerShdw blurRad="63500" sx="102000" sy="102000" algn="ctr" rotWithShape="0">
              <a:prstClr val="black">
                <a:alpha val="40000"/>
              </a:prstClr>
            </a:outerShdw>
          </a:effectLst>
        </p:spPr>
      </p:pic>
      <p:pic>
        <p:nvPicPr>
          <p:cNvPr id="49" name="Graphic 48" descr="Programmer">
            <a:extLst>
              <a:ext uri="{FF2B5EF4-FFF2-40B4-BE49-F238E27FC236}">
                <a16:creationId xmlns:a16="http://schemas.microsoft.com/office/drawing/2014/main" id="{9F925BB6-B09E-03B9-BA16-2BE05A8096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10599" y="1518431"/>
            <a:ext cx="579630" cy="615152"/>
          </a:xfrm>
          <a:prstGeom prst="rect">
            <a:avLst/>
          </a:prstGeom>
          <a:effectLst>
            <a:outerShdw blurRad="63500" sx="102000" sy="102000" algn="ctr" rotWithShape="0">
              <a:prstClr val="black">
                <a:alpha val="40000"/>
              </a:prstClr>
            </a:outerShdw>
          </a:effectLst>
        </p:spPr>
      </p:pic>
      <p:sp>
        <p:nvSpPr>
          <p:cNvPr id="53" name="TextBox 52">
            <a:extLst>
              <a:ext uri="{FF2B5EF4-FFF2-40B4-BE49-F238E27FC236}">
                <a16:creationId xmlns:a16="http://schemas.microsoft.com/office/drawing/2014/main" id="{3416AD6B-5CCB-A2EF-8AAC-57D8ADEEA8B9}"/>
              </a:ext>
            </a:extLst>
          </p:cNvPr>
          <p:cNvSpPr txBox="1"/>
          <p:nvPr/>
        </p:nvSpPr>
        <p:spPr>
          <a:xfrm>
            <a:off x="16603659" y="4743700"/>
            <a:ext cx="7984770" cy="16322417"/>
          </a:xfrm>
          <a:prstGeom prst="rect">
            <a:avLst/>
          </a:prstGeom>
          <a:noFill/>
        </p:spPr>
        <p:txBody>
          <a:bodyPr wrap="square" rtlCol="0">
            <a:spAutoFit/>
          </a:bodyPr>
          <a:lstStyle/>
          <a:p>
            <a:r>
              <a:rPr lang="en-US" sz="2400" dirty="0">
                <a:latin typeface="Times New Roman" panose="02020603050405020304" pitchFamily="18" charset="0"/>
                <a:ea typeface="Open Sans" panose="020B0606030504020204" pitchFamily="34" charset="0"/>
                <a:cs typeface="Times New Roman" panose="02020603050405020304" pitchFamily="18" charset="0"/>
              </a:rPr>
              <a:t>After Running the two model, the models achieved different accuracies which are shown in the table below:</a:t>
            </a: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R="0" algn="just">
              <a:spcBef>
                <a:spcPts val="0"/>
              </a:spcBef>
              <a:spcAft>
                <a:spcPts val="800"/>
              </a:spcAft>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marR="0" lvl="0" algn="just">
              <a:spcBef>
                <a:spcPts val="0"/>
              </a:spcBef>
              <a:spcAft>
                <a:spcPts val="0"/>
              </a:spcAft>
            </a:pPr>
            <a:r>
              <a:rPr lang="en-US" sz="2400" dirty="0">
                <a:latin typeface="Times New Roman" panose="02020603050405020304" pitchFamily="18" charset="0"/>
                <a:ea typeface="Open Sans" panose="020B0606030504020204" pitchFamily="34" charset="0"/>
                <a:cs typeface="Times New Roman" panose="02020603050405020304" pitchFamily="18" charset="0"/>
              </a:rPr>
              <a:t>1. The User must Sign In to be able to enter the application, he uses his google account to sign in and enter a prompt or access previously generated images. </a:t>
            </a:r>
          </a:p>
          <a:p>
            <a:pPr marL="457200" marR="0" lvl="0" indent="-457200" algn="just">
              <a:spcBef>
                <a:spcPts val="0"/>
              </a:spcBef>
              <a:spcAft>
                <a:spcPts val="0"/>
              </a:spcAft>
              <a:buAutoNum type="arabicPeriod"/>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a:p>
            <a:pPr marR="0" lvl="0" algn="just">
              <a:spcBef>
                <a:spcPts val="0"/>
              </a:spcBef>
              <a:spcAft>
                <a:spcPts val="0"/>
              </a:spcAft>
            </a:pPr>
            <a:r>
              <a:rPr lang="en-US" sz="2400" dirty="0">
                <a:solidFill>
                  <a:srgbClr val="187499"/>
                </a:solidFill>
                <a:latin typeface="Times New Roman" panose="02020603050405020304" pitchFamily="18" charset="0"/>
                <a:ea typeface="Open Sans" panose="020B0606030504020204" pitchFamily="34" charset="0"/>
                <a:cs typeface="Times New Roman" panose="02020603050405020304" pitchFamily="18" charset="0"/>
              </a:rPr>
              <a:t>2</a:t>
            </a:r>
            <a:r>
              <a:rPr lang="en-US" sz="2000" dirty="0">
                <a:solidFill>
                  <a:srgbClr val="187499"/>
                </a:solidFill>
                <a:latin typeface="Times New Roman" panose="02020603050405020304" pitchFamily="18" charset="0"/>
                <a:ea typeface="Open Sans" panose="020B0606030504020204" pitchFamily="34" charset="0"/>
                <a:cs typeface="Times New Roman" panose="02020603050405020304" pitchFamily="18" charset="0"/>
              </a:rPr>
              <a:t>. </a:t>
            </a:r>
            <a:r>
              <a:rPr lang="en-US" sz="2400" dirty="0">
                <a:latin typeface="Times New Roman" panose="02020603050405020304" pitchFamily="18" charset="0"/>
                <a:ea typeface="Open Sans" panose="020B0606030504020204" pitchFamily="34" charset="0"/>
                <a:cs typeface="Times New Roman" panose="02020603050405020304" pitchFamily="18" charset="0"/>
              </a:rPr>
              <a:t>After login, home page contains a selection </a:t>
            </a:r>
          </a:p>
          <a:p>
            <a:pPr marR="0" lvl="0" algn="just">
              <a:spcBef>
                <a:spcPts val="0"/>
              </a:spcBef>
              <a:spcAft>
                <a:spcPts val="0"/>
              </a:spcAft>
            </a:pPr>
            <a:r>
              <a:rPr lang="en-US" sz="2400" dirty="0">
                <a:latin typeface="Times New Roman" panose="02020603050405020304" pitchFamily="18" charset="0"/>
                <a:ea typeface="Open Sans" panose="020B0606030504020204" pitchFamily="34" charset="0"/>
                <a:cs typeface="Times New Roman" panose="02020603050405020304" pitchFamily="18" charset="0"/>
              </a:rPr>
              <a:t>between the two models and textbox to </a:t>
            </a:r>
          </a:p>
          <a:p>
            <a:pPr marR="0" lvl="0" algn="just">
              <a:spcBef>
                <a:spcPts val="0"/>
              </a:spcBef>
              <a:spcAft>
                <a:spcPts val="0"/>
              </a:spcAft>
            </a:pPr>
            <a:r>
              <a:rPr lang="en-US" sz="2400" dirty="0">
                <a:latin typeface="Times New Roman" panose="02020603050405020304" pitchFamily="18" charset="0"/>
                <a:ea typeface="Open Sans" panose="020B0606030504020204" pitchFamily="34" charset="0"/>
                <a:cs typeface="Times New Roman" panose="02020603050405020304" pitchFamily="18" charset="0"/>
              </a:rPr>
              <a:t>enter your description of the </a:t>
            </a:r>
          </a:p>
          <a:p>
            <a:pPr marR="0" lvl="0" algn="just">
              <a:spcBef>
                <a:spcPts val="0"/>
              </a:spcBef>
              <a:spcAft>
                <a:spcPts val="0"/>
              </a:spcAft>
            </a:pPr>
            <a:r>
              <a:rPr lang="en-US" sz="2400" dirty="0">
                <a:latin typeface="Times New Roman" panose="02020603050405020304" pitchFamily="18" charset="0"/>
                <a:ea typeface="Open Sans" panose="020B0606030504020204" pitchFamily="34" charset="0"/>
                <a:cs typeface="Times New Roman" panose="02020603050405020304" pitchFamily="18" charset="0"/>
              </a:rPr>
              <a:t>clothing that you want </a:t>
            </a:r>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figures(2).</a:t>
            </a:r>
          </a:p>
          <a:p>
            <a:pPr marR="0" lvl="0" algn="just">
              <a:spcBef>
                <a:spcPts val="0"/>
              </a:spcBef>
              <a:spcAft>
                <a:spcPts val="0"/>
              </a:spcAft>
            </a:pPr>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marR="0" lvl="0" algn="just">
              <a:spcBef>
                <a:spcPts val="0"/>
              </a:spcBef>
              <a:spcAft>
                <a:spcPts val="0"/>
              </a:spcAft>
            </a:pPr>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marR="0" lvl="0" algn="just">
              <a:spcBef>
                <a:spcPts val="0"/>
              </a:spcBef>
              <a:spcAft>
                <a:spcPts val="0"/>
              </a:spcAft>
            </a:pPr>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3. </a:t>
            </a:r>
            <a:r>
              <a:rPr lang="en-US" sz="2400" dirty="0">
                <a:latin typeface="Times New Roman" panose="02020603050405020304" pitchFamily="18" charset="0"/>
                <a:ea typeface="Open Sans" panose="020B0606030504020204" pitchFamily="34" charset="0"/>
                <a:cs typeface="Times New Roman" panose="02020603050405020304" pitchFamily="18" charset="0"/>
              </a:rPr>
              <a:t>After we enter the description of the clothes </a:t>
            </a:r>
          </a:p>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We start generating the image from the entered </a:t>
            </a:r>
          </a:p>
          <a:p>
            <a:pPr algn="just"/>
            <a:r>
              <a:rPr lang="en-US" sz="2400" dirty="0">
                <a:latin typeface="Times New Roman" panose="02020603050405020304" pitchFamily="18" charset="0"/>
                <a:ea typeface="Open Sans" panose="020B0606030504020204" pitchFamily="34" charset="0"/>
                <a:cs typeface="Times New Roman" panose="02020603050405020304" pitchFamily="18" charset="0"/>
              </a:rPr>
              <a:t>text</a:t>
            </a:r>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a:t>
            </a:r>
          </a:p>
          <a:p>
            <a:pPr algn="just"/>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4. </a:t>
            </a:r>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Then you can either save the image </a:t>
            </a:r>
          </a:p>
          <a:p>
            <a:pPr algn="just"/>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on your phone, save it in the </a:t>
            </a:r>
          </a:p>
          <a:p>
            <a:pPr algn="just"/>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application itself or give a feedback </a:t>
            </a:r>
          </a:p>
          <a:p>
            <a:pPr algn="just"/>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about the accuracy of  the </a:t>
            </a:r>
          </a:p>
          <a:p>
            <a:pPr algn="just"/>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generated images and help us</a:t>
            </a:r>
          </a:p>
          <a:p>
            <a:pPr algn="just"/>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improve the models even more.</a:t>
            </a: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figure(3).</a:t>
            </a: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5. </a:t>
            </a:r>
            <a:r>
              <a:rPr lang="en-US" sz="2400" kern="100" dirty="0">
                <a:solidFill>
                  <a:srgbClr val="20567C"/>
                </a:solidFill>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A</a:t>
            </a:r>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nd finally you can access the history </a:t>
            </a:r>
          </a:p>
          <a:p>
            <a:pPr algn="just"/>
            <a:r>
              <a:rPr lang="en-US" sz="2400" kern="1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of all previously generated images</a:t>
            </a: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dirty="0">
                <a:solidFill>
                  <a:srgbClr val="20567C"/>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6. </a:t>
            </a:r>
            <a:r>
              <a:rPr lang="en-US" sz="2400" kern="100" dirty="0">
                <a:solidFill>
                  <a:srgbClr val="20567C"/>
                </a:solidFill>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A</a:t>
            </a:r>
            <a:r>
              <a:rPr lang="en-US" sz="2400" kern="1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nd all the generated images and </a:t>
            </a:r>
          </a:p>
          <a:p>
            <a:pPr algn="just"/>
            <a:r>
              <a:rPr lang="en-US" sz="2400" kern="100" dirty="0">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feedbacks provided by the users are saved in</a:t>
            </a:r>
          </a:p>
          <a:p>
            <a:pPr algn="just"/>
            <a:r>
              <a:rPr lang="en-US" sz="2400" kern="100" dirty="0">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our database where they can be viewed by </a:t>
            </a:r>
          </a:p>
          <a:p>
            <a:pPr algn="just"/>
            <a:r>
              <a:rPr lang="en-US" sz="2400" kern="100" dirty="0">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the admins to help us work on the models’</a:t>
            </a:r>
          </a:p>
          <a:p>
            <a:pPr algn="just"/>
            <a:r>
              <a:rPr lang="en-US" sz="2400" kern="100" dirty="0">
                <a:highlight>
                  <a:srgbClr val="FFFFFF"/>
                </a:highlight>
                <a:latin typeface="Times New Roman" panose="02020603050405020304" pitchFamily="18" charset="0"/>
                <a:ea typeface="Open Sans" panose="020B0606030504020204" pitchFamily="34" charset="0"/>
                <a:cs typeface="Times New Roman" panose="02020603050405020304" pitchFamily="18" charset="0"/>
              </a:rPr>
              <a:t>week points and improve them to perfection. </a:t>
            </a: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p:txBody>
      </p:sp>
      <p:graphicFrame>
        <p:nvGraphicFramePr>
          <p:cNvPr id="54" name="Table 53">
            <a:extLst>
              <a:ext uri="{FF2B5EF4-FFF2-40B4-BE49-F238E27FC236}">
                <a16:creationId xmlns:a16="http://schemas.microsoft.com/office/drawing/2014/main" id="{7E53EB67-1E31-5122-F3C3-29B499065DBA}"/>
              </a:ext>
            </a:extLst>
          </p:cNvPr>
          <p:cNvGraphicFramePr>
            <a:graphicFrameLocks noGrp="1"/>
          </p:cNvGraphicFramePr>
          <p:nvPr>
            <p:extLst>
              <p:ext uri="{D42A27DB-BD31-4B8C-83A1-F6EECF244321}">
                <p14:modId xmlns:p14="http://schemas.microsoft.com/office/powerpoint/2010/main" val="1272340695"/>
              </p:ext>
            </p:extLst>
          </p:nvPr>
        </p:nvGraphicFramePr>
        <p:xfrm>
          <a:off x="17101993" y="5548154"/>
          <a:ext cx="6256634" cy="1126380"/>
        </p:xfrm>
        <a:graphic>
          <a:graphicData uri="http://schemas.openxmlformats.org/drawingml/2006/table">
            <a:tbl>
              <a:tblPr firstRow="1" firstCol="1" bandRow="1">
                <a:tableStyleId>{5A111915-BE36-4E01-A7E5-04B1672EAD32}</a:tableStyleId>
              </a:tblPr>
              <a:tblGrid>
                <a:gridCol w="3034297">
                  <a:extLst>
                    <a:ext uri="{9D8B030D-6E8A-4147-A177-3AD203B41FA5}">
                      <a16:colId xmlns:a16="http://schemas.microsoft.com/office/drawing/2014/main" val="576158235"/>
                    </a:ext>
                  </a:extLst>
                </a:gridCol>
                <a:gridCol w="3222337">
                  <a:extLst>
                    <a:ext uri="{9D8B030D-6E8A-4147-A177-3AD203B41FA5}">
                      <a16:colId xmlns:a16="http://schemas.microsoft.com/office/drawing/2014/main" val="1383283433"/>
                    </a:ext>
                  </a:extLst>
                </a:gridCol>
              </a:tblGrid>
              <a:tr h="394860">
                <a:tc>
                  <a:txBody>
                    <a:bodyPr/>
                    <a:lstStyle/>
                    <a:p>
                      <a:pPr marL="0" marR="0" algn="ctr">
                        <a:lnSpc>
                          <a:spcPct val="115000"/>
                        </a:lnSpc>
                        <a:spcBef>
                          <a:spcPts val="0"/>
                        </a:spcBef>
                        <a:spcAft>
                          <a:spcPts val="0"/>
                        </a:spcAft>
                      </a:pPr>
                      <a:r>
                        <a:rPr lang="en-US" sz="2400" b="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Models </a:t>
                      </a:r>
                      <a:endParaRPr lang="en-US" sz="2400" b="0" kern="1200" dirty="0">
                        <a:solidFill>
                          <a:schemeClr val="bg1"/>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20567C"/>
                    </a:solidFill>
                  </a:tcPr>
                </a:tc>
                <a:tc>
                  <a:txBody>
                    <a:bodyPr/>
                    <a:lstStyle/>
                    <a:p>
                      <a:pPr marL="0" marR="0" algn="ctr">
                        <a:lnSpc>
                          <a:spcPct val="115000"/>
                        </a:lnSpc>
                        <a:spcBef>
                          <a:spcPts val="0"/>
                        </a:spcBef>
                        <a:spcAft>
                          <a:spcPts val="0"/>
                        </a:spcAft>
                      </a:pPr>
                      <a:r>
                        <a:rPr lang="en-US" sz="2400" b="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FID</a:t>
                      </a:r>
                      <a:endParaRPr lang="en-US" sz="2400" b="0" kern="1200" dirty="0">
                        <a:solidFill>
                          <a:schemeClr val="bg1"/>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20567C"/>
                    </a:solidFill>
                  </a:tcPr>
                </a:tc>
                <a:extLst>
                  <a:ext uri="{0D108BD9-81ED-4DB2-BD59-A6C34878D82A}">
                    <a16:rowId xmlns:a16="http://schemas.microsoft.com/office/drawing/2014/main" val="3310461469"/>
                  </a:ext>
                </a:extLst>
              </a:tr>
              <a:tr h="354931">
                <a:tc>
                  <a:txBody>
                    <a:bodyPr/>
                    <a:lstStyle/>
                    <a:p>
                      <a:pPr marL="0" marR="0" algn="ctr">
                        <a:lnSpc>
                          <a:spcPct val="100000"/>
                        </a:lnSpc>
                        <a:spcBef>
                          <a:spcPts val="0"/>
                        </a:spcBef>
                        <a:spcAft>
                          <a:spcPts val="0"/>
                        </a:spcAft>
                      </a:pPr>
                      <a:r>
                        <a:rPr lang="en-US" sz="2400" b="0" kern="1200" dirty="0">
                          <a:solidFill>
                            <a:schemeClr val="tx1"/>
                          </a:solidFill>
                          <a:latin typeface="Times New Roman" panose="02020603050405020304" pitchFamily="18" charset="0"/>
                          <a:cs typeface="Times New Roman" panose="02020603050405020304" pitchFamily="18" charset="0"/>
                        </a:rPr>
                        <a:t>General model</a:t>
                      </a:r>
                      <a:endParaRPr lang="en-US" sz="2400" b="0" kern="12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BFD6ED"/>
                    </a:solidFill>
                  </a:tcPr>
                </a:tc>
                <a:tc>
                  <a:txBody>
                    <a:bodyPr/>
                    <a:lstStyle/>
                    <a:p>
                      <a:pPr marL="0" marR="0" algn="ctr">
                        <a:lnSpc>
                          <a:spcPct val="100000"/>
                        </a:lnSpc>
                        <a:spcBef>
                          <a:spcPts val="0"/>
                        </a:spcBef>
                        <a:spcAft>
                          <a:spcPts val="0"/>
                        </a:spcAft>
                      </a:pPr>
                      <a:r>
                        <a:rPr lang="en-US" sz="2400" b="0" kern="1200" dirty="0">
                          <a:solidFill>
                            <a:schemeClr val="tx1"/>
                          </a:solidFill>
                          <a:latin typeface="Times New Roman" panose="02020603050405020304" pitchFamily="18" charset="0"/>
                          <a:cs typeface="Times New Roman" panose="02020603050405020304" pitchFamily="18" charset="0"/>
                        </a:rPr>
                        <a:t>72.333</a:t>
                      </a:r>
                      <a:endParaRPr lang="en-US" sz="2400" b="0" kern="12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BFD6ED"/>
                    </a:solidFill>
                  </a:tcPr>
                </a:tc>
                <a:extLst>
                  <a:ext uri="{0D108BD9-81ED-4DB2-BD59-A6C34878D82A}">
                    <a16:rowId xmlns:a16="http://schemas.microsoft.com/office/drawing/2014/main" val="383908846"/>
                  </a:ext>
                </a:extLst>
              </a:tr>
              <a:tr h="354931">
                <a:tc>
                  <a:txBody>
                    <a:bodyPr/>
                    <a:lstStyle/>
                    <a:p>
                      <a:pPr marL="0" marR="0" algn="ctr">
                        <a:lnSpc>
                          <a:spcPct val="100000"/>
                        </a:lnSpc>
                        <a:spcBef>
                          <a:spcPts val="0"/>
                        </a:spcBef>
                        <a:spcAft>
                          <a:spcPts val="0"/>
                        </a:spcAft>
                      </a:pPr>
                      <a:r>
                        <a:rPr lang="en-US" sz="2400" b="0" kern="1200" dirty="0">
                          <a:solidFill>
                            <a:schemeClr val="tx1"/>
                          </a:solidFill>
                          <a:latin typeface="Times New Roman" panose="02020603050405020304" pitchFamily="18" charset="0"/>
                          <a:cs typeface="Times New Roman" panose="02020603050405020304" pitchFamily="18" charset="0"/>
                        </a:rPr>
                        <a:t>Wedding dresses model</a:t>
                      </a:r>
                      <a:endParaRPr lang="en-US" sz="2400" b="0" kern="12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b="0" kern="1200" dirty="0">
                          <a:solidFill>
                            <a:schemeClr val="tx1"/>
                          </a:solidFill>
                          <a:latin typeface="Times New Roman" panose="02020603050405020304" pitchFamily="18" charset="0"/>
                          <a:cs typeface="Times New Roman" panose="02020603050405020304" pitchFamily="18" charset="0"/>
                        </a:rPr>
                        <a:t>94.666</a:t>
                      </a:r>
                      <a:endParaRPr lang="en-US" sz="2400" b="0" kern="12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txBody>
                  <a:tcPr marL="68580" marR="68580"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678372385"/>
                  </a:ext>
                </a:extLst>
              </a:tr>
            </a:tbl>
          </a:graphicData>
        </a:graphic>
      </p:graphicFrame>
      <p:sp>
        <p:nvSpPr>
          <p:cNvPr id="65" name="Freeform: Shape 64">
            <a:extLst>
              <a:ext uri="{FF2B5EF4-FFF2-40B4-BE49-F238E27FC236}">
                <a16:creationId xmlns:a16="http://schemas.microsoft.com/office/drawing/2014/main" id="{BA62678B-E156-831C-3F90-CC95274E002D}"/>
              </a:ext>
            </a:extLst>
          </p:cNvPr>
          <p:cNvSpPr/>
          <p:nvPr/>
        </p:nvSpPr>
        <p:spPr>
          <a:xfrm>
            <a:off x="24991927" y="3543047"/>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sz="6600" dirty="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rPr>
              <a:t> </a:t>
            </a:r>
          </a:p>
        </p:txBody>
      </p:sp>
      <p:grpSp>
        <p:nvGrpSpPr>
          <p:cNvPr id="109" name="Group 108">
            <a:extLst>
              <a:ext uri="{FF2B5EF4-FFF2-40B4-BE49-F238E27FC236}">
                <a16:creationId xmlns:a16="http://schemas.microsoft.com/office/drawing/2014/main" id="{FAD721C3-310C-D8C3-3BBA-15AA18E4B739}"/>
              </a:ext>
            </a:extLst>
          </p:cNvPr>
          <p:cNvGrpSpPr/>
          <p:nvPr/>
        </p:nvGrpSpPr>
        <p:grpSpPr>
          <a:xfrm>
            <a:off x="24991927" y="9278550"/>
            <a:ext cx="7354150" cy="7177199"/>
            <a:chOff x="24991927" y="11147915"/>
            <a:chExt cx="7354150" cy="7177199"/>
          </a:xfrm>
          <a:solidFill>
            <a:srgbClr val="2B5680"/>
          </a:solidFill>
        </p:grpSpPr>
        <p:sp>
          <p:nvSpPr>
            <p:cNvPr id="72" name="Freeform: Shape 71">
              <a:extLst>
                <a:ext uri="{FF2B5EF4-FFF2-40B4-BE49-F238E27FC236}">
                  <a16:creationId xmlns:a16="http://schemas.microsoft.com/office/drawing/2014/main" id="{130F9314-8E34-8F0A-810D-98B0470C07D8}"/>
                </a:ext>
              </a:extLst>
            </p:cNvPr>
            <p:cNvSpPr/>
            <p:nvPr/>
          </p:nvSpPr>
          <p:spPr>
            <a:xfrm>
              <a:off x="24991927" y="11147915"/>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Discussion</a:t>
              </a:r>
              <a:r>
                <a:rPr lang="en-US" sz="6600" dirty="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rPr>
                <a:t> </a:t>
              </a:r>
            </a:p>
          </p:txBody>
        </p:sp>
        <p:grpSp>
          <p:nvGrpSpPr>
            <p:cNvPr id="108" name="Group 107">
              <a:extLst>
                <a:ext uri="{FF2B5EF4-FFF2-40B4-BE49-F238E27FC236}">
                  <a16:creationId xmlns:a16="http://schemas.microsoft.com/office/drawing/2014/main" id="{3B7BAB1F-3F76-E473-008C-D763C297BA25}"/>
                </a:ext>
              </a:extLst>
            </p:cNvPr>
            <p:cNvGrpSpPr/>
            <p:nvPr/>
          </p:nvGrpSpPr>
          <p:grpSpPr>
            <a:xfrm>
              <a:off x="24991927" y="17240708"/>
              <a:ext cx="7354150" cy="1084406"/>
              <a:chOff x="24991927" y="17240708"/>
              <a:chExt cx="7354150" cy="1084406"/>
            </a:xfrm>
            <a:grpFill/>
          </p:grpSpPr>
          <p:pic>
            <p:nvPicPr>
              <p:cNvPr id="93" name="Picture 92">
                <a:extLst>
                  <a:ext uri="{FF2B5EF4-FFF2-40B4-BE49-F238E27FC236}">
                    <a16:creationId xmlns:a16="http://schemas.microsoft.com/office/drawing/2014/main" id="{BAD7E8AB-4E79-3687-57E8-FAAA7B9F97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18693" y="17436071"/>
                <a:ext cx="810386" cy="810386"/>
              </a:xfrm>
              <a:prstGeom prst="rect">
                <a:avLst/>
              </a:prstGeom>
              <a:grpFill/>
            </p:spPr>
          </p:pic>
          <p:pic>
            <p:nvPicPr>
              <p:cNvPr id="94" name="Picture 93">
                <a:extLst>
                  <a:ext uri="{FF2B5EF4-FFF2-40B4-BE49-F238E27FC236}">
                    <a16:creationId xmlns:a16="http://schemas.microsoft.com/office/drawing/2014/main" id="{99DF0329-389D-F2F7-B39D-B50F5819AF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957870" y="17429721"/>
                <a:ext cx="810386" cy="810386"/>
              </a:xfrm>
              <a:prstGeom prst="rect">
                <a:avLst/>
              </a:prstGeom>
              <a:grpFill/>
            </p:spPr>
          </p:pic>
          <p:sp>
            <p:nvSpPr>
              <p:cNvPr id="71" name="Freeform: Shape 70">
                <a:extLst>
                  <a:ext uri="{FF2B5EF4-FFF2-40B4-BE49-F238E27FC236}">
                    <a16:creationId xmlns:a16="http://schemas.microsoft.com/office/drawing/2014/main" id="{3D4A3B9B-EEB9-3541-C2C2-39B54915FC43}"/>
                  </a:ext>
                </a:extLst>
              </p:cNvPr>
              <p:cNvSpPr/>
              <p:nvPr/>
            </p:nvSpPr>
            <p:spPr>
              <a:xfrm>
                <a:off x="24991927" y="17240708"/>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grpSp>
      </p:grpSp>
      <p:sp>
        <p:nvSpPr>
          <p:cNvPr id="89" name="TextBox 88">
            <a:extLst>
              <a:ext uri="{FF2B5EF4-FFF2-40B4-BE49-F238E27FC236}">
                <a16:creationId xmlns:a16="http://schemas.microsoft.com/office/drawing/2014/main" id="{15DAE57E-4CE4-ABBF-90D7-696FE0F6F5CD}"/>
              </a:ext>
            </a:extLst>
          </p:cNvPr>
          <p:cNvSpPr txBox="1"/>
          <p:nvPr/>
        </p:nvSpPr>
        <p:spPr>
          <a:xfrm>
            <a:off x="296859" y="12656389"/>
            <a:ext cx="7509445" cy="8956298"/>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Time and cost savings: the average cost of a wedding dress design depending on whom you select to make your dress but typically it can range from $2,000 - $8,000, and the average cost of casual wear design $200 - $250, which can be a significant expense for many people. By providing a tool that allows users to create their own unique designs, that can help save them time and money. Customization: According to a survey by The Wedding Report, 83% of brides want a personalized wedding dress. By using an AI text to image generator, users can create a dress that is tailored to their specific preferences and style, rather than having to settle for a pre-made design.</a:t>
            </a:r>
          </a:p>
          <a:p>
            <a:pPr algn="just"/>
            <a:r>
              <a:rPr lang="en-US" sz="2400" dirty="0">
                <a:effectLst/>
                <a:latin typeface="Times New Roman" panose="02020603050405020304" pitchFamily="18" charset="0"/>
                <a:ea typeface="Times New Roman" panose="02020603050405020304" pitchFamily="18" charset="0"/>
              </a:rPr>
              <a:t>Accessibility: Not everyone has access to high-end fashion designers or the budget to purchase expensive clothing. By providing a tool that allows users to create their own designs, you can help make fashion more accessible to a wider range of people. Additionally, according to a report by the UNDP, Egypt has a high youth unemployment rate, which can make it difficult for young people to afford high-end fashion or to find employment in the fashion industry. By providing a tool that allows users to create their own designs, your AI art generator can help make fashion more accessible and provide opportunities for young people to develop their skills and creativity.</a:t>
            </a: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114" name="Group 113">
            <a:extLst>
              <a:ext uri="{FF2B5EF4-FFF2-40B4-BE49-F238E27FC236}">
                <a16:creationId xmlns:a16="http://schemas.microsoft.com/office/drawing/2014/main" id="{37252332-6D4C-7328-4461-D2C74B30807C}"/>
              </a:ext>
            </a:extLst>
          </p:cNvPr>
          <p:cNvGrpSpPr/>
          <p:nvPr/>
        </p:nvGrpSpPr>
        <p:grpSpPr>
          <a:xfrm>
            <a:off x="384363" y="11339524"/>
            <a:ext cx="7347168" cy="1151538"/>
            <a:chOff x="559491" y="12906418"/>
            <a:chExt cx="7354150" cy="1116823"/>
          </a:xfrm>
        </p:grpSpPr>
        <p:pic>
          <p:nvPicPr>
            <p:cNvPr id="79" name="Picture 78">
              <a:extLst>
                <a:ext uri="{FF2B5EF4-FFF2-40B4-BE49-F238E27FC236}">
                  <a16:creationId xmlns:a16="http://schemas.microsoft.com/office/drawing/2014/main" id="{2A776ACD-9AD2-AA0D-4A7F-60617FE34FD4}"/>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946377" y="13107226"/>
              <a:ext cx="1219924" cy="786655"/>
            </a:xfrm>
            <a:prstGeom prst="rect">
              <a:avLst/>
            </a:prstGeom>
            <a:effectLst>
              <a:outerShdw blurRad="50800" dist="38100" dir="16200000" rotWithShape="0">
                <a:prstClr val="black">
                  <a:alpha val="40000"/>
                </a:prstClr>
              </a:outerShdw>
            </a:effectLst>
          </p:spPr>
        </p:pic>
        <p:grpSp>
          <p:nvGrpSpPr>
            <p:cNvPr id="64" name="Group 63">
              <a:extLst>
                <a:ext uri="{FF2B5EF4-FFF2-40B4-BE49-F238E27FC236}">
                  <a16:creationId xmlns:a16="http://schemas.microsoft.com/office/drawing/2014/main" id="{35D94544-5DF2-A9C3-9B94-A64D3367A490}"/>
                </a:ext>
              </a:extLst>
            </p:cNvPr>
            <p:cNvGrpSpPr/>
            <p:nvPr/>
          </p:nvGrpSpPr>
          <p:grpSpPr>
            <a:xfrm>
              <a:off x="559491" y="12906418"/>
              <a:ext cx="7354150" cy="1116823"/>
              <a:chOff x="493282" y="11778323"/>
              <a:chExt cx="7354150" cy="1116823"/>
            </a:xfrm>
          </p:grpSpPr>
          <p:sp>
            <p:nvSpPr>
              <p:cNvPr id="61" name="Freeform: Shape 60">
                <a:extLst>
                  <a:ext uri="{FF2B5EF4-FFF2-40B4-BE49-F238E27FC236}">
                    <a16:creationId xmlns:a16="http://schemas.microsoft.com/office/drawing/2014/main" id="{7D616C87-C960-FAB8-9A8D-5E227D3E947D}"/>
                  </a:ext>
                </a:extLst>
              </p:cNvPr>
              <p:cNvSpPr/>
              <p:nvPr/>
            </p:nvSpPr>
            <p:spPr>
              <a:xfrm>
                <a:off x="493282" y="11810740"/>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rPr>
                  <a:t> </a:t>
                </a:r>
              </a:p>
            </p:txBody>
          </p:sp>
          <p:sp>
            <p:nvSpPr>
              <p:cNvPr id="62" name="TextBox 61">
                <a:extLst>
                  <a:ext uri="{FF2B5EF4-FFF2-40B4-BE49-F238E27FC236}">
                    <a16:creationId xmlns:a16="http://schemas.microsoft.com/office/drawing/2014/main" id="{E1015FA1-0CB3-CD56-A26C-9A6B15BCD6CA}"/>
                  </a:ext>
                </a:extLst>
              </p:cNvPr>
              <p:cNvSpPr txBox="1"/>
              <p:nvPr/>
            </p:nvSpPr>
            <p:spPr>
              <a:xfrm>
                <a:off x="1790834" y="11778323"/>
                <a:ext cx="4622800" cy="110799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defPPr>
                  <a:defRPr lang="en-US"/>
                </a:defPPr>
                <a:lvl1pPr algn="ctr">
                  <a:defRPr sz="6600">
                    <a:solidFill>
                      <a:schemeClr val="bg1"/>
                    </a:solidFill>
                    <a:effectLst>
                      <a:outerShdw blurRad="38100" dist="38100" dir="2700000" algn="tl">
                        <a:srgbClr val="000000">
                          <a:alpha val="43137"/>
                        </a:srgbClr>
                      </a:outerShdw>
                    </a:effectLst>
                    <a:latin typeface="Monotype Corsiva" panose="03010101010201010101" pitchFamily="66" charset="0"/>
                    <a:cs typeface="Times New Roman" panose="02020603050405020304" pitchFamily="18" charset="0"/>
                  </a:defRPr>
                </a:lvl1pPr>
              </a:lstStyle>
              <a:p>
                <a:r>
                  <a:rPr lang="en-US" dirty="0">
                    <a:latin typeface="Times New Roman" panose="02020603050405020304" pitchFamily="18" charset="0"/>
                  </a:rPr>
                  <a:t>Introduction</a:t>
                </a:r>
              </a:p>
            </p:txBody>
          </p:sp>
        </p:grpSp>
      </p:grpSp>
      <p:sp>
        <p:nvSpPr>
          <p:cNvPr id="101" name="Freeform: Shape 100">
            <a:extLst>
              <a:ext uri="{FF2B5EF4-FFF2-40B4-BE49-F238E27FC236}">
                <a16:creationId xmlns:a16="http://schemas.microsoft.com/office/drawing/2014/main" id="{CE515B26-0B3D-D15D-E81D-EFF8CEA60172}"/>
              </a:ext>
            </a:extLst>
          </p:cNvPr>
          <p:cNvSpPr/>
          <p:nvPr/>
        </p:nvSpPr>
        <p:spPr>
          <a:xfrm>
            <a:off x="562092" y="3718156"/>
            <a:ext cx="7354150" cy="1084406"/>
          </a:xfrm>
          <a:custGeom>
            <a:avLst/>
            <a:gdLst>
              <a:gd name="connsiteX0" fmla="*/ 11363198 w 12813636"/>
              <a:gd name="connsiteY0" fmla="*/ 0 h 1991711"/>
              <a:gd name="connsiteX1" fmla="*/ 12481678 w 12813636"/>
              <a:gd name="connsiteY1" fmla="*/ 0 h 1991711"/>
              <a:gd name="connsiteX2" fmla="*/ 12813636 w 12813636"/>
              <a:gd name="connsiteY2" fmla="*/ 331958 h 1991711"/>
              <a:gd name="connsiteX3" fmla="*/ 12813636 w 12813636"/>
              <a:gd name="connsiteY3" fmla="*/ 1659753 h 1991711"/>
              <a:gd name="connsiteX4" fmla="*/ 12481678 w 12813636"/>
              <a:gd name="connsiteY4" fmla="*/ 1991711 h 1991711"/>
              <a:gd name="connsiteX5" fmla="*/ 11283784 w 12813636"/>
              <a:gd name="connsiteY5" fmla="*/ 1991711 h 1991711"/>
              <a:gd name="connsiteX6" fmla="*/ 12171682 w 12813636"/>
              <a:gd name="connsiteY6" fmla="*/ 949236 h 1991711"/>
              <a:gd name="connsiteX7" fmla="*/ 1834470 w 12813636"/>
              <a:gd name="connsiteY7" fmla="*/ 0 h 1991711"/>
              <a:gd name="connsiteX8" fmla="*/ 10944446 w 12813636"/>
              <a:gd name="connsiteY8" fmla="*/ 0 h 1991711"/>
              <a:gd name="connsiteX9" fmla="*/ 10135962 w 12813636"/>
              <a:gd name="connsiteY9" fmla="*/ 949236 h 1991711"/>
              <a:gd name="connsiteX10" fmla="*/ 11023860 w 12813636"/>
              <a:gd name="connsiteY10" fmla="*/ 1991711 h 1991711"/>
              <a:gd name="connsiteX11" fmla="*/ 1834471 w 12813636"/>
              <a:gd name="connsiteY11" fmla="*/ 1991711 h 1991711"/>
              <a:gd name="connsiteX12" fmla="*/ 2682662 w 12813636"/>
              <a:gd name="connsiteY12" fmla="*/ 995856 h 1991711"/>
              <a:gd name="connsiteX13" fmla="*/ 331958 w 12813636"/>
              <a:gd name="connsiteY13" fmla="*/ 0 h 1991711"/>
              <a:gd name="connsiteX14" fmla="*/ 1495132 w 12813636"/>
              <a:gd name="connsiteY14" fmla="*/ 0 h 1991711"/>
              <a:gd name="connsiteX15" fmla="*/ 646940 w 12813636"/>
              <a:gd name="connsiteY15" fmla="*/ 995856 h 1991711"/>
              <a:gd name="connsiteX16" fmla="*/ 1495131 w 12813636"/>
              <a:gd name="connsiteY16" fmla="*/ 1991711 h 1991711"/>
              <a:gd name="connsiteX17" fmla="*/ 331958 w 12813636"/>
              <a:gd name="connsiteY17" fmla="*/ 1991711 h 1991711"/>
              <a:gd name="connsiteX18" fmla="*/ 0 w 12813636"/>
              <a:gd name="connsiteY18" fmla="*/ 1659753 h 1991711"/>
              <a:gd name="connsiteX19" fmla="*/ 0 w 12813636"/>
              <a:gd name="connsiteY19" fmla="*/ 331958 h 1991711"/>
              <a:gd name="connsiteX20" fmla="*/ 331958 w 12813636"/>
              <a:gd name="connsiteY20" fmla="*/ 0 h 199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13636" h="1991711">
                <a:moveTo>
                  <a:pt x="11363198" y="0"/>
                </a:moveTo>
                <a:lnTo>
                  <a:pt x="12481678" y="0"/>
                </a:lnTo>
                <a:cubicBezTo>
                  <a:pt x="12665014" y="0"/>
                  <a:pt x="12813636" y="148623"/>
                  <a:pt x="12813636" y="331958"/>
                </a:cubicBezTo>
                <a:lnTo>
                  <a:pt x="12813636" y="1659753"/>
                </a:lnTo>
                <a:cubicBezTo>
                  <a:pt x="12813636" y="1843088"/>
                  <a:pt x="12665014" y="1991711"/>
                  <a:pt x="12481678" y="1991711"/>
                </a:cubicBezTo>
                <a:lnTo>
                  <a:pt x="11283784" y="1991711"/>
                </a:lnTo>
                <a:lnTo>
                  <a:pt x="12171682" y="949236"/>
                </a:lnTo>
                <a:close/>
                <a:moveTo>
                  <a:pt x="1834470" y="0"/>
                </a:moveTo>
                <a:lnTo>
                  <a:pt x="10944446" y="0"/>
                </a:lnTo>
                <a:lnTo>
                  <a:pt x="10135962" y="949236"/>
                </a:lnTo>
                <a:lnTo>
                  <a:pt x="11023860" y="1991711"/>
                </a:lnTo>
                <a:lnTo>
                  <a:pt x="1834471" y="1991711"/>
                </a:lnTo>
                <a:lnTo>
                  <a:pt x="2682662" y="995856"/>
                </a:lnTo>
                <a:close/>
                <a:moveTo>
                  <a:pt x="331958" y="0"/>
                </a:moveTo>
                <a:lnTo>
                  <a:pt x="1495132" y="0"/>
                </a:lnTo>
                <a:lnTo>
                  <a:pt x="646940" y="995856"/>
                </a:lnTo>
                <a:lnTo>
                  <a:pt x="1495131" y="1991711"/>
                </a:lnTo>
                <a:lnTo>
                  <a:pt x="331958" y="1991711"/>
                </a:lnTo>
                <a:cubicBezTo>
                  <a:pt x="148623" y="1991711"/>
                  <a:pt x="0" y="1843088"/>
                  <a:pt x="0" y="1659753"/>
                </a:cubicBezTo>
                <a:lnTo>
                  <a:pt x="0" y="331958"/>
                </a:lnTo>
                <a:cubicBezTo>
                  <a:pt x="0" y="148623"/>
                  <a:pt x="148623" y="0"/>
                  <a:pt x="331958" y="0"/>
                </a:cubicBezTo>
                <a:close/>
              </a:path>
            </a:pathLst>
          </a:custGeom>
          <a:solidFill>
            <a:srgbClr val="2B568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algn="ctr"/>
            <a:r>
              <a:rPr lang="en-US" sz="6600" dirty="0">
                <a:solidFill>
                  <a:schemeClr val="bg1"/>
                </a:solidFill>
                <a:effectLst>
                  <a:outerShdw blurRad="38100" dist="38100" dir="2700000" algn="tl">
                    <a:srgbClr val="000000">
                      <a:alpha val="43137"/>
                    </a:srgbClr>
                  </a:outerShdw>
                </a:effectLst>
                <a:latin typeface="Times New Roman" panose="02020603050405020304" pitchFamily="18" charset="0"/>
                <a:ea typeface="Microsoft YaHei UI" panose="020B0503020204020204" pitchFamily="34" charset="-122"/>
                <a:cs typeface="Times New Roman" panose="02020603050405020304" pitchFamily="18" charset="0"/>
              </a:rPr>
              <a:t>Abstract</a:t>
            </a:r>
          </a:p>
        </p:txBody>
      </p:sp>
      <p:pic>
        <p:nvPicPr>
          <p:cNvPr id="115" name="Picture 114">
            <a:extLst>
              <a:ext uri="{FF2B5EF4-FFF2-40B4-BE49-F238E27FC236}">
                <a16:creationId xmlns:a16="http://schemas.microsoft.com/office/drawing/2014/main" id="{00F7A929-45B9-7BC4-EBF2-CC7FDE0B70E0}"/>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2632791" y="7735691"/>
            <a:ext cx="1272627" cy="2633972"/>
          </a:xfrm>
          <a:prstGeom prst="rect">
            <a:avLst/>
          </a:prstGeom>
          <a:ln>
            <a:noFill/>
          </a:ln>
          <a:effectLst>
            <a:outerShdw blurRad="50800" dist="38100" algn="l" rotWithShape="0">
              <a:prstClr val="black">
                <a:alpha val="40000"/>
              </a:prstClr>
            </a:outerShdw>
          </a:effectLst>
        </p:spPr>
      </p:pic>
      <p:pic>
        <p:nvPicPr>
          <p:cNvPr id="14" name="Picture 13">
            <a:extLst>
              <a:ext uri="{FF2B5EF4-FFF2-40B4-BE49-F238E27FC236}">
                <a16:creationId xmlns:a16="http://schemas.microsoft.com/office/drawing/2014/main" id="{931BF2A2-C3A0-D3C6-0222-12A9B4EB07D1}"/>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9937" b="97319" l="7889" r="96333">
                        <a14:foregroundMark x1="23333" y1="76025" x2="86444" y2="72082"/>
                        <a14:foregroundMark x1="86444" y1="72082" x2="87667" y2="70978"/>
                        <a14:foregroundMark x1="89111" y1="67666" x2="89111" y2="67666"/>
                        <a14:foregroundMark x1="93000" y1="64669" x2="93000" y2="64669"/>
                        <a14:foregroundMark x1="8778" y1="70662" x2="8778" y2="70662"/>
                        <a14:foregroundMark x1="8778" y1="81546" x2="8778" y2="81546"/>
                        <a14:foregroundMark x1="18333" y1="73502" x2="18333" y2="73502"/>
                        <a14:foregroundMark x1="28333" y1="68454" x2="8778" y2="85331"/>
                        <a14:foregroundMark x1="8556" y1="68139" x2="7889" y2="92114"/>
                        <a14:foregroundMark x1="96444" y1="59306" x2="96444" y2="59306"/>
                        <a14:foregroundMark x1="10000" y1="97319" x2="10000" y2="97319"/>
                        <a14:backgroundMark x1="6333" y1="96057" x2="6333" y2="96057"/>
                      </a14:backgroundRemoval>
                    </a14:imgEffect>
                  </a14:imgLayer>
                </a14:imgProps>
              </a:ext>
              <a:ext uri="{28A0092B-C50C-407E-A947-70E740481C1C}">
                <a14:useLocalDpi xmlns:a14="http://schemas.microsoft.com/office/drawing/2010/main" val="0"/>
              </a:ext>
            </a:extLst>
          </a:blip>
          <a:srcRect t="47111"/>
          <a:stretch/>
        </p:blipFill>
        <p:spPr>
          <a:xfrm>
            <a:off x="8315490" y="10788807"/>
            <a:ext cx="3512157" cy="1343654"/>
          </a:xfrm>
          <a:prstGeom prst="rect">
            <a:avLst/>
          </a:prstGeom>
        </p:spPr>
      </p:pic>
      <p:sp>
        <p:nvSpPr>
          <p:cNvPr id="11" name="TextBox 10">
            <a:extLst>
              <a:ext uri="{FF2B5EF4-FFF2-40B4-BE49-F238E27FC236}">
                <a16:creationId xmlns:a16="http://schemas.microsoft.com/office/drawing/2014/main" id="{9F38C65C-0308-081A-854E-4BE2644288D3}"/>
              </a:ext>
            </a:extLst>
          </p:cNvPr>
          <p:cNvSpPr txBox="1"/>
          <p:nvPr/>
        </p:nvSpPr>
        <p:spPr>
          <a:xfrm>
            <a:off x="8613222" y="11004628"/>
            <a:ext cx="2639257" cy="830997"/>
          </a:xfrm>
          <a:prstGeom prst="rect">
            <a:avLst/>
          </a:prstGeom>
          <a:noFill/>
        </p:spPr>
        <p:txBody>
          <a:bodyPr wrap="square" rtlCol="0">
            <a:spAutoFit/>
          </a:body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Methods</a:t>
            </a:r>
          </a:p>
        </p:txBody>
      </p:sp>
      <p:sp>
        <p:nvSpPr>
          <p:cNvPr id="22" name="TextBox 21">
            <a:extLst>
              <a:ext uri="{FF2B5EF4-FFF2-40B4-BE49-F238E27FC236}">
                <a16:creationId xmlns:a16="http://schemas.microsoft.com/office/drawing/2014/main" id="{A2A50342-007C-080C-D6EC-FDB4716E7CC6}"/>
              </a:ext>
            </a:extLst>
          </p:cNvPr>
          <p:cNvSpPr txBox="1"/>
          <p:nvPr/>
        </p:nvSpPr>
        <p:spPr>
          <a:xfrm>
            <a:off x="9154778" y="14375532"/>
            <a:ext cx="2417687" cy="338554"/>
          </a:xfrm>
          <a:prstGeom prst="rect">
            <a:avLst/>
          </a:prstGeom>
          <a:noFill/>
        </p:spPr>
        <p:txBody>
          <a:bodyPr wrap="square" rtlCol="0">
            <a:spAutoFit/>
          </a:bodyPr>
          <a:lstStyle/>
          <a:p>
            <a:pPr algn="ctr"/>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General Dataset</a:t>
            </a:r>
          </a:p>
        </p:txBody>
      </p:sp>
      <p:sp>
        <p:nvSpPr>
          <p:cNvPr id="23" name="TextBox 22">
            <a:extLst>
              <a:ext uri="{FF2B5EF4-FFF2-40B4-BE49-F238E27FC236}">
                <a16:creationId xmlns:a16="http://schemas.microsoft.com/office/drawing/2014/main" id="{D4364407-A92D-554E-F3CE-61BFFBB5892B}"/>
              </a:ext>
            </a:extLst>
          </p:cNvPr>
          <p:cNvSpPr txBox="1"/>
          <p:nvPr/>
        </p:nvSpPr>
        <p:spPr>
          <a:xfrm>
            <a:off x="13456749" y="14375532"/>
            <a:ext cx="2750229" cy="338554"/>
          </a:xfrm>
          <a:prstGeom prst="rect">
            <a:avLst/>
          </a:prstGeom>
          <a:noFill/>
        </p:spPr>
        <p:txBody>
          <a:bodyPr wrap="square" rtlCol="0">
            <a:spAutoFit/>
          </a:bodyPr>
          <a:lstStyle/>
          <a:p>
            <a:pPr algn="ctr"/>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Dresses Dataset</a:t>
            </a:r>
          </a:p>
        </p:txBody>
      </p:sp>
      <p:sp>
        <p:nvSpPr>
          <p:cNvPr id="26" name="TextBox 25">
            <a:extLst>
              <a:ext uri="{FF2B5EF4-FFF2-40B4-BE49-F238E27FC236}">
                <a16:creationId xmlns:a16="http://schemas.microsoft.com/office/drawing/2014/main" id="{800F971F-25F0-F59C-68C6-A13BFF247A1F}"/>
              </a:ext>
            </a:extLst>
          </p:cNvPr>
          <p:cNvSpPr txBox="1"/>
          <p:nvPr/>
        </p:nvSpPr>
        <p:spPr>
          <a:xfrm>
            <a:off x="22804452" y="10341912"/>
            <a:ext cx="1272627" cy="338554"/>
          </a:xfrm>
          <a:prstGeom prst="rect">
            <a:avLst/>
          </a:prstGeom>
          <a:noFill/>
        </p:spPr>
        <p:txBody>
          <a:bodyPr wrap="square" rtlCol="0">
            <a:spAutoFit/>
          </a:bodyPr>
          <a:lstStyle/>
          <a:p>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 (2)  </a:t>
            </a:r>
          </a:p>
        </p:txBody>
      </p:sp>
      <p:sp>
        <p:nvSpPr>
          <p:cNvPr id="38" name="TextBox 37">
            <a:extLst>
              <a:ext uri="{FF2B5EF4-FFF2-40B4-BE49-F238E27FC236}">
                <a16:creationId xmlns:a16="http://schemas.microsoft.com/office/drawing/2014/main" id="{DC4DE7CA-5573-7149-D907-75F302C2A26F}"/>
              </a:ext>
            </a:extLst>
          </p:cNvPr>
          <p:cNvSpPr txBox="1"/>
          <p:nvPr/>
        </p:nvSpPr>
        <p:spPr>
          <a:xfrm flipH="1">
            <a:off x="24991926" y="10428977"/>
            <a:ext cx="7354151" cy="4524315"/>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We used two datasets to train two models, the first one is a general clothes model and the second one is specialized in wedding dresses. We found t</a:t>
            </a:r>
            <a:r>
              <a:rPr lang="en-US" sz="2400" dirty="0">
                <a:latin typeface="Times New Roman" panose="02020603050405020304" pitchFamily="18" charset="0"/>
                <a:ea typeface="Times New Roman" panose="02020603050405020304" pitchFamily="18" charset="0"/>
              </a:rPr>
              <a:t>he general model dataset on Kaggle, but the wedding dresses dataset wasn’t as easy we had to collect images of  wedding dresses manually from the internet and use a model for describing it perfectly to be as detailed as possible.  </a:t>
            </a:r>
            <a:r>
              <a:rPr lang="en-US" sz="2400" dirty="0">
                <a:effectLst/>
                <a:latin typeface="Times New Roman" panose="02020603050405020304" pitchFamily="18" charset="0"/>
                <a:ea typeface="Times New Roman" panose="02020603050405020304" pitchFamily="18" charset="0"/>
              </a:rPr>
              <a:t>Then we searched differen</a:t>
            </a:r>
            <a:r>
              <a:rPr lang="en-US" sz="2400" dirty="0">
                <a:latin typeface="Times New Roman" panose="02020603050405020304" pitchFamily="18" charset="0"/>
                <a:ea typeface="Times New Roman" panose="02020603050405020304" pitchFamily="18" charset="0"/>
              </a:rPr>
              <a:t>t models to use, and we decided that stable diffusion is the best candidate. So, we started the finetuning process which too a very long time and needs a very powerful machine to run on. That’s why we used </a:t>
            </a:r>
            <a:r>
              <a:rPr lang="en-US" sz="2400" dirty="0" err="1">
                <a:latin typeface="Times New Roman" panose="02020603050405020304" pitchFamily="18" charset="0"/>
                <a:ea typeface="Times New Roman" panose="02020603050405020304" pitchFamily="18" charset="0"/>
              </a:rPr>
              <a:t>Colab</a:t>
            </a:r>
            <a:r>
              <a:rPr lang="en-US" sz="2400" dirty="0">
                <a:latin typeface="Times New Roman" panose="02020603050405020304" pitchFamily="18" charset="0"/>
                <a:ea typeface="Times New Roman" panose="02020603050405020304" pitchFamily="18" charset="0"/>
              </a:rPr>
              <a:t> pro as our platform for finetuning this model.</a:t>
            </a:r>
            <a:endParaRPr lang="en-US" sz="2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274B1508-D52F-9B58-D952-A54BB3032DBB}"/>
              </a:ext>
            </a:extLst>
          </p:cNvPr>
          <p:cNvSpPr txBox="1"/>
          <p:nvPr/>
        </p:nvSpPr>
        <p:spPr>
          <a:xfrm>
            <a:off x="25052981" y="4713128"/>
            <a:ext cx="7293096" cy="4017062"/>
          </a:xfrm>
          <a:prstGeom prst="rect">
            <a:avLst/>
          </a:prstGeom>
          <a:noFill/>
        </p:spPr>
        <p:txBody>
          <a:bodyPr wrap="square" rtlCol="0">
            <a:spAutoFit/>
          </a:bodyPr>
          <a:lstStyle/>
          <a:p>
            <a:pPr algn="just">
              <a:lnSpc>
                <a:spcPct val="107000"/>
              </a:lnSpc>
              <a:spcAft>
                <a:spcPts val="800"/>
              </a:spcAft>
            </a:pPr>
            <a:r>
              <a:rPr lang="en-US" sz="2400" dirty="0">
                <a:effectLst/>
                <a:highlight>
                  <a:srgbClr val="FFFFFF"/>
                </a:highlight>
                <a:latin typeface="Times New Roman" panose="02020603050405020304" pitchFamily="18" charset="0"/>
                <a:ea typeface="Times New Roman" panose="02020603050405020304" pitchFamily="18" charset="0"/>
              </a:rPr>
              <a:t>In this project, we have developed a virtual clothing customization system that allows users to generate realistic clothing images based on textual descriptions of desired attributes. Throughout the project, we have discussed the various components, methodologies, and techniques employed to design and implement the system. Now, let us provide a complete summary of the project, including the results obtained. Overall, this project has been a valuable exploration into the realm of virtual clothing customization and has yielded promising results. </a:t>
            </a:r>
            <a:endParaRPr lang="en-US" sz="24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356C6653-E5D9-673B-CBC4-A7C95B2E21C2}"/>
              </a:ext>
            </a:extLst>
          </p:cNvPr>
          <p:cNvSpPr txBox="1"/>
          <p:nvPr/>
        </p:nvSpPr>
        <p:spPr>
          <a:xfrm>
            <a:off x="17084882" y="1632807"/>
            <a:ext cx="4642676" cy="522259"/>
          </a:xfrm>
          <a:prstGeom prst="rect">
            <a:avLst/>
          </a:prstGeom>
          <a:noFill/>
        </p:spPr>
        <p:txBody>
          <a:bodyPr wrap="square" rtlCol="0">
            <a:spAutoFit/>
          </a:bodyPr>
          <a:lstStyle/>
          <a:p>
            <a:pPr marL="0" marR="0">
              <a:lnSpc>
                <a:spcPct val="107000"/>
              </a:lnSpc>
              <a:spcBef>
                <a:spcPts val="0"/>
              </a:spcBef>
              <a:spcAft>
                <a:spcPts val="800"/>
              </a:spcAft>
            </a:pPr>
            <a:r>
              <a:rPr lang="en-US" sz="2800"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Amgad</a:t>
            </a: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Abd El Baset</a:t>
            </a:r>
          </a:p>
        </p:txBody>
      </p:sp>
      <p:sp>
        <p:nvSpPr>
          <p:cNvPr id="10" name="TextBox 9">
            <a:extLst>
              <a:ext uri="{FF2B5EF4-FFF2-40B4-BE49-F238E27FC236}">
                <a16:creationId xmlns:a16="http://schemas.microsoft.com/office/drawing/2014/main" id="{AA1C5FFF-347F-2C5C-7BA2-2C2F6655A2B5}"/>
              </a:ext>
            </a:extLst>
          </p:cNvPr>
          <p:cNvSpPr txBox="1"/>
          <p:nvPr/>
        </p:nvSpPr>
        <p:spPr>
          <a:xfrm>
            <a:off x="17046200" y="2349860"/>
            <a:ext cx="4642676" cy="522259"/>
          </a:xfrm>
          <a:prstGeom prst="rect">
            <a:avLst/>
          </a:prstGeom>
          <a:noFill/>
        </p:spPr>
        <p:txBody>
          <a:bodyPr wrap="square" rtlCol="0">
            <a:spAutoFit/>
          </a:bodyPr>
          <a:lstStyle/>
          <a:p>
            <a:pPr marL="0" marR="0">
              <a:lnSpc>
                <a:spcPct val="107000"/>
              </a:lnSpc>
              <a:spcBef>
                <a:spcPts val="0"/>
              </a:spcBef>
              <a:spcAft>
                <a:spcPts val="800"/>
              </a:spcAft>
            </a:pP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Maria Maurice Ayoub</a:t>
            </a:r>
          </a:p>
        </p:txBody>
      </p:sp>
      <p:sp>
        <p:nvSpPr>
          <p:cNvPr id="13" name="TextBox 12">
            <a:extLst>
              <a:ext uri="{FF2B5EF4-FFF2-40B4-BE49-F238E27FC236}">
                <a16:creationId xmlns:a16="http://schemas.microsoft.com/office/drawing/2014/main" id="{F955CFCA-12F9-65EA-8835-EA153F45879C}"/>
              </a:ext>
            </a:extLst>
          </p:cNvPr>
          <p:cNvSpPr txBox="1"/>
          <p:nvPr/>
        </p:nvSpPr>
        <p:spPr>
          <a:xfrm>
            <a:off x="20801657" y="1632807"/>
            <a:ext cx="4642676" cy="522259"/>
          </a:xfrm>
          <a:prstGeom prst="rect">
            <a:avLst/>
          </a:prstGeom>
          <a:noFill/>
        </p:spPr>
        <p:txBody>
          <a:bodyPr wrap="square" rtlCol="0">
            <a:spAutoFit/>
          </a:bodyPr>
          <a:lstStyle/>
          <a:p>
            <a:pPr marL="0" marR="0">
              <a:lnSpc>
                <a:spcPct val="107000"/>
              </a:lnSpc>
              <a:spcBef>
                <a:spcPts val="0"/>
              </a:spcBef>
              <a:spcAft>
                <a:spcPts val="800"/>
              </a:spcAft>
            </a:pP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Andrew </a:t>
            </a:r>
            <a:r>
              <a:rPr lang="en-US" sz="2800"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Nassef</a:t>
            </a: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Amin</a:t>
            </a:r>
          </a:p>
        </p:txBody>
      </p:sp>
      <p:sp>
        <p:nvSpPr>
          <p:cNvPr id="17" name="TextBox 16">
            <a:extLst>
              <a:ext uri="{FF2B5EF4-FFF2-40B4-BE49-F238E27FC236}">
                <a16:creationId xmlns:a16="http://schemas.microsoft.com/office/drawing/2014/main" id="{D28AFFA0-EC32-A6B2-860D-36DD50D2E974}"/>
              </a:ext>
            </a:extLst>
          </p:cNvPr>
          <p:cNvSpPr txBox="1"/>
          <p:nvPr/>
        </p:nvSpPr>
        <p:spPr>
          <a:xfrm>
            <a:off x="20849562" y="2334240"/>
            <a:ext cx="4642676" cy="522259"/>
          </a:xfrm>
          <a:prstGeom prst="rect">
            <a:avLst/>
          </a:prstGeom>
          <a:noFill/>
        </p:spPr>
        <p:txBody>
          <a:bodyPr wrap="square" rtlCol="0">
            <a:spAutoFit/>
          </a:bodyPr>
          <a:lstStyle/>
          <a:p>
            <a:pPr marL="0" marR="0">
              <a:lnSpc>
                <a:spcPct val="107000"/>
              </a:lnSpc>
              <a:spcBef>
                <a:spcPts val="0"/>
              </a:spcBef>
              <a:spcAft>
                <a:spcPts val="800"/>
              </a:spcAft>
            </a:pPr>
            <a:r>
              <a:rPr lang="en-US" sz="2800"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Mayve</a:t>
            </a: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Ehab Ramzy</a:t>
            </a:r>
          </a:p>
        </p:txBody>
      </p:sp>
      <p:sp>
        <p:nvSpPr>
          <p:cNvPr id="18" name="TextBox 17">
            <a:extLst>
              <a:ext uri="{FF2B5EF4-FFF2-40B4-BE49-F238E27FC236}">
                <a16:creationId xmlns:a16="http://schemas.microsoft.com/office/drawing/2014/main" id="{06B2A34B-C5C4-07A0-9B4A-8AEB4E5C17E2}"/>
              </a:ext>
            </a:extLst>
          </p:cNvPr>
          <p:cNvSpPr txBox="1"/>
          <p:nvPr/>
        </p:nvSpPr>
        <p:spPr>
          <a:xfrm>
            <a:off x="24636334" y="1604497"/>
            <a:ext cx="3279498" cy="522259"/>
          </a:xfrm>
          <a:prstGeom prst="rect">
            <a:avLst/>
          </a:prstGeom>
          <a:noFill/>
        </p:spPr>
        <p:txBody>
          <a:bodyPr wrap="square" rtlCol="0">
            <a:spAutoFit/>
          </a:bodyPr>
          <a:lstStyle/>
          <a:p>
            <a:pPr marL="0" marR="0">
              <a:lnSpc>
                <a:spcPct val="107000"/>
              </a:lnSpc>
              <a:spcBef>
                <a:spcPts val="0"/>
              </a:spcBef>
              <a:spcAft>
                <a:spcPts val="800"/>
              </a:spcAft>
            </a:pPr>
            <a:r>
              <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Andre Adel Ibrahim</a:t>
            </a:r>
          </a:p>
        </p:txBody>
      </p:sp>
      <p:sp>
        <p:nvSpPr>
          <p:cNvPr id="25" name="TextBox 24">
            <a:extLst>
              <a:ext uri="{FF2B5EF4-FFF2-40B4-BE49-F238E27FC236}">
                <a16:creationId xmlns:a16="http://schemas.microsoft.com/office/drawing/2014/main" id="{9AF6A202-5488-18DD-5A3F-EC24B525615F}"/>
              </a:ext>
            </a:extLst>
          </p:cNvPr>
          <p:cNvSpPr txBox="1"/>
          <p:nvPr/>
        </p:nvSpPr>
        <p:spPr>
          <a:xfrm>
            <a:off x="24646432" y="2351635"/>
            <a:ext cx="4642676" cy="522259"/>
          </a:xfrm>
          <a:prstGeom prst="rect">
            <a:avLst/>
          </a:prstGeom>
          <a:noFill/>
        </p:spPr>
        <p:txBody>
          <a:bodyPr wrap="square" rtlCol="0">
            <a:spAutoFit/>
          </a:bodyPr>
          <a:lstStyle/>
          <a:p>
            <a:pPr marL="0" marR="0">
              <a:lnSpc>
                <a:spcPct val="107000"/>
              </a:lnSpc>
              <a:spcBef>
                <a:spcPts val="0"/>
              </a:spcBef>
              <a:spcAft>
                <a:spcPts val="800"/>
              </a:spcAft>
            </a:pPr>
            <a:r>
              <a:rPr lang="en-US" sz="2800" kern="10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Mina Sami Anwar</a:t>
            </a:r>
            <a:endParaRPr lang="en-US" sz="2800" kern="100"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0576C03-E1A7-3AA7-5153-6FF993B684FC}"/>
              </a:ext>
            </a:extLst>
          </p:cNvPr>
          <p:cNvSpPr txBox="1"/>
          <p:nvPr/>
        </p:nvSpPr>
        <p:spPr>
          <a:xfrm>
            <a:off x="24693331" y="16465765"/>
            <a:ext cx="8118389" cy="5232202"/>
          </a:xfrm>
          <a:prstGeom prst="rect">
            <a:avLst/>
          </a:prstGeom>
          <a:noFill/>
        </p:spPr>
        <p:txBody>
          <a:bodyPr wrap="square" rtlCol="0">
            <a:spAutoFit/>
          </a:bodyPr>
          <a:lstStyle/>
          <a:p>
            <a:pPr algn="just" defTabSz="3135999"/>
            <a:r>
              <a:rPr lang="en-US" sz="2000" dirty="0">
                <a:solidFill>
                  <a:srgbClr val="202124"/>
                </a:solidFill>
                <a:latin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Blattmann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Rombach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Oktay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Ommer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2022. Retrieval Augmented Diffusion Models.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arXiv:2204.11824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202124"/>
              </a:solidFill>
              <a:latin typeface="Times New Roman" panose="02020603050405020304" pitchFamily="18" charset="0"/>
              <a:cs typeface="Times New Roman" panose="02020603050405020304" pitchFamily="18" charset="0"/>
            </a:endParaRPr>
          </a:p>
          <a:p>
            <a:pPr algn="just" defTabSz="3135999"/>
            <a:r>
              <a:rPr lang="en-US" sz="2000" dirty="0">
                <a:solidFill>
                  <a:srgbClr val="202124"/>
                </a:solidFill>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Yu, J., Xu, Y., Koh, J.Y., Luong, T., Baid, G., Wang, Z., Vasudevan, V., Ku, A., Yang, Y., Ayan, B.K. and Hutchinson, B., 2022. Scaling autoregressive models for content-rich text-to-image generation.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arXiv:2206.10789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202124"/>
              </a:solidFill>
              <a:latin typeface="Times New Roman" panose="02020603050405020304" pitchFamily="18" charset="0"/>
              <a:cs typeface="Times New Roman" panose="02020603050405020304" pitchFamily="18" charset="0"/>
            </a:endParaRPr>
          </a:p>
          <a:p>
            <a:pPr algn="just" defTabSz="3135999"/>
            <a:r>
              <a:rPr lang="en-US" sz="2000" dirty="0">
                <a:solidFill>
                  <a:srgbClr val="202124"/>
                </a:solidFill>
                <a:latin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Ruiz, N., Li,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Jampani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Pritch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 Rubinstein, M.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Aberman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2023.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Dreambooth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Fine tuning text-to-image diffusion models for subject-driven generation. In Proceedings of the IEEE/CVF Conference on Computer Vision and Pattern Recognition (pp. 22500-22510).</a:t>
            </a:r>
            <a:endParaRPr lang="en-US" sz="2000" dirty="0">
              <a:solidFill>
                <a:srgbClr val="202124"/>
              </a:solidFill>
              <a:latin typeface="Times New Roman" panose="02020603050405020304" pitchFamily="18" charset="0"/>
              <a:cs typeface="Times New Roman" panose="02020603050405020304" pitchFamily="18" charset="0"/>
            </a:endParaRPr>
          </a:p>
          <a:p>
            <a:pPr algn="just" defTabSz="3135999"/>
            <a:r>
              <a:rPr lang="en-US" sz="2000" dirty="0">
                <a:solidFill>
                  <a:srgbClr val="202124"/>
                </a:solidFill>
                <a:latin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Gal,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Alaluf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 Atzmon,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Patashnik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Bermano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Chechik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 and Cohen-Or, D., 2022. An image is worth one word: Personalizing text-to-image generation using textual inversion.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arXiv:2208.01618.</a:t>
            </a:r>
            <a:endPar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defTabSz="3135999"/>
            <a:r>
              <a:rPr lang="en-US"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Balaji, Y., Nah, S., Huang, X., Vahdat, A., Song, J., Kreis,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Aittala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Aila, T., Laine, S., Catanzaro, B.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Karras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 2022.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ediffi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Text-to-image diffusion models with an ensemble of expert denoisers.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arXiv:2211.01324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defTabSz="3135999"/>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Li, R., Li, W., Yang, Y., Wei, H., Jiang, J. and Bai, Q., 2022. Swinv2-Imagen: Hierarchical Vision Transformer Diffusion Models for Text-to-Image Generation.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arXiv:2210.09549.</a:t>
            </a:r>
            <a:endParaRPr lang="en-US" sz="1800" dirty="0">
              <a:effectLst/>
              <a:latin typeface="Times New Roman" panose="02020603050405020304" pitchFamily="18" charset="0"/>
              <a:ea typeface="Times New Roman" panose="02020603050405020304" pitchFamily="18" charset="0"/>
            </a:endParaRPr>
          </a:p>
        </p:txBody>
      </p:sp>
      <p:pic>
        <p:nvPicPr>
          <p:cNvPr id="34" name="Picture 33" descr="Diagram of a diagram of a flowchart">
            <a:extLst>
              <a:ext uri="{FF2B5EF4-FFF2-40B4-BE49-F238E27FC236}">
                <a16:creationId xmlns:a16="http://schemas.microsoft.com/office/drawing/2014/main" id="{7A3CF91F-EA31-1F65-057B-CCBBDB8CF76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93241" y="6927938"/>
            <a:ext cx="7806643" cy="3092185"/>
          </a:xfrm>
          <a:prstGeom prst="rect">
            <a:avLst/>
          </a:prstGeom>
        </p:spPr>
      </p:pic>
      <p:pic>
        <p:nvPicPr>
          <p:cNvPr id="73" name="Picture 72" descr="A person wearing a black shirt&#10;&#10;Description automatically generated">
            <a:extLst>
              <a:ext uri="{FF2B5EF4-FFF2-40B4-BE49-F238E27FC236}">
                <a16:creationId xmlns:a16="http://schemas.microsoft.com/office/drawing/2014/main" id="{2924EAEE-9A99-E2FE-F69A-01941E6E7EC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021748" y="12715241"/>
            <a:ext cx="1251956" cy="1669275"/>
          </a:xfrm>
          <a:prstGeom prst="rect">
            <a:avLst/>
          </a:prstGeom>
        </p:spPr>
      </p:pic>
      <p:pic>
        <p:nvPicPr>
          <p:cNvPr id="74" name="Picture 73">
            <a:extLst>
              <a:ext uri="{FF2B5EF4-FFF2-40B4-BE49-F238E27FC236}">
                <a16:creationId xmlns:a16="http://schemas.microsoft.com/office/drawing/2014/main" id="{0FA22E00-51E3-0D2D-4DD2-BCDF9037E057}"/>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0594997" y="12715241"/>
            <a:ext cx="1251956" cy="1669274"/>
          </a:xfrm>
          <a:prstGeom prst="rect">
            <a:avLst/>
          </a:prstGeom>
        </p:spPr>
      </p:pic>
      <p:pic>
        <p:nvPicPr>
          <p:cNvPr id="76" name="Picture 75">
            <a:extLst>
              <a:ext uri="{FF2B5EF4-FFF2-40B4-BE49-F238E27FC236}">
                <a16:creationId xmlns:a16="http://schemas.microsoft.com/office/drawing/2014/main" id="{616BBECF-D715-A30C-AD24-831DA009501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14319750" y="12715241"/>
            <a:ext cx="1112849" cy="1669274"/>
          </a:xfrm>
          <a:prstGeom prst="rect">
            <a:avLst/>
          </a:prstGeom>
        </p:spPr>
      </p:pic>
      <p:pic>
        <p:nvPicPr>
          <p:cNvPr id="78" name="Picture 77">
            <a:extLst>
              <a:ext uri="{FF2B5EF4-FFF2-40B4-BE49-F238E27FC236}">
                <a16:creationId xmlns:a16="http://schemas.microsoft.com/office/drawing/2014/main" id="{AAF65F01-1C43-A91F-D9FF-F01DCDACE294}"/>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8910195" y="16151015"/>
            <a:ext cx="1572627" cy="1484559"/>
          </a:xfrm>
          <a:prstGeom prst="rect">
            <a:avLst/>
          </a:prstGeom>
        </p:spPr>
      </p:pic>
      <p:pic>
        <p:nvPicPr>
          <p:cNvPr id="80" name="Picture 79">
            <a:extLst>
              <a:ext uri="{FF2B5EF4-FFF2-40B4-BE49-F238E27FC236}">
                <a16:creationId xmlns:a16="http://schemas.microsoft.com/office/drawing/2014/main" id="{4EAB3891-70FC-7DB5-0310-A9B3DD01FD95}"/>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10698399" y="16151015"/>
            <a:ext cx="1562731" cy="1504389"/>
          </a:xfrm>
          <a:prstGeom prst="rect">
            <a:avLst/>
          </a:prstGeom>
        </p:spPr>
      </p:pic>
      <p:pic>
        <p:nvPicPr>
          <p:cNvPr id="82" name="Picture 81">
            <a:extLst>
              <a:ext uri="{FF2B5EF4-FFF2-40B4-BE49-F238E27FC236}">
                <a16:creationId xmlns:a16="http://schemas.microsoft.com/office/drawing/2014/main" id="{8E6D9998-21F1-F09C-7A75-06B5A28B0B79}"/>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14073927" y="15947597"/>
            <a:ext cx="1507581" cy="1834435"/>
          </a:xfrm>
          <a:prstGeom prst="rect">
            <a:avLst/>
          </a:prstGeom>
        </p:spPr>
      </p:pic>
      <p:sp>
        <p:nvSpPr>
          <p:cNvPr id="84" name="TextBox 83">
            <a:extLst>
              <a:ext uri="{FF2B5EF4-FFF2-40B4-BE49-F238E27FC236}">
                <a16:creationId xmlns:a16="http://schemas.microsoft.com/office/drawing/2014/main" id="{83126FE6-3E44-5159-91D7-D905CA8D92E9}"/>
              </a:ext>
            </a:extLst>
          </p:cNvPr>
          <p:cNvSpPr txBox="1"/>
          <p:nvPr/>
        </p:nvSpPr>
        <p:spPr>
          <a:xfrm>
            <a:off x="9131200" y="17641226"/>
            <a:ext cx="2781470" cy="338554"/>
          </a:xfrm>
          <a:prstGeom prst="rect">
            <a:avLst/>
          </a:prstGeom>
          <a:noFill/>
        </p:spPr>
        <p:txBody>
          <a:bodyPr wrap="square" rtlCol="0">
            <a:spAutoFit/>
          </a:bodyPr>
          <a:lstStyle/>
          <a:p>
            <a:pPr algn="ctr"/>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Preprocessed General Dataset</a:t>
            </a:r>
          </a:p>
        </p:txBody>
      </p:sp>
      <p:sp>
        <p:nvSpPr>
          <p:cNvPr id="86" name="TextBox 85">
            <a:extLst>
              <a:ext uri="{FF2B5EF4-FFF2-40B4-BE49-F238E27FC236}">
                <a16:creationId xmlns:a16="http://schemas.microsoft.com/office/drawing/2014/main" id="{CEB1A6BB-6A7C-CE77-3AFA-7854460CA045}"/>
              </a:ext>
            </a:extLst>
          </p:cNvPr>
          <p:cNvSpPr txBox="1"/>
          <p:nvPr/>
        </p:nvSpPr>
        <p:spPr>
          <a:xfrm>
            <a:off x="13577984" y="17642247"/>
            <a:ext cx="2750229" cy="338554"/>
          </a:xfrm>
          <a:prstGeom prst="rect">
            <a:avLst/>
          </a:prstGeom>
          <a:noFill/>
        </p:spPr>
        <p:txBody>
          <a:bodyPr wrap="square" rtlCol="0">
            <a:spAutoFit/>
          </a:bodyPr>
          <a:lstStyle/>
          <a:p>
            <a:pPr algn="ctr"/>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Preprocessed  Dresses Dataset</a:t>
            </a:r>
          </a:p>
        </p:txBody>
      </p:sp>
      <p:pic>
        <p:nvPicPr>
          <p:cNvPr id="87" name="Picture 86">
            <a:extLst>
              <a:ext uri="{FF2B5EF4-FFF2-40B4-BE49-F238E27FC236}">
                <a16:creationId xmlns:a16="http://schemas.microsoft.com/office/drawing/2014/main" id="{AA354B06-F023-9BAE-91E1-F4ABE82B7637}"/>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22332469" y="12132461"/>
            <a:ext cx="1882044" cy="3750317"/>
          </a:xfrm>
          <a:prstGeom prst="rect">
            <a:avLst/>
          </a:prstGeom>
          <a:ln>
            <a:noFill/>
          </a:ln>
          <a:effectLst>
            <a:outerShdw blurRad="50800" dist="38100" algn="l" rotWithShape="0">
              <a:prstClr val="black">
                <a:alpha val="40000"/>
              </a:prstClr>
            </a:outerShdw>
          </a:effectLst>
        </p:spPr>
      </p:pic>
      <p:sp>
        <p:nvSpPr>
          <p:cNvPr id="90" name="TextBox 89">
            <a:extLst>
              <a:ext uri="{FF2B5EF4-FFF2-40B4-BE49-F238E27FC236}">
                <a16:creationId xmlns:a16="http://schemas.microsoft.com/office/drawing/2014/main" id="{AA98AC2F-295D-405A-266D-5EC93B827978}"/>
              </a:ext>
            </a:extLst>
          </p:cNvPr>
          <p:cNvSpPr txBox="1"/>
          <p:nvPr/>
        </p:nvSpPr>
        <p:spPr>
          <a:xfrm>
            <a:off x="22813661" y="15957997"/>
            <a:ext cx="1272627" cy="338554"/>
          </a:xfrm>
          <a:prstGeom prst="rect">
            <a:avLst/>
          </a:prstGeom>
          <a:noFill/>
        </p:spPr>
        <p:txBody>
          <a:bodyPr wrap="square" rtlCol="0">
            <a:spAutoFit/>
          </a:bodyPr>
          <a:lstStyle/>
          <a:p>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 (3)  </a:t>
            </a:r>
          </a:p>
        </p:txBody>
      </p:sp>
      <p:pic>
        <p:nvPicPr>
          <p:cNvPr id="91" name="Picture 90">
            <a:extLst>
              <a:ext uri="{FF2B5EF4-FFF2-40B4-BE49-F238E27FC236}">
                <a16:creationId xmlns:a16="http://schemas.microsoft.com/office/drawing/2014/main" id="{7A0B3EFF-7A96-2BDD-C98C-2FD282DE1999}"/>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22411415" y="16874655"/>
            <a:ext cx="1894424" cy="3746979"/>
          </a:xfrm>
          <a:prstGeom prst="rect">
            <a:avLst/>
          </a:prstGeom>
          <a:ln>
            <a:noFill/>
          </a:ln>
          <a:effectLst>
            <a:outerShdw blurRad="50800" dist="38100" algn="l" rotWithShape="0">
              <a:prstClr val="black">
                <a:alpha val="40000"/>
              </a:prstClr>
            </a:outerShdw>
          </a:effectLst>
        </p:spPr>
      </p:pic>
      <p:sp>
        <p:nvSpPr>
          <p:cNvPr id="92" name="TextBox 91">
            <a:extLst>
              <a:ext uri="{FF2B5EF4-FFF2-40B4-BE49-F238E27FC236}">
                <a16:creationId xmlns:a16="http://schemas.microsoft.com/office/drawing/2014/main" id="{15261F9F-CA90-E0C7-DA84-F23975968F4D}"/>
              </a:ext>
            </a:extLst>
          </p:cNvPr>
          <p:cNvSpPr txBox="1"/>
          <p:nvPr/>
        </p:nvSpPr>
        <p:spPr>
          <a:xfrm>
            <a:off x="22804451" y="20634293"/>
            <a:ext cx="1272627" cy="338554"/>
          </a:xfrm>
          <a:prstGeom prst="rect">
            <a:avLst/>
          </a:prstGeom>
          <a:noFill/>
        </p:spPr>
        <p:txBody>
          <a:bodyPr wrap="square" rtlCol="0">
            <a:spAutoFit/>
          </a:bodyPr>
          <a:lstStyle/>
          <a:p>
            <a:r>
              <a:rPr lang="en-US" sz="1600" dirty="0">
                <a:solidFill>
                  <a:srgbClr val="BF752A"/>
                </a:solidFill>
                <a:effectLst>
                  <a:outerShdw blurRad="38100" dist="38100" dir="2700000" algn="tl">
                    <a:srgbClr val="000000">
                      <a:alpha val="43137"/>
                    </a:srgbClr>
                  </a:outerShdw>
                </a:effectLst>
                <a:latin typeface="Times New Roman" panose="02020603050405020304" pitchFamily="18" charset="0"/>
                <a:ea typeface="Open Sans" panose="020B0606030504020204" pitchFamily="34" charset="0"/>
                <a:cs typeface="Times New Roman" panose="02020603050405020304" pitchFamily="18" charset="0"/>
              </a:rPr>
              <a:t>Figure (4)  </a:t>
            </a:r>
          </a:p>
        </p:txBody>
      </p:sp>
      <p:pic>
        <p:nvPicPr>
          <p:cNvPr id="8" name="Picture 7">
            <a:extLst>
              <a:ext uri="{FF2B5EF4-FFF2-40B4-BE49-F238E27FC236}">
                <a16:creationId xmlns:a16="http://schemas.microsoft.com/office/drawing/2014/main" id="{2B6B292A-2D52-98ED-E856-09A2A1705332}"/>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6212645" y="11505188"/>
            <a:ext cx="1218766" cy="811107"/>
          </a:xfrm>
          <a:prstGeom prst="rect">
            <a:avLst/>
          </a:prstGeom>
          <a:effectLst>
            <a:outerShdw blurRad="50800" dist="38100" dir="16200000" rotWithShape="0">
              <a:prstClr val="black">
                <a:alpha val="40000"/>
              </a:prstClr>
            </a:outerShdw>
          </a:effectLst>
        </p:spPr>
      </p:pic>
      <p:pic>
        <p:nvPicPr>
          <p:cNvPr id="15" name="Picture 14">
            <a:extLst>
              <a:ext uri="{FF2B5EF4-FFF2-40B4-BE49-F238E27FC236}">
                <a16:creationId xmlns:a16="http://schemas.microsoft.com/office/drawing/2014/main" id="{E60858C4-A354-6E3A-5BA8-D48922EA94A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952435" y="3834630"/>
            <a:ext cx="1218766" cy="811107"/>
          </a:xfrm>
          <a:prstGeom prst="rect">
            <a:avLst/>
          </a:prstGeom>
          <a:effectLst>
            <a:outerShdw blurRad="50800" dist="38100" dir="16200000" rotWithShape="0">
              <a:prstClr val="black">
                <a:alpha val="40000"/>
              </a:prstClr>
            </a:outerShdw>
          </a:effectLst>
        </p:spPr>
      </p:pic>
      <p:pic>
        <p:nvPicPr>
          <p:cNvPr id="16" name="Picture 15">
            <a:extLst>
              <a:ext uri="{FF2B5EF4-FFF2-40B4-BE49-F238E27FC236}">
                <a16:creationId xmlns:a16="http://schemas.microsoft.com/office/drawing/2014/main" id="{E7311DB8-DF34-869F-552A-C9271C250F56}"/>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6427850" y="3848214"/>
            <a:ext cx="1218766" cy="811107"/>
          </a:xfrm>
          <a:prstGeom prst="rect">
            <a:avLst/>
          </a:prstGeom>
          <a:effectLst>
            <a:outerShdw blurRad="50800" dist="38100" dir="16200000" rotWithShape="0">
              <a:prstClr val="black">
                <a:alpha val="40000"/>
              </a:prstClr>
            </a:outerShdw>
          </a:effectLst>
        </p:spPr>
      </p:pic>
      <p:pic>
        <p:nvPicPr>
          <p:cNvPr id="19" name="Picture 18">
            <a:extLst>
              <a:ext uri="{FF2B5EF4-FFF2-40B4-BE49-F238E27FC236}">
                <a16:creationId xmlns:a16="http://schemas.microsoft.com/office/drawing/2014/main" id="{37B2E681-D288-14F5-4901-AD9A008B89B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8885649" y="3824250"/>
            <a:ext cx="1218766" cy="811107"/>
          </a:xfrm>
          <a:prstGeom prst="rect">
            <a:avLst/>
          </a:prstGeom>
          <a:effectLst>
            <a:outerShdw blurRad="50800" dist="38100" dir="16200000" rotWithShape="0">
              <a:prstClr val="black">
                <a:alpha val="40000"/>
              </a:prstClr>
            </a:outerShdw>
          </a:effectLst>
        </p:spPr>
      </p:pic>
      <p:pic>
        <p:nvPicPr>
          <p:cNvPr id="24" name="Picture 23">
            <a:extLst>
              <a:ext uri="{FF2B5EF4-FFF2-40B4-BE49-F238E27FC236}">
                <a16:creationId xmlns:a16="http://schemas.microsoft.com/office/drawing/2014/main" id="{F5E5894D-D7A1-C1D2-E357-F4AF455433B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4319750" y="3816346"/>
            <a:ext cx="1218766" cy="811107"/>
          </a:xfrm>
          <a:prstGeom prst="rect">
            <a:avLst/>
          </a:prstGeom>
          <a:effectLst>
            <a:outerShdw blurRad="50800" dist="38100" dir="16200000" rotWithShape="0">
              <a:prstClr val="black">
                <a:alpha val="40000"/>
              </a:prstClr>
            </a:outerShdw>
          </a:effectLst>
        </p:spPr>
      </p:pic>
      <p:pic>
        <p:nvPicPr>
          <p:cNvPr id="27" name="Picture 26">
            <a:extLst>
              <a:ext uri="{FF2B5EF4-FFF2-40B4-BE49-F238E27FC236}">
                <a16:creationId xmlns:a16="http://schemas.microsoft.com/office/drawing/2014/main" id="{6CA60CB2-73AC-0FC4-6122-A2034359800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5381017" y="3684973"/>
            <a:ext cx="1218766" cy="811107"/>
          </a:xfrm>
          <a:prstGeom prst="rect">
            <a:avLst/>
          </a:prstGeom>
          <a:effectLst>
            <a:outerShdw blurRad="50800" dist="38100" dir="16200000" rotWithShape="0">
              <a:prstClr val="black">
                <a:alpha val="40000"/>
              </a:prstClr>
            </a:outerShdw>
          </a:effectLst>
        </p:spPr>
      </p:pic>
      <p:pic>
        <p:nvPicPr>
          <p:cNvPr id="31" name="Picture 30">
            <a:extLst>
              <a:ext uri="{FF2B5EF4-FFF2-40B4-BE49-F238E27FC236}">
                <a16:creationId xmlns:a16="http://schemas.microsoft.com/office/drawing/2014/main" id="{EE9DFC31-F52D-835F-6D2B-FABA8397454C}"/>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0818649" y="3649895"/>
            <a:ext cx="1218766" cy="811107"/>
          </a:xfrm>
          <a:prstGeom prst="rect">
            <a:avLst/>
          </a:prstGeom>
          <a:effectLst>
            <a:outerShdw blurRad="50800" dist="38100" dir="16200000" rotWithShape="0">
              <a:prstClr val="black">
                <a:alpha val="40000"/>
              </a:prstClr>
            </a:outerShdw>
          </a:effectLst>
        </p:spPr>
      </p:pic>
      <p:pic>
        <p:nvPicPr>
          <p:cNvPr id="32" name="Picture 31">
            <a:extLst>
              <a:ext uri="{FF2B5EF4-FFF2-40B4-BE49-F238E27FC236}">
                <a16:creationId xmlns:a16="http://schemas.microsoft.com/office/drawing/2014/main" id="{3AB67A07-0D4E-0612-7FEB-2D4AC48A42D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5381017" y="9408844"/>
            <a:ext cx="1218766" cy="811107"/>
          </a:xfrm>
          <a:prstGeom prst="rect">
            <a:avLst/>
          </a:prstGeom>
          <a:effectLst>
            <a:outerShdw blurRad="50800" dist="38100" dir="16200000" rotWithShape="0">
              <a:prstClr val="black">
                <a:alpha val="40000"/>
              </a:prstClr>
            </a:outerShdw>
          </a:effectLst>
        </p:spPr>
      </p:pic>
      <p:pic>
        <p:nvPicPr>
          <p:cNvPr id="35" name="Picture 34">
            <a:extLst>
              <a:ext uri="{FF2B5EF4-FFF2-40B4-BE49-F238E27FC236}">
                <a16:creationId xmlns:a16="http://schemas.microsoft.com/office/drawing/2014/main" id="{37A5153B-A0FB-B2D9-C598-E6CDDD39988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0818649" y="9375667"/>
            <a:ext cx="1218766" cy="811107"/>
          </a:xfrm>
          <a:prstGeom prst="rect">
            <a:avLst/>
          </a:prstGeom>
          <a:effectLst>
            <a:outerShdw blurRad="50800" dist="38100" dir="16200000" rotWithShape="0">
              <a:prstClr val="black">
                <a:alpha val="40000"/>
              </a:prstClr>
            </a:outerShdw>
          </a:effectLst>
        </p:spPr>
      </p:pic>
      <p:sp>
        <p:nvSpPr>
          <p:cNvPr id="85" name="TextBox 84">
            <a:extLst>
              <a:ext uri="{FF2B5EF4-FFF2-40B4-BE49-F238E27FC236}">
                <a16:creationId xmlns:a16="http://schemas.microsoft.com/office/drawing/2014/main" id="{F98B8995-A07E-006E-2747-4374C8896BE6}"/>
              </a:ext>
            </a:extLst>
          </p:cNvPr>
          <p:cNvSpPr txBox="1"/>
          <p:nvPr/>
        </p:nvSpPr>
        <p:spPr>
          <a:xfrm>
            <a:off x="7126594" y="1642289"/>
            <a:ext cx="7411496"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Supervisor:  Dr. </a:t>
            </a:r>
            <a:r>
              <a:rPr lang="en-US" sz="2800" dirty="0" err="1">
                <a:solidFill>
                  <a:schemeClr val="bg1"/>
                </a:solidFill>
                <a:latin typeface="Times New Roman" panose="02020603050405020304" pitchFamily="18" charset="0"/>
                <a:cs typeface="Times New Roman" panose="02020603050405020304" pitchFamily="18" charset="0"/>
              </a:rPr>
              <a:t>Salsabil</a:t>
            </a:r>
            <a:r>
              <a:rPr lang="en-US" sz="2800" dirty="0">
                <a:solidFill>
                  <a:schemeClr val="bg1"/>
                </a:solidFill>
                <a:latin typeface="Times New Roman" panose="02020603050405020304" pitchFamily="18" charset="0"/>
                <a:cs typeface="Times New Roman" panose="02020603050405020304" pitchFamily="18" charset="0"/>
              </a:rPr>
              <a:t> Amin </a:t>
            </a:r>
          </a:p>
        </p:txBody>
      </p:sp>
      <p:sp>
        <p:nvSpPr>
          <p:cNvPr id="95" name="TextBox 94">
            <a:extLst>
              <a:ext uri="{FF2B5EF4-FFF2-40B4-BE49-F238E27FC236}">
                <a16:creationId xmlns:a16="http://schemas.microsoft.com/office/drawing/2014/main" id="{A3A27E69-429D-F0AF-8D10-30F432063DF7}"/>
              </a:ext>
            </a:extLst>
          </p:cNvPr>
          <p:cNvSpPr txBox="1"/>
          <p:nvPr/>
        </p:nvSpPr>
        <p:spPr>
          <a:xfrm>
            <a:off x="7126594" y="2309921"/>
            <a:ext cx="5535736" cy="954107"/>
          </a:xfrm>
          <a:prstGeom prst="rect">
            <a:avLst/>
          </a:prstGeom>
          <a:noFill/>
        </p:spPr>
        <p:txBody>
          <a:bodyPr wrap="square" rtlCol="0">
            <a:spAutoFit/>
          </a:bodyPr>
          <a:lstStyle/>
          <a:p>
            <a:r>
              <a:rPr kumimoji="0" lang="en-US" sz="28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rPr>
              <a:t>Supervisor:  T.A. Mohamed Essam		</a:t>
            </a:r>
            <a:endParaRPr lang="en-US" dirty="0"/>
          </a:p>
        </p:txBody>
      </p:sp>
    </p:spTree>
    <p:extLst>
      <p:ext uri="{BB962C8B-B14F-4D97-AF65-F5344CB8AC3E}">
        <p14:creationId xmlns:p14="http://schemas.microsoft.com/office/powerpoint/2010/main" val="2983004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2335</TotalTime>
  <Words>1434</Words>
  <Application>Microsoft Office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Amaranth</vt:lpstr>
      <vt:lpstr>Arial</vt:lpstr>
      <vt:lpstr>Calibri</vt:lpstr>
      <vt:lpstr>Calibri Light</vt:lpstr>
      <vt:lpstr>Monotype Corsiva</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Nourhan Magdy</dc:creator>
  <cp:lastModifiedBy>اندرو ناصف امين يعقوب</cp:lastModifiedBy>
  <cp:revision>52</cp:revision>
  <dcterms:created xsi:type="dcterms:W3CDTF">2023-06-23T19:03:58Z</dcterms:created>
  <dcterms:modified xsi:type="dcterms:W3CDTF">2023-07-05T19:25:11Z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