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AB8DBA-161A-4D77-BEC6-DCD94DAC001D}">
  <a:tblStyle styleId="{89AB8DBA-161A-4D77-BEC6-DCD94DAC00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Realizar compras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Devoluções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Orçamentos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Efetuar compra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Devoluções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593ba7a0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593ba7a0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593ba7a0f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593ba7a0f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593ba7a0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593ba7a0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93ba7a0f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593ba7a0f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49750" y="122375"/>
            <a:ext cx="2044500" cy="7932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817272" y="631672"/>
            <a:ext cx="1134349" cy="922502"/>
            <a:chOff x="2852000" y="3424900"/>
            <a:chExt cx="1021200" cy="830484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8" name="Google Shape;58;p13"/>
              <p:cNvCxnSpPr>
                <a:stCxn id="5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9" name="Google Shape;59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0" name="Google Shape;60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1" name="Google Shape;61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62" name="Google Shape;62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DonaLu</a:t>
              </a:r>
              <a:endParaRPr b="1" sz="1200"/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817267" y="3792105"/>
            <a:ext cx="1243515" cy="1011364"/>
            <a:chOff x="2852000" y="3424900"/>
            <a:chExt cx="1021200" cy="830484"/>
          </a:xfrm>
        </p:grpSpPr>
        <p:grpSp>
          <p:nvGrpSpPr>
            <p:cNvPr id="64" name="Google Shape;64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5" name="Google Shape;65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" name="Google Shape;66;p13"/>
              <p:cNvCxnSpPr>
                <a:stCxn id="6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7" name="Google Shape;67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8" name="Google Shape;68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9" name="Google Shape;69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70" name="Google Shape;70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</p:txBody>
        </p:sp>
      </p:grpSp>
      <p:sp>
        <p:nvSpPr>
          <p:cNvPr id="71" name="Google Shape;71;p13"/>
          <p:cNvSpPr txBox="1"/>
          <p:nvPr/>
        </p:nvSpPr>
        <p:spPr>
          <a:xfrm>
            <a:off x="3962850" y="211175"/>
            <a:ext cx="121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Comercial</a:t>
            </a:r>
            <a:endParaRPr/>
          </a:p>
        </p:txBody>
      </p:sp>
      <p:cxnSp>
        <p:nvCxnSpPr>
          <p:cNvPr id="72" name="Google Shape;72;p13"/>
          <p:cNvCxnSpPr>
            <a:stCxn id="62" idx="3"/>
            <a:endCxn id="73" idx="0"/>
          </p:cNvCxnSpPr>
          <p:nvPr/>
        </p:nvCxnSpPr>
        <p:spPr>
          <a:xfrm>
            <a:off x="1951621" y="1363727"/>
            <a:ext cx="1375800" cy="1114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4" name="Google Shape;74;p13"/>
          <p:cNvCxnSpPr>
            <a:stCxn id="70" idx="3"/>
            <a:endCxn id="75" idx="2"/>
          </p:cNvCxnSpPr>
          <p:nvPr/>
        </p:nvCxnSpPr>
        <p:spPr>
          <a:xfrm flipH="1" rot="10800000">
            <a:off x="2060782" y="3697977"/>
            <a:ext cx="1266600" cy="896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76" name="Google Shape;76;p13"/>
          <p:cNvSpPr txBox="1"/>
          <p:nvPr/>
        </p:nvSpPr>
        <p:spPr>
          <a:xfrm>
            <a:off x="3187175" y="126592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pt-BR" sz="1100">
                <a:solidFill>
                  <a:schemeClr val="dk1"/>
                </a:solidFill>
              </a:rPr>
              <a:t>Realização de compras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pt-BR" sz="1100">
                <a:solidFill>
                  <a:schemeClr val="dk1"/>
                </a:solidFill>
              </a:rPr>
              <a:t>Devoluções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pt-BR" sz="1100">
                <a:solidFill>
                  <a:schemeClr val="dk1"/>
                </a:solidFill>
              </a:rPr>
              <a:t>Orçamentos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236250" y="39313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pt-BR" sz="1100">
                <a:solidFill>
                  <a:schemeClr val="dk1"/>
                </a:solidFill>
              </a:rPr>
              <a:t>Realização de</a:t>
            </a:r>
            <a:r>
              <a:rPr lang="pt-BR" sz="1100">
                <a:solidFill>
                  <a:schemeClr val="dk1"/>
                </a:solidFill>
              </a:rPr>
              <a:t> compras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pt-BR" sz="1100">
                <a:solidFill>
                  <a:schemeClr val="dk1"/>
                </a:solidFill>
              </a:rPr>
              <a:t>Reclamações</a:t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7441375" y="4427375"/>
            <a:ext cx="146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Legenda: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pt-BR" sz="1300"/>
              <a:t>Cenários</a:t>
            </a:r>
            <a:endParaRPr sz="1300"/>
          </a:p>
        </p:txBody>
      </p:sp>
      <p:sp>
        <p:nvSpPr>
          <p:cNvPr id="73" name="Google Shape;73;p13"/>
          <p:cNvSpPr/>
          <p:nvPr/>
        </p:nvSpPr>
        <p:spPr>
          <a:xfrm>
            <a:off x="2705749" y="2478175"/>
            <a:ext cx="12435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Fornecedores</a:t>
            </a:r>
            <a:endParaRPr sz="1000"/>
          </a:p>
        </p:txBody>
      </p:sp>
      <p:sp>
        <p:nvSpPr>
          <p:cNvPr id="75" name="Google Shape;75;p13"/>
          <p:cNvSpPr/>
          <p:nvPr/>
        </p:nvSpPr>
        <p:spPr>
          <a:xfrm>
            <a:off x="2705749" y="3166375"/>
            <a:ext cx="12435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Loja DonaLu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4"/>
          <p:cNvGraphicFramePr/>
          <p:nvPr/>
        </p:nvGraphicFramePr>
        <p:xfrm>
          <a:off x="115050" y="20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{89AB8DBA-161A-4D77-BEC6-DCD94DAC001D}</a:tableStyleId>
              </a:tblPr>
              <a:tblGrid>
                <a:gridCol w="8913900"/>
              </a:tblGrid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Nós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Capacidades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4"/>
          <p:cNvSpPr/>
          <p:nvPr/>
        </p:nvSpPr>
        <p:spPr>
          <a:xfrm>
            <a:off x="3549750" y="146900"/>
            <a:ext cx="2044500" cy="7932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pt-BR"/>
              <a:t>Realização de</a:t>
            </a:r>
            <a:r>
              <a:rPr lang="pt-BR"/>
              <a:t> Compras</a:t>
            </a:r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2019647" y="2288272"/>
            <a:ext cx="1134349" cy="922502"/>
            <a:chOff x="2852000" y="3424900"/>
            <a:chExt cx="1021200" cy="830484"/>
          </a:xfrm>
        </p:grpSpPr>
        <p:grpSp>
          <p:nvGrpSpPr>
            <p:cNvPr id="86" name="Google Shape;8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7" name="Google Shape;8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8" name="Google Shape;88;p14"/>
              <p:cNvCxnSpPr>
                <a:stCxn id="8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89" name="Google Shape;8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90" name="Google Shape;9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91" name="Google Shape;9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92" name="Google Shape;9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DonaLu</a:t>
              </a:r>
              <a:endParaRPr b="1" sz="1200"/>
            </a:p>
          </p:txBody>
        </p:sp>
      </p:grpSp>
      <p:cxnSp>
        <p:nvCxnSpPr>
          <p:cNvPr id="93" name="Google Shape;93;p14"/>
          <p:cNvCxnSpPr>
            <a:stCxn id="87" idx="0"/>
            <a:endCxn id="84" idx="2"/>
          </p:cNvCxnSpPr>
          <p:nvPr/>
        </p:nvCxnSpPr>
        <p:spPr>
          <a:xfrm rot="-5400000">
            <a:off x="2856858" y="573172"/>
            <a:ext cx="1447200" cy="1983000"/>
          </a:xfrm>
          <a:prstGeom prst="curvedConnector3">
            <a:avLst>
              <a:gd fmla="val 465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94" name="Google Shape;94;p14"/>
          <p:cNvSpPr/>
          <p:nvPr/>
        </p:nvSpPr>
        <p:spPr>
          <a:xfrm>
            <a:off x="4057550" y="2340650"/>
            <a:ext cx="1651200" cy="65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Setor de Vendas</a:t>
            </a:r>
            <a:endParaRPr/>
          </a:p>
        </p:txBody>
      </p:sp>
      <p:cxnSp>
        <p:nvCxnSpPr>
          <p:cNvPr id="95" name="Google Shape;95;p14"/>
          <p:cNvCxnSpPr>
            <a:stCxn id="94" idx="2"/>
            <a:endCxn id="96" idx="2"/>
          </p:cNvCxnSpPr>
          <p:nvPr/>
        </p:nvCxnSpPr>
        <p:spPr>
          <a:xfrm flipH="1" rot="-5400000">
            <a:off x="4650200" y="3226400"/>
            <a:ext cx="1176900" cy="711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7" name="Google Shape;97;p14"/>
          <p:cNvCxnSpPr>
            <a:stCxn id="84" idx="2"/>
            <a:endCxn id="94" idx="0"/>
          </p:cNvCxnSpPr>
          <p:nvPr/>
        </p:nvCxnSpPr>
        <p:spPr>
          <a:xfrm flipH="1" rot="-5400000">
            <a:off x="3977700" y="1435250"/>
            <a:ext cx="1499700" cy="311100"/>
          </a:xfrm>
          <a:prstGeom prst="curvedConnector3">
            <a:avLst>
              <a:gd fmla="val 533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96" name="Google Shape;96;p14"/>
          <p:cNvSpPr/>
          <p:nvPr/>
        </p:nvSpPr>
        <p:spPr>
          <a:xfrm>
            <a:off x="5594250" y="3820000"/>
            <a:ext cx="1983000" cy="700800"/>
          </a:xfrm>
          <a:prstGeom prst="round2DiagRect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pt-BR"/>
              <a:t>Realizar a venda dos produtos </a:t>
            </a:r>
            <a:endParaRPr/>
          </a:p>
        </p:txBody>
      </p:sp>
      <p:grpSp>
        <p:nvGrpSpPr>
          <p:cNvPr id="98" name="Google Shape;98;p14"/>
          <p:cNvGrpSpPr/>
          <p:nvPr/>
        </p:nvGrpSpPr>
        <p:grpSpPr>
          <a:xfrm>
            <a:off x="6514172" y="2288272"/>
            <a:ext cx="1134349" cy="922502"/>
            <a:chOff x="2852000" y="3424900"/>
            <a:chExt cx="1021200" cy="830484"/>
          </a:xfrm>
        </p:grpSpPr>
        <p:grpSp>
          <p:nvGrpSpPr>
            <p:cNvPr id="99" name="Google Shape;99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0" name="Google Shape;100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1" name="Google Shape;101;p14"/>
              <p:cNvCxnSpPr>
                <a:stCxn id="10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02" name="Google Shape;102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03" name="Google Shape;103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04" name="Google Shape;104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105" name="Google Shape;105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</p:txBody>
        </p:sp>
      </p:grpSp>
      <p:cxnSp>
        <p:nvCxnSpPr>
          <p:cNvPr id="106" name="Google Shape;106;p14"/>
          <p:cNvCxnSpPr>
            <a:stCxn id="84" idx="2"/>
            <a:endCxn id="100" idx="1"/>
          </p:cNvCxnSpPr>
          <p:nvPr/>
        </p:nvCxnSpPr>
        <p:spPr>
          <a:xfrm flipH="1" rot="-5400000">
            <a:off x="5049900" y="363050"/>
            <a:ext cx="1479300" cy="2435100"/>
          </a:xfrm>
          <a:prstGeom prst="curvedConnector3">
            <a:avLst>
              <a:gd fmla="val 5227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5"/>
          <p:cNvGraphicFramePr/>
          <p:nvPr/>
        </p:nvGraphicFramePr>
        <p:xfrm>
          <a:off x="115050" y="20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{89AB8DBA-161A-4D77-BEC6-DCD94DAC001D}</a:tableStyleId>
              </a:tblPr>
              <a:tblGrid>
                <a:gridCol w="8913900"/>
              </a:tblGrid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Nós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Capacidades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3549750" y="146900"/>
            <a:ext cx="2044500" cy="7932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pt-BR"/>
              <a:t>Devoluções</a:t>
            </a:r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2019647" y="2288272"/>
            <a:ext cx="1134349" cy="922502"/>
            <a:chOff x="2852000" y="3424900"/>
            <a:chExt cx="1021200" cy="830484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15" name="Google Shape;11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6" name="Google Shape;116;p15"/>
              <p:cNvCxnSpPr>
                <a:stCxn id="11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17" name="Google Shape;11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18" name="Google Shape;11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19" name="Google Shape;11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120" name="Google Shape;12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DonaLu</a:t>
              </a:r>
              <a:endParaRPr b="1" sz="1200"/>
            </a:p>
          </p:txBody>
        </p:sp>
      </p:grpSp>
      <p:cxnSp>
        <p:nvCxnSpPr>
          <p:cNvPr id="121" name="Google Shape;121;p15"/>
          <p:cNvCxnSpPr>
            <a:stCxn id="115" idx="0"/>
            <a:endCxn id="112" idx="2"/>
          </p:cNvCxnSpPr>
          <p:nvPr/>
        </p:nvCxnSpPr>
        <p:spPr>
          <a:xfrm rot="-5400000">
            <a:off x="2856858" y="573172"/>
            <a:ext cx="1447200" cy="1983000"/>
          </a:xfrm>
          <a:prstGeom prst="curvedConnector3">
            <a:avLst>
              <a:gd fmla="val 465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22" name="Google Shape;122;p15"/>
          <p:cNvSpPr/>
          <p:nvPr/>
        </p:nvSpPr>
        <p:spPr>
          <a:xfrm>
            <a:off x="3943050" y="2340650"/>
            <a:ext cx="1651200" cy="65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Setor de </a:t>
            </a:r>
            <a:r>
              <a:rPr lang="pt-BR"/>
              <a:t>Vendas</a:t>
            </a:r>
            <a:endParaRPr/>
          </a:p>
        </p:txBody>
      </p:sp>
      <p:cxnSp>
        <p:nvCxnSpPr>
          <p:cNvPr id="123" name="Google Shape;123;p15"/>
          <p:cNvCxnSpPr>
            <a:stCxn id="122" idx="2"/>
            <a:endCxn id="124" idx="2"/>
          </p:cNvCxnSpPr>
          <p:nvPr/>
        </p:nvCxnSpPr>
        <p:spPr>
          <a:xfrm flipH="1" rot="-5400000">
            <a:off x="4593000" y="3169100"/>
            <a:ext cx="1176900" cy="825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25" name="Google Shape;125;p15"/>
          <p:cNvCxnSpPr>
            <a:stCxn id="112" idx="2"/>
            <a:endCxn id="122" idx="0"/>
          </p:cNvCxnSpPr>
          <p:nvPr/>
        </p:nvCxnSpPr>
        <p:spPr>
          <a:xfrm flipH="1" rot="-5400000">
            <a:off x="3920550" y="1492400"/>
            <a:ext cx="1499700" cy="196800"/>
          </a:xfrm>
          <a:prstGeom prst="curvedConnector3">
            <a:avLst>
              <a:gd fmla="val 533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24" name="Google Shape;124;p15"/>
          <p:cNvSpPr/>
          <p:nvPr/>
        </p:nvSpPr>
        <p:spPr>
          <a:xfrm>
            <a:off x="5594250" y="3820000"/>
            <a:ext cx="1983000" cy="700800"/>
          </a:xfrm>
          <a:prstGeom prst="round2DiagRect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pt-BR"/>
              <a:t>Realizar a devolução dos produtos</a:t>
            </a:r>
            <a:endParaRPr/>
          </a:p>
        </p:txBody>
      </p:sp>
      <p:grpSp>
        <p:nvGrpSpPr>
          <p:cNvPr id="126" name="Google Shape;126;p15"/>
          <p:cNvGrpSpPr/>
          <p:nvPr/>
        </p:nvGrpSpPr>
        <p:grpSpPr>
          <a:xfrm>
            <a:off x="6514172" y="2288272"/>
            <a:ext cx="1134349" cy="922502"/>
            <a:chOff x="2852000" y="3424900"/>
            <a:chExt cx="1021200" cy="830484"/>
          </a:xfrm>
        </p:grpSpPr>
        <p:grpSp>
          <p:nvGrpSpPr>
            <p:cNvPr id="127" name="Google Shape;127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28" name="Google Shape;128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9" name="Google Shape;129;p15"/>
              <p:cNvCxnSpPr>
                <a:stCxn id="12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30" name="Google Shape;130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31" name="Google Shape;131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32" name="Google Shape;132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133" name="Google Shape;133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</p:txBody>
        </p:sp>
      </p:grpSp>
      <p:cxnSp>
        <p:nvCxnSpPr>
          <p:cNvPr id="134" name="Google Shape;134;p15"/>
          <p:cNvCxnSpPr>
            <a:stCxn id="112" idx="2"/>
            <a:endCxn id="128" idx="1"/>
          </p:cNvCxnSpPr>
          <p:nvPr/>
        </p:nvCxnSpPr>
        <p:spPr>
          <a:xfrm flipH="1" rot="-5400000">
            <a:off x="5049900" y="363050"/>
            <a:ext cx="1479300" cy="2435100"/>
          </a:xfrm>
          <a:prstGeom prst="curvedConnector3">
            <a:avLst>
              <a:gd fmla="val 5227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16"/>
          <p:cNvGraphicFramePr/>
          <p:nvPr/>
        </p:nvGraphicFramePr>
        <p:xfrm>
          <a:off x="115050" y="20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{89AB8DBA-161A-4D77-BEC6-DCD94DAC001D}</a:tableStyleId>
              </a:tblPr>
              <a:tblGrid>
                <a:gridCol w="8913900"/>
              </a:tblGrid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Nós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Capacidades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p16"/>
          <p:cNvSpPr/>
          <p:nvPr/>
        </p:nvSpPr>
        <p:spPr>
          <a:xfrm>
            <a:off x="3549750" y="146900"/>
            <a:ext cx="2044500" cy="7932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pt-BR"/>
              <a:t>Orçamento</a:t>
            </a:r>
            <a:endParaRPr/>
          </a:p>
        </p:txBody>
      </p:sp>
      <p:grpSp>
        <p:nvGrpSpPr>
          <p:cNvPr id="141" name="Google Shape;141;p16"/>
          <p:cNvGrpSpPr/>
          <p:nvPr/>
        </p:nvGrpSpPr>
        <p:grpSpPr>
          <a:xfrm>
            <a:off x="2019647" y="2288272"/>
            <a:ext cx="1134349" cy="922502"/>
            <a:chOff x="2852000" y="3424900"/>
            <a:chExt cx="1021200" cy="830484"/>
          </a:xfrm>
        </p:grpSpPr>
        <p:grpSp>
          <p:nvGrpSpPr>
            <p:cNvPr id="142" name="Google Shape;142;p16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43" name="Google Shape;143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4" name="Google Shape;144;p16"/>
              <p:cNvCxnSpPr>
                <a:stCxn id="143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45" name="Google Shape;145;p1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46" name="Google Shape;146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47" name="Google Shape;147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148" name="Google Shape;148;p16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DonaLu</a:t>
              </a:r>
              <a:endParaRPr b="1" sz="1200"/>
            </a:p>
          </p:txBody>
        </p:sp>
      </p:grpSp>
      <p:cxnSp>
        <p:nvCxnSpPr>
          <p:cNvPr id="149" name="Google Shape;149;p16"/>
          <p:cNvCxnSpPr>
            <a:stCxn id="143" idx="0"/>
            <a:endCxn id="140" idx="2"/>
          </p:cNvCxnSpPr>
          <p:nvPr/>
        </p:nvCxnSpPr>
        <p:spPr>
          <a:xfrm rot="-5400000">
            <a:off x="2856858" y="573172"/>
            <a:ext cx="1447200" cy="1983000"/>
          </a:xfrm>
          <a:prstGeom prst="curvedConnector3">
            <a:avLst>
              <a:gd fmla="val 465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50" name="Google Shape;150;p16"/>
          <p:cNvSpPr/>
          <p:nvPr/>
        </p:nvSpPr>
        <p:spPr>
          <a:xfrm>
            <a:off x="4528725" y="2340650"/>
            <a:ext cx="1651200" cy="65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Setor de </a:t>
            </a:r>
            <a:r>
              <a:rPr lang="pt-BR"/>
              <a:t>Vendas</a:t>
            </a:r>
            <a:endParaRPr/>
          </a:p>
        </p:txBody>
      </p:sp>
      <p:cxnSp>
        <p:nvCxnSpPr>
          <p:cNvPr id="151" name="Google Shape;151;p16"/>
          <p:cNvCxnSpPr>
            <a:stCxn id="148" idx="2"/>
            <a:endCxn id="152" idx="3"/>
          </p:cNvCxnSpPr>
          <p:nvPr/>
        </p:nvCxnSpPr>
        <p:spPr>
          <a:xfrm flipH="1" rot="-5400000">
            <a:off x="2903771" y="2893824"/>
            <a:ext cx="621000" cy="12549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53" name="Google Shape;153;p16"/>
          <p:cNvCxnSpPr>
            <a:stCxn id="140" idx="2"/>
            <a:endCxn id="150" idx="0"/>
          </p:cNvCxnSpPr>
          <p:nvPr/>
        </p:nvCxnSpPr>
        <p:spPr>
          <a:xfrm flipH="1" rot="-5400000">
            <a:off x="4213350" y="1199600"/>
            <a:ext cx="1499700" cy="782400"/>
          </a:xfrm>
          <a:prstGeom prst="curvedConnector3">
            <a:avLst>
              <a:gd fmla="val 533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52" name="Google Shape;152;p16"/>
          <p:cNvSpPr/>
          <p:nvPr/>
        </p:nvSpPr>
        <p:spPr>
          <a:xfrm>
            <a:off x="2850275" y="3831875"/>
            <a:ext cx="1983000" cy="700800"/>
          </a:xfrm>
          <a:prstGeom prst="round2DiagRect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pt-BR"/>
              <a:t>Realizar o controle sobre valores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7"/>
          <p:cNvGraphicFramePr/>
          <p:nvPr/>
        </p:nvGraphicFramePr>
        <p:xfrm>
          <a:off x="115050" y="20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{89AB8DBA-161A-4D77-BEC6-DCD94DAC001D}</a:tableStyleId>
              </a:tblPr>
              <a:tblGrid>
                <a:gridCol w="8913900"/>
              </a:tblGrid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Nós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Capacidades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17"/>
          <p:cNvSpPr/>
          <p:nvPr/>
        </p:nvSpPr>
        <p:spPr>
          <a:xfrm>
            <a:off x="3549750" y="146900"/>
            <a:ext cx="2044500" cy="7932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pt-BR"/>
              <a:t>Reclamações</a:t>
            </a:r>
            <a:endParaRPr/>
          </a:p>
        </p:txBody>
      </p:sp>
      <p:grpSp>
        <p:nvGrpSpPr>
          <p:cNvPr id="160" name="Google Shape;160;p17"/>
          <p:cNvGrpSpPr/>
          <p:nvPr/>
        </p:nvGrpSpPr>
        <p:grpSpPr>
          <a:xfrm>
            <a:off x="2019647" y="2288272"/>
            <a:ext cx="1134349" cy="922502"/>
            <a:chOff x="2852000" y="3424900"/>
            <a:chExt cx="1021200" cy="830484"/>
          </a:xfrm>
        </p:grpSpPr>
        <p:grpSp>
          <p:nvGrpSpPr>
            <p:cNvPr id="161" name="Google Shape;161;p17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62" name="Google Shape;162;p1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17"/>
              <p:cNvCxnSpPr>
                <a:stCxn id="16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64" name="Google Shape;164;p1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65" name="Google Shape;165;p1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66" name="Google Shape;166;p1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167" name="Google Shape;167;p17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</p:txBody>
        </p:sp>
      </p:grpSp>
      <p:cxnSp>
        <p:nvCxnSpPr>
          <p:cNvPr id="168" name="Google Shape;168;p17"/>
          <p:cNvCxnSpPr>
            <a:stCxn id="162" idx="0"/>
            <a:endCxn id="159" idx="2"/>
          </p:cNvCxnSpPr>
          <p:nvPr/>
        </p:nvCxnSpPr>
        <p:spPr>
          <a:xfrm rot="-5400000">
            <a:off x="2856858" y="573172"/>
            <a:ext cx="1447200" cy="1983000"/>
          </a:xfrm>
          <a:prstGeom prst="curvedConnector3">
            <a:avLst>
              <a:gd fmla="val 465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69" name="Google Shape;169;p17"/>
          <p:cNvSpPr/>
          <p:nvPr/>
        </p:nvSpPr>
        <p:spPr>
          <a:xfrm>
            <a:off x="4528725" y="2340650"/>
            <a:ext cx="1651200" cy="65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Serviço de Atendimento ao Cliente</a:t>
            </a:r>
            <a:endParaRPr sz="1300"/>
          </a:p>
        </p:txBody>
      </p:sp>
      <p:cxnSp>
        <p:nvCxnSpPr>
          <p:cNvPr id="170" name="Google Shape;170;p17"/>
          <p:cNvCxnSpPr>
            <a:stCxn id="169" idx="2"/>
            <a:endCxn id="171" idx="3"/>
          </p:cNvCxnSpPr>
          <p:nvPr/>
        </p:nvCxnSpPr>
        <p:spPr>
          <a:xfrm rot="5400000">
            <a:off x="4178775" y="2656400"/>
            <a:ext cx="838500" cy="1512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72" name="Google Shape;172;p17"/>
          <p:cNvCxnSpPr>
            <a:stCxn id="159" idx="2"/>
            <a:endCxn id="169" idx="0"/>
          </p:cNvCxnSpPr>
          <p:nvPr/>
        </p:nvCxnSpPr>
        <p:spPr>
          <a:xfrm flipH="1" rot="-5400000">
            <a:off x="4213350" y="1199600"/>
            <a:ext cx="1499700" cy="782400"/>
          </a:xfrm>
          <a:prstGeom prst="curvedConnector3">
            <a:avLst>
              <a:gd fmla="val 533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71" name="Google Shape;171;p17"/>
          <p:cNvSpPr/>
          <p:nvPr/>
        </p:nvSpPr>
        <p:spPr>
          <a:xfrm>
            <a:off x="2850275" y="3831875"/>
            <a:ext cx="1983000" cy="700800"/>
          </a:xfrm>
          <a:prstGeom prst="round2DiagRect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pt-BR" sz="1200"/>
              <a:t>Receber feedback do cliente</a:t>
            </a:r>
            <a:endParaRPr sz="1200"/>
          </a:p>
        </p:txBody>
      </p:sp>
      <p:sp>
        <p:nvSpPr>
          <p:cNvPr id="173" name="Google Shape;173;p17"/>
          <p:cNvSpPr/>
          <p:nvPr/>
        </p:nvSpPr>
        <p:spPr>
          <a:xfrm>
            <a:off x="5651650" y="3831875"/>
            <a:ext cx="2841600" cy="700800"/>
          </a:xfrm>
          <a:prstGeom prst="round2DiagRect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pt-BR" sz="1200"/>
              <a:t>Contatar o setor </a:t>
            </a:r>
            <a:r>
              <a:rPr lang="pt-BR" sz="1200"/>
              <a:t>responsável</a:t>
            </a:r>
            <a:r>
              <a:rPr lang="pt-BR" sz="1200"/>
              <a:t> para a resolução do problema</a:t>
            </a:r>
            <a:endParaRPr sz="1200"/>
          </a:p>
        </p:txBody>
      </p:sp>
      <p:cxnSp>
        <p:nvCxnSpPr>
          <p:cNvPr id="174" name="Google Shape;174;p17"/>
          <p:cNvCxnSpPr>
            <a:stCxn id="169" idx="2"/>
            <a:endCxn id="173" idx="3"/>
          </p:cNvCxnSpPr>
          <p:nvPr/>
        </p:nvCxnSpPr>
        <p:spPr>
          <a:xfrm flipH="1" rot="-5400000">
            <a:off x="5794125" y="2553650"/>
            <a:ext cx="838500" cy="17181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