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14"/>
  </p:notesMasterIdLst>
  <p:sldIdLst>
    <p:sldId id="256" r:id="rId2"/>
    <p:sldId id="284" r:id="rId3"/>
    <p:sldId id="259" r:id="rId4"/>
    <p:sldId id="257" r:id="rId5"/>
    <p:sldId id="285" r:id="rId6"/>
    <p:sldId id="290" r:id="rId7"/>
    <p:sldId id="287" r:id="rId8"/>
    <p:sldId id="288" r:id="rId9"/>
    <p:sldId id="289" r:id="rId10"/>
    <p:sldId id="286" r:id="rId11"/>
    <p:sldId id="291" r:id="rId12"/>
    <p:sldId id="283"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029EE-1860-4223-9AF5-C8FD22EDDD74}">
  <a:tblStyle styleId="{729029EE-1860-4223-9AF5-C8FD22EDDD7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8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06599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579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22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2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34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9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1364e43f8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1364e43f8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7122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3164" y="1424069"/>
            <a:ext cx="9157393" cy="3719422"/>
            <a:chOff x="187960" y="1453515"/>
            <a:chExt cx="3861435" cy="1568450"/>
          </a:xfrm>
        </p:grpSpPr>
        <p:sp>
          <p:nvSpPr>
            <p:cNvPr id="11" name="Google Shape;11;p2"/>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2" name="Google Shape;12;p2"/>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13" name="Google Shape;13;p2"/>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14" name="Google Shape;14;p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14" y="2917253"/>
            <a:ext cx="9140444" cy="2224977"/>
          </a:xfrm>
          <a:custGeom>
            <a:avLst/>
            <a:gdLst/>
            <a:ahLst/>
            <a:cxnLst/>
            <a:rect l="l" t="t" r="r" b="b"/>
            <a:pathLst>
              <a:path w="3860800" h="939800" extrusionOk="0">
                <a:moveTo>
                  <a:pt x="1304290" y="494030"/>
                </a:moveTo>
                <a:cubicBezTo>
                  <a:pt x="857250" y="494030"/>
                  <a:pt x="421005" y="451485"/>
                  <a:pt x="0" y="370840"/>
                </a:cubicBezTo>
                <a:lnTo>
                  <a:pt x="0" y="942340"/>
                </a:lnTo>
                <a:lnTo>
                  <a:pt x="3864610" y="942340"/>
                </a:lnTo>
                <a:lnTo>
                  <a:pt x="3864610" y="0"/>
                </a:lnTo>
                <a:cubicBezTo>
                  <a:pt x="3082290" y="317500"/>
                  <a:pt x="2216150" y="494030"/>
                  <a:pt x="1304290" y="49403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3"/>
          <p:cNvSpPr/>
          <p:nvPr/>
        </p:nvSpPr>
        <p:spPr>
          <a:xfrm>
            <a:off x="14" y="1926312"/>
            <a:ext cx="9140444" cy="3217196"/>
          </a:xfrm>
          <a:custGeom>
            <a:avLst/>
            <a:gdLst/>
            <a:ahLst/>
            <a:cxnLst/>
            <a:rect l="l" t="t" r="r" b="b"/>
            <a:pathLst>
              <a:path w="3860800" h="1358900" extrusionOk="0">
                <a:moveTo>
                  <a:pt x="175260" y="1096010"/>
                </a:moveTo>
                <a:cubicBezTo>
                  <a:pt x="116840" y="1096010"/>
                  <a:pt x="58420" y="1095375"/>
                  <a:pt x="0" y="1094105"/>
                </a:cubicBezTo>
                <a:lnTo>
                  <a:pt x="0" y="1360805"/>
                </a:lnTo>
                <a:lnTo>
                  <a:pt x="3864610" y="1360805"/>
                </a:lnTo>
                <a:lnTo>
                  <a:pt x="3864610" y="0"/>
                </a:lnTo>
                <a:cubicBezTo>
                  <a:pt x="2827655" y="689610"/>
                  <a:pt x="1553210" y="1096010"/>
                  <a:pt x="175260" y="1096010"/>
                </a:cubicBezTo>
                <a:close/>
              </a:path>
            </a:pathLst>
          </a:custGeom>
          <a:gradFill>
            <a:gsLst>
              <a:gs pos="0">
                <a:srgbClr val="F20122">
                  <a:alpha val="51764"/>
                  <a:alpha val="20000"/>
                </a:srgbClr>
              </a:gs>
              <a:gs pos="100000">
                <a:srgbClr val="FF6A00">
                  <a:alpha val="71764"/>
                  <a:alpha val="20000"/>
                </a:srgbClr>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3"/>
          <p:cNvSpPr/>
          <p:nvPr/>
        </p:nvSpPr>
        <p:spPr>
          <a:xfrm>
            <a:off x="1518" y="3413475"/>
            <a:ext cx="9140444" cy="1728867"/>
          </a:xfrm>
          <a:custGeom>
            <a:avLst/>
            <a:gdLst/>
            <a:ahLst/>
            <a:cxnLst/>
            <a:rect l="l" t="t" r="r" b="b"/>
            <a:pathLst>
              <a:path w="3860800" h="730250" extrusionOk="0">
                <a:moveTo>
                  <a:pt x="2672715" y="539750"/>
                </a:moveTo>
                <a:cubicBezTo>
                  <a:pt x="1717040" y="539750"/>
                  <a:pt x="811530" y="346075"/>
                  <a:pt x="0" y="0"/>
                </a:cubicBezTo>
                <a:lnTo>
                  <a:pt x="0" y="732790"/>
                </a:lnTo>
                <a:lnTo>
                  <a:pt x="3863975" y="732790"/>
                </a:lnTo>
                <a:lnTo>
                  <a:pt x="3863975" y="437515"/>
                </a:lnTo>
                <a:cubicBezTo>
                  <a:pt x="3477895" y="504190"/>
                  <a:pt x="3079750" y="539750"/>
                  <a:pt x="2672715" y="539750"/>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3"/>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 name="Google Shape;20;p3"/>
          <p:cNvSpPr txBox="1">
            <a:spLocks noGrp="1"/>
          </p:cNvSpPr>
          <p:nvPr>
            <p:ph type="subTitle" idx="1"/>
          </p:nvPr>
        </p:nvSpPr>
        <p:spPr>
          <a:xfrm>
            <a:off x="1034300" y="2840052"/>
            <a:ext cx="6342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5"/>
              </a:buClr>
              <a:buSzPts val="2400"/>
              <a:buNone/>
              <a:defRPr>
                <a:solidFill>
                  <a:schemeClr val="accent5"/>
                </a:solidFill>
              </a:defRPr>
            </a:lvl1pPr>
            <a:lvl2pPr lvl="1" rtl="0">
              <a:spcBef>
                <a:spcPts val="0"/>
              </a:spcBef>
              <a:spcAft>
                <a:spcPts val="0"/>
              </a:spcAft>
              <a:buClr>
                <a:schemeClr val="accent5"/>
              </a:buClr>
              <a:buSzPts val="3000"/>
              <a:buNone/>
              <a:defRPr sz="3000">
                <a:solidFill>
                  <a:schemeClr val="accent5"/>
                </a:solidFill>
              </a:defRPr>
            </a:lvl2pPr>
            <a:lvl3pPr lvl="2" rtl="0">
              <a:spcBef>
                <a:spcPts val="0"/>
              </a:spcBef>
              <a:spcAft>
                <a:spcPts val="0"/>
              </a:spcAft>
              <a:buClr>
                <a:schemeClr val="accent5"/>
              </a:buClr>
              <a:buSzPts val="3000"/>
              <a:buNone/>
              <a:defRPr sz="3000">
                <a:solidFill>
                  <a:schemeClr val="accent5"/>
                </a:solidFill>
              </a:defRPr>
            </a:lvl3pPr>
            <a:lvl4pPr lvl="3" rtl="0">
              <a:spcBef>
                <a:spcPts val="0"/>
              </a:spcBef>
              <a:spcAft>
                <a:spcPts val="0"/>
              </a:spcAft>
              <a:buClr>
                <a:schemeClr val="accent5"/>
              </a:buClr>
              <a:buSzPts val="3000"/>
              <a:buNone/>
              <a:defRPr sz="3000">
                <a:solidFill>
                  <a:schemeClr val="accent5"/>
                </a:solidFill>
              </a:defRPr>
            </a:lvl4pPr>
            <a:lvl5pPr lvl="4" rtl="0">
              <a:spcBef>
                <a:spcPts val="0"/>
              </a:spcBef>
              <a:spcAft>
                <a:spcPts val="0"/>
              </a:spcAft>
              <a:buClr>
                <a:schemeClr val="accent5"/>
              </a:buClr>
              <a:buSzPts val="3000"/>
              <a:buNone/>
              <a:defRPr sz="3000">
                <a:solidFill>
                  <a:schemeClr val="accent5"/>
                </a:solidFill>
              </a:defRPr>
            </a:lvl5pPr>
            <a:lvl6pPr lvl="5" rtl="0">
              <a:spcBef>
                <a:spcPts val="0"/>
              </a:spcBef>
              <a:spcAft>
                <a:spcPts val="0"/>
              </a:spcAft>
              <a:buClr>
                <a:schemeClr val="accent5"/>
              </a:buClr>
              <a:buSzPts val="3000"/>
              <a:buNone/>
              <a:defRPr sz="3000">
                <a:solidFill>
                  <a:schemeClr val="accent5"/>
                </a:solidFill>
              </a:defRPr>
            </a:lvl6pPr>
            <a:lvl7pPr lvl="6" rtl="0">
              <a:spcBef>
                <a:spcPts val="0"/>
              </a:spcBef>
              <a:spcAft>
                <a:spcPts val="0"/>
              </a:spcAft>
              <a:buClr>
                <a:schemeClr val="accent5"/>
              </a:buClr>
              <a:buSzPts val="3000"/>
              <a:buNone/>
              <a:defRPr sz="3000">
                <a:solidFill>
                  <a:schemeClr val="accent5"/>
                </a:solidFill>
              </a:defRPr>
            </a:lvl7pPr>
            <a:lvl8pPr lvl="7" rtl="0">
              <a:spcBef>
                <a:spcPts val="0"/>
              </a:spcBef>
              <a:spcAft>
                <a:spcPts val="0"/>
              </a:spcAft>
              <a:buClr>
                <a:schemeClr val="accent5"/>
              </a:buClr>
              <a:buSzPts val="3000"/>
              <a:buNone/>
              <a:defRPr sz="3000">
                <a:solidFill>
                  <a:schemeClr val="accent5"/>
                </a:solidFill>
              </a:defRPr>
            </a:lvl8pPr>
            <a:lvl9pPr lvl="8" rtl="0">
              <a:spcBef>
                <a:spcPts val="0"/>
              </a:spcBef>
              <a:spcAft>
                <a:spcPts val="0"/>
              </a:spcAft>
              <a:buClr>
                <a:schemeClr val="accent5"/>
              </a:buClr>
              <a:buSzPts val="3000"/>
              <a:buNone/>
              <a:defRPr sz="3000">
                <a:solidFill>
                  <a:schemeClr val="accent5"/>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grpSp>
        <p:nvGrpSpPr>
          <p:cNvPr id="34" name="Google Shape;34;p5"/>
          <p:cNvGrpSpPr/>
          <p:nvPr/>
        </p:nvGrpSpPr>
        <p:grpSpPr>
          <a:xfrm rot="-5400000" flipH="1">
            <a:off x="5520163" y="1530301"/>
            <a:ext cx="5154243" cy="2093410"/>
            <a:chOff x="187960" y="1453515"/>
            <a:chExt cx="3861435" cy="1568450"/>
          </a:xfrm>
        </p:grpSpPr>
        <p:sp>
          <p:nvSpPr>
            <p:cNvPr id="35" name="Google Shape;35;p5"/>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6" name="Google Shape;36;p5"/>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37" name="Google Shape;37;p5"/>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38" name="Google Shape;38;p5"/>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 name="Google Shape;39;p5"/>
          <p:cNvSpPr txBox="1">
            <a:spLocks noGrp="1"/>
          </p:cNvSpPr>
          <p:nvPr>
            <p:ph type="body" idx="1"/>
          </p:nvPr>
        </p:nvSpPr>
        <p:spPr>
          <a:xfrm>
            <a:off x="737850" y="1475700"/>
            <a:ext cx="6034500" cy="30432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40" name="Google Shape;40;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rot="-5400000" flipH="1">
            <a:off x="5520163" y="1530301"/>
            <a:ext cx="5154243" cy="2093410"/>
            <a:chOff x="187960" y="1453515"/>
            <a:chExt cx="3861435" cy="1568450"/>
          </a:xfrm>
        </p:grpSpPr>
        <p:sp>
          <p:nvSpPr>
            <p:cNvPr id="43" name="Google Shape;43;p6"/>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4" name="Google Shape;44;p6"/>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45" name="Google Shape;45;p6"/>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46" name="Google Shape;46;p6"/>
          <p:cNvSpPr txBox="1">
            <a:spLocks noGrp="1"/>
          </p:cNvSpPr>
          <p:nvPr>
            <p:ph type="title"/>
          </p:nvPr>
        </p:nvSpPr>
        <p:spPr>
          <a:xfrm>
            <a:off x="737850" y="517525"/>
            <a:ext cx="6034500" cy="7443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6"/>
          <p:cNvSpPr txBox="1">
            <a:spLocks noGrp="1"/>
          </p:cNvSpPr>
          <p:nvPr>
            <p:ph type="body" idx="1"/>
          </p:nvPr>
        </p:nvSpPr>
        <p:spPr>
          <a:xfrm>
            <a:off x="737850"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8" name="Google Shape;48;p6"/>
          <p:cNvSpPr txBox="1">
            <a:spLocks noGrp="1"/>
          </p:cNvSpPr>
          <p:nvPr>
            <p:ph type="body" idx="2"/>
          </p:nvPr>
        </p:nvSpPr>
        <p:spPr>
          <a:xfrm>
            <a:off x="3955979" y="1475700"/>
            <a:ext cx="2891700" cy="29367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49" name="Google Shape;49;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bottom waves">
  <p:cSld name="BLANK_1">
    <p:spTree>
      <p:nvGrpSpPr>
        <p:cNvPr id="1" name="Shape 80"/>
        <p:cNvGrpSpPr/>
        <p:nvPr/>
      </p:nvGrpSpPr>
      <p:grpSpPr>
        <a:xfrm>
          <a:off x="0" y="0"/>
          <a:ext cx="0" cy="0"/>
          <a:chOff x="0" y="0"/>
          <a:chExt cx="0" cy="0"/>
        </a:xfrm>
      </p:grpSpPr>
      <p:grpSp>
        <p:nvGrpSpPr>
          <p:cNvPr id="81" name="Google Shape;81;p11"/>
          <p:cNvGrpSpPr/>
          <p:nvPr/>
        </p:nvGrpSpPr>
        <p:grpSpPr>
          <a:xfrm>
            <a:off x="-13177" y="3583361"/>
            <a:ext cx="9157393" cy="1560137"/>
            <a:chOff x="187960" y="1453515"/>
            <a:chExt cx="3861435" cy="1568450"/>
          </a:xfrm>
        </p:grpSpPr>
        <p:sp>
          <p:nvSpPr>
            <p:cNvPr id="82" name="Google Shape;82;p11"/>
            <p:cNvSpPr/>
            <p:nvPr/>
          </p:nvSpPr>
          <p:spPr>
            <a:xfrm>
              <a:off x="187960" y="1453515"/>
              <a:ext cx="3860800" cy="1568450"/>
            </a:xfrm>
            <a:custGeom>
              <a:avLst/>
              <a:gdLst/>
              <a:ahLst/>
              <a:cxnLst/>
              <a:rect l="l" t="t" r="r" b="b"/>
              <a:pathLst>
                <a:path w="3860800" h="1568450" extrusionOk="0">
                  <a:moveTo>
                    <a:pt x="1304290" y="810260"/>
                  </a:moveTo>
                  <a:cubicBezTo>
                    <a:pt x="857250" y="810260"/>
                    <a:pt x="421005" y="740410"/>
                    <a:pt x="0" y="608330"/>
                  </a:cubicBezTo>
                  <a:lnTo>
                    <a:pt x="0" y="1570355"/>
                  </a:lnTo>
                  <a:lnTo>
                    <a:pt x="3864610" y="1570355"/>
                  </a:lnTo>
                  <a:lnTo>
                    <a:pt x="3864610" y="0"/>
                  </a:lnTo>
                  <a:cubicBezTo>
                    <a:pt x="3082290" y="520700"/>
                    <a:pt x="2216150" y="810260"/>
                    <a:pt x="1304290" y="810260"/>
                  </a:cubicBezTo>
                  <a:close/>
                </a:path>
              </a:pathLst>
            </a:custGeom>
            <a:gradFill>
              <a:gsLst>
                <a:gs pos="0">
                  <a:srgbClr val="FFC486">
                    <a:alpha val="20000"/>
                  </a:srgbClr>
                </a:gs>
                <a:gs pos="100000">
                  <a:srgbClr val="FF866B">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3" name="Google Shape;83;p11"/>
            <p:cNvSpPr/>
            <p:nvPr/>
          </p:nvSpPr>
          <p:spPr>
            <a:xfrm>
              <a:off x="187960" y="2182495"/>
              <a:ext cx="3860800" cy="838200"/>
            </a:xfrm>
            <a:custGeom>
              <a:avLst/>
              <a:gdLst/>
              <a:ahLst/>
              <a:cxnLst/>
              <a:rect l="l" t="t" r="r" b="b"/>
              <a:pathLst>
                <a:path w="3860800" h="838200" extrusionOk="0">
                  <a:moveTo>
                    <a:pt x="1932305" y="451485"/>
                  </a:moveTo>
                  <a:cubicBezTo>
                    <a:pt x="1258570" y="451485"/>
                    <a:pt x="608965" y="293370"/>
                    <a:pt x="0" y="0"/>
                  </a:cubicBezTo>
                  <a:lnTo>
                    <a:pt x="0" y="840740"/>
                  </a:lnTo>
                  <a:lnTo>
                    <a:pt x="3864610" y="840740"/>
                  </a:lnTo>
                  <a:lnTo>
                    <a:pt x="3864610" y="635"/>
                  </a:lnTo>
                  <a:cubicBezTo>
                    <a:pt x="3255645" y="293370"/>
                    <a:pt x="2606675" y="451485"/>
                    <a:pt x="1932305" y="451485"/>
                  </a:cubicBezTo>
                  <a:close/>
                </a:path>
              </a:pathLst>
            </a:custGeom>
            <a:gradFill>
              <a:gsLst>
                <a:gs pos="0">
                  <a:srgbClr val="F20122">
                    <a:alpha val="51764"/>
                    <a:alpha val="20000"/>
                  </a:srgbClr>
                </a:gs>
                <a:gs pos="100000">
                  <a:srgbClr val="FF6A00">
                    <a:alpha val="71764"/>
                    <a:alpha val="20000"/>
                  </a:srgbClr>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sp>
          <p:nvSpPr>
            <p:cNvPr id="84" name="Google Shape;84;p11"/>
            <p:cNvSpPr/>
            <p:nvPr/>
          </p:nvSpPr>
          <p:spPr>
            <a:xfrm>
              <a:off x="188595" y="1819275"/>
              <a:ext cx="3860800" cy="1200150"/>
            </a:xfrm>
            <a:custGeom>
              <a:avLst/>
              <a:gdLst/>
              <a:ahLst/>
              <a:cxnLst/>
              <a:rect l="l" t="t" r="r" b="b"/>
              <a:pathLst>
                <a:path w="3860800" h="1200150" extrusionOk="0">
                  <a:moveTo>
                    <a:pt x="2672715" y="887095"/>
                  </a:moveTo>
                  <a:cubicBezTo>
                    <a:pt x="1717040" y="887095"/>
                    <a:pt x="811530" y="568960"/>
                    <a:pt x="0" y="0"/>
                  </a:cubicBezTo>
                  <a:lnTo>
                    <a:pt x="0" y="1204595"/>
                  </a:lnTo>
                  <a:lnTo>
                    <a:pt x="3864610" y="1204595"/>
                  </a:lnTo>
                  <a:lnTo>
                    <a:pt x="3864610" y="718820"/>
                  </a:lnTo>
                  <a:cubicBezTo>
                    <a:pt x="3478530" y="829310"/>
                    <a:pt x="3079750" y="887095"/>
                    <a:pt x="2672715" y="887095"/>
                  </a:cubicBezTo>
                  <a:close/>
                </a:path>
              </a:pathLst>
            </a:custGeom>
            <a:gradFill>
              <a:gsLst>
                <a:gs pos="0">
                  <a:srgbClr val="FF9F00">
                    <a:alpha val="56470"/>
                    <a:alpha val="20000"/>
                  </a:srgbClr>
                </a:gs>
                <a:gs pos="100000">
                  <a:srgbClr val="CC0000">
                    <a:alpha val="57254"/>
                    <a:alpha val="200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Lato Light"/>
                <a:ea typeface="Lato Light"/>
                <a:cs typeface="Lato Light"/>
                <a:sym typeface="Lato Light"/>
              </a:endParaRPr>
            </a:p>
          </p:txBody>
        </p:sp>
      </p:grpSp>
      <p:sp>
        <p:nvSpPr>
          <p:cNvPr id="85" name="Google Shape;85;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37850" y="517525"/>
            <a:ext cx="6034500" cy="744300"/>
          </a:xfrm>
          <a:prstGeom prst="rect">
            <a:avLst/>
          </a:prstGeom>
          <a:noFill/>
          <a:ln>
            <a:noFill/>
          </a:ln>
        </p:spPr>
        <p:txBody>
          <a:bodyPr spcFirstLastPara="1" wrap="square" lIns="0" tIns="0" rIns="0" bIns="0" anchor="b" anchorCtr="0">
            <a:noAutofit/>
          </a:bodyPr>
          <a:lstStyle>
            <a:lvl1pPr lvl="0"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1pPr>
            <a:lvl2pPr lvl="1"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2pPr>
            <a:lvl3pPr lvl="2"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3pPr>
            <a:lvl4pPr lvl="3"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4pPr>
            <a:lvl5pPr lvl="4"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5pPr>
            <a:lvl6pPr lvl="5"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6pPr>
            <a:lvl7pPr lvl="6"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7pPr>
            <a:lvl8pPr lvl="7"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8pPr>
            <a:lvl9pPr lvl="8" rtl="0">
              <a:spcBef>
                <a:spcPts val="0"/>
              </a:spcBef>
              <a:spcAft>
                <a:spcPts val="0"/>
              </a:spcAft>
              <a:buClr>
                <a:schemeClr val="dk1"/>
              </a:buClr>
              <a:buSzPts val="3000"/>
              <a:buFont typeface="Lato Black"/>
              <a:buNone/>
              <a:defRPr sz="3000">
                <a:solidFill>
                  <a:schemeClr val="dk1"/>
                </a:solidFill>
                <a:latin typeface="Lato Black"/>
                <a:ea typeface="Lato Black"/>
                <a:cs typeface="Lato Black"/>
                <a:sym typeface="Lato Black"/>
              </a:defRPr>
            </a:lvl9pPr>
          </a:lstStyle>
          <a:p>
            <a:endParaRPr/>
          </a:p>
        </p:txBody>
      </p:sp>
      <p:sp>
        <p:nvSpPr>
          <p:cNvPr id="7" name="Google Shape;7;p1"/>
          <p:cNvSpPr txBox="1">
            <a:spLocks noGrp="1"/>
          </p:cNvSpPr>
          <p:nvPr>
            <p:ph type="body" idx="1"/>
          </p:nvPr>
        </p:nvSpPr>
        <p:spPr>
          <a:xfrm>
            <a:off x="737850" y="1475700"/>
            <a:ext cx="6034500" cy="3043200"/>
          </a:xfrm>
          <a:prstGeom prst="rect">
            <a:avLst/>
          </a:prstGeom>
          <a:noFill/>
          <a:ln>
            <a:noFill/>
          </a:ln>
        </p:spPr>
        <p:txBody>
          <a:bodyPr spcFirstLastPara="1" wrap="square" lIns="0" tIns="0" rIns="0" bIns="0" anchor="t" anchorCtr="0">
            <a:noAutofit/>
          </a:bodyPr>
          <a:lstStyle>
            <a:lvl1pPr marL="457200" lvl="0" indent="-381000" rtl="0">
              <a:spcBef>
                <a:spcPts val="60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1pPr>
            <a:lvl2pPr marL="914400" lvl="1"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2pPr>
            <a:lvl3pPr marL="1371600" lvl="2"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3pPr>
            <a:lvl4pPr marL="1828800" lvl="3"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4pPr>
            <a:lvl5pPr marL="2286000" lvl="4"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5pPr>
            <a:lvl6pPr marL="2743200" lvl="5"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6pPr>
            <a:lvl7pPr marL="3200400" lvl="6"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7pPr>
            <a:lvl8pPr marL="3657600" lvl="7"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8pPr>
            <a:lvl9pPr marL="4114800" lvl="8" indent="-381000" rtl="0">
              <a:spcBef>
                <a:spcPts val="0"/>
              </a:spcBef>
              <a:spcAft>
                <a:spcPts val="0"/>
              </a:spcAft>
              <a:buClr>
                <a:schemeClr val="accent4"/>
              </a:buClr>
              <a:buSzPts val="2400"/>
              <a:buFont typeface="Lato Light"/>
              <a:buChar char="◦"/>
              <a:defRPr sz="2400">
                <a:solidFill>
                  <a:schemeClr val="dk1"/>
                </a:solidFill>
                <a:latin typeface="Lato Light"/>
                <a:ea typeface="Lato Light"/>
                <a:cs typeface="Lato Light"/>
                <a:sym typeface="Lato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lt1"/>
                </a:solidFill>
                <a:latin typeface="Lato Light"/>
                <a:ea typeface="Lato Light"/>
                <a:cs typeface="Lato Light"/>
                <a:sym typeface="Lato Light"/>
              </a:defRPr>
            </a:lvl1pPr>
            <a:lvl2pPr lvl="1" algn="r" rtl="0">
              <a:buNone/>
              <a:defRPr sz="1300">
                <a:solidFill>
                  <a:schemeClr val="lt1"/>
                </a:solidFill>
                <a:latin typeface="Lato Light"/>
                <a:ea typeface="Lato Light"/>
                <a:cs typeface="Lato Light"/>
                <a:sym typeface="Lato Light"/>
              </a:defRPr>
            </a:lvl2pPr>
            <a:lvl3pPr lvl="2" algn="r" rtl="0">
              <a:buNone/>
              <a:defRPr sz="1300">
                <a:solidFill>
                  <a:schemeClr val="lt1"/>
                </a:solidFill>
                <a:latin typeface="Lato Light"/>
                <a:ea typeface="Lato Light"/>
                <a:cs typeface="Lato Light"/>
                <a:sym typeface="Lato Light"/>
              </a:defRPr>
            </a:lvl3pPr>
            <a:lvl4pPr lvl="3" algn="r" rtl="0">
              <a:buNone/>
              <a:defRPr sz="1300">
                <a:solidFill>
                  <a:schemeClr val="lt1"/>
                </a:solidFill>
                <a:latin typeface="Lato Light"/>
                <a:ea typeface="Lato Light"/>
                <a:cs typeface="Lato Light"/>
                <a:sym typeface="Lato Light"/>
              </a:defRPr>
            </a:lvl4pPr>
            <a:lvl5pPr lvl="4" algn="r" rtl="0">
              <a:buNone/>
              <a:defRPr sz="1300">
                <a:solidFill>
                  <a:schemeClr val="lt1"/>
                </a:solidFill>
                <a:latin typeface="Lato Light"/>
                <a:ea typeface="Lato Light"/>
                <a:cs typeface="Lato Light"/>
                <a:sym typeface="Lato Light"/>
              </a:defRPr>
            </a:lvl5pPr>
            <a:lvl6pPr lvl="5" algn="r" rtl="0">
              <a:buNone/>
              <a:defRPr sz="1300">
                <a:solidFill>
                  <a:schemeClr val="lt1"/>
                </a:solidFill>
                <a:latin typeface="Lato Light"/>
                <a:ea typeface="Lato Light"/>
                <a:cs typeface="Lato Light"/>
                <a:sym typeface="Lato Light"/>
              </a:defRPr>
            </a:lvl6pPr>
            <a:lvl7pPr lvl="6" algn="r" rtl="0">
              <a:buNone/>
              <a:defRPr sz="1300">
                <a:solidFill>
                  <a:schemeClr val="lt1"/>
                </a:solidFill>
                <a:latin typeface="Lato Light"/>
                <a:ea typeface="Lato Light"/>
                <a:cs typeface="Lato Light"/>
                <a:sym typeface="Lato Light"/>
              </a:defRPr>
            </a:lvl7pPr>
            <a:lvl8pPr lvl="7" algn="r" rtl="0">
              <a:buNone/>
              <a:defRPr sz="1300">
                <a:solidFill>
                  <a:schemeClr val="lt1"/>
                </a:solidFill>
                <a:latin typeface="Lato Light"/>
                <a:ea typeface="Lato Light"/>
                <a:cs typeface="Lato Light"/>
                <a:sym typeface="Lato Light"/>
              </a:defRPr>
            </a:lvl8pPr>
            <a:lvl9pPr lvl="8" algn="r" rtl="0">
              <a:buNone/>
              <a:defRPr sz="1300">
                <a:solidFill>
                  <a:schemeClr val="lt1"/>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Andre-Reinoso/Inmon-vs-Kimbal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2"/>
          <p:cNvSpPr txBox="1">
            <a:spLocks noGrp="1"/>
          </p:cNvSpPr>
          <p:nvPr>
            <p:ph type="ctrTitle"/>
          </p:nvPr>
        </p:nvSpPr>
        <p:spPr>
          <a:xfrm>
            <a:off x="1034300" y="925025"/>
            <a:ext cx="7075500" cy="1159800"/>
          </a:xfrm>
          <a:prstGeom prst="rect">
            <a:avLst/>
          </a:prstGeom>
        </p:spPr>
        <p:txBody>
          <a:bodyPr spcFirstLastPara="1" wrap="square" lIns="0" tIns="0" rIns="0" bIns="0" anchor="t" anchorCtr="0">
            <a:noAutofit/>
          </a:bodyPr>
          <a:lstStyle/>
          <a:p>
            <a:pPr algn="ctr"/>
            <a:r>
              <a:rPr lang="es-PE" dirty="0" err="1">
                <a:hlinkClick r:id="rId3">
                  <a:extLst>
                    <a:ext uri="{A12FA001-AC4F-418D-AE19-62706E023703}">
                      <ahyp:hlinkClr xmlns:ahyp="http://schemas.microsoft.com/office/drawing/2018/hyperlinkcolor" val="tx"/>
                    </a:ext>
                  </a:extLst>
                </a:hlinkClick>
              </a:rPr>
              <a:t>Inmon</a:t>
            </a:r>
            <a:r>
              <a:rPr lang="es-PE" dirty="0">
                <a:hlinkClick r:id="rId3">
                  <a:extLst>
                    <a:ext uri="{A12FA001-AC4F-418D-AE19-62706E023703}">
                      <ahyp:hlinkClr xmlns:ahyp="http://schemas.microsoft.com/office/drawing/2018/hyperlinkcolor" val="tx"/>
                    </a:ext>
                  </a:extLst>
                </a:hlinkClick>
              </a:rPr>
              <a:t>-vs-Kimball</a:t>
            </a:r>
            <a:endParaRPr lang="es-P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Línea de Aplicación BI</a:t>
            </a:r>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10</a:t>
            </a:fld>
            <a:endParaRPr lang="es-PE"/>
          </a:p>
        </p:txBody>
      </p:sp>
      <p:sp>
        <p:nvSpPr>
          <p:cNvPr id="7" name="Marcador de texto 6"/>
          <p:cNvSpPr>
            <a:spLocks noGrp="1"/>
          </p:cNvSpPr>
          <p:nvPr>
            <p:ph type="body" idx="1"/>
          </p:nvPr>
        </p:nvSpPr>
        <p:spPr>
          <a:xfrm>
            <a:off x="737849" y="1475700"/>
            <a:ext cx="7078391" cy="3071248"/>
          </a:xfrm>
        </p:spPr>
        <p:txBody>
          <a:bodyPr/>
          <a:lstStyle/>
          <a:p>
            <a:r>
              <a:rPr lang="es-PE" sz="1800" dirty="0"/>
              <a:t>Mientras que algunos miembros del proyecto están inmersos en la tecnología y los datos, otros se centran en identificar y construir una amplia gama de aplicaciones de BI, incluidos informes estandarizados, consultas parametrizadas, paneles, cuadros de mandos, modelos analíticos, aplicaciones de minería de datos, junto con el interfaces de navegación asociadas.</a:t>
            </a:r>
          </a:p>
        </p:txBody>
      </p:sp>
    </p:spTree>
    <p:extLst>
      <p:ext uri="{BB962C8B-B14F-4D97-AF65-F5344CB8AC3E}">
        <p14:creationId xmlns:p14="http://schemas.microsoft.com/office/powerpoint/2010/main" val="2561079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AD5AF-DDD4-4D80-93E3-361CDA31F40C}"/>
              </a:ext>
            </a:extLst>
          </p:cNvPr>
          <p:cNvSpPr>
            <a:spLocks noGrp="1"/>
          </p:cNvSpPr>
          <p:nvPr>
            <p:ph type="title"/>
          </p:nvPr>
        </p:nvSpPr>
        <p:spPr/>
        <p:txBody>
          <a:bodyPr/>
          <a:lstStyle/>
          <a:p>
            <a:endParaRPr lang="es-PE"/>
          </a:p>
        </p:txBody>
      </p:sp>
      <p:sp>
        <p:nvSpPr>
          <p:cNvPr id="3" name="Marcador de texto 2">
            <a:extLst>
              <a:ext uri="{FF2B5EF4-FFF2-40B4-BE49-F238E27FC236}">
                <a16:creationId xmlns:a16="http://schemas.microsoft.com/office/drawing/2014/main" id="{5E841F65-2328-48BC-B65C-FD6719BEC7C6}"/>
              </a:ext>
            </a:extLst>
          </p:cNvPr>
          <p:cNvSpPr>
            <a:spLocks noGrp="1"/>
          </p:cNvSpPr>
          <p:nvPr>
            <p:ph type="body" idx="1"/>
          </p:nvPr>
        </p:nvSpPr>
        <p:spPr/>
        <p:txBody>
          <a:bodyPr/>
          <a:lstStyle/>
          <a:p>
            <a:endParaRPr lang="es-PE"/>
          </a:p>
        </p:txBody>
      </p:sp>
      <p:sp>
        <p:nvSpPr>
          <p:cNvPr id="4" name="Marcador de número de diapositiva 3">
            <a:extLst>
              <a:ext uri="{FF2B5EF4-FFF2-40B4-BE49-F238E27FC236}">
                <a16:creationId xmlns:a16="http://schemas.microsoft.com/office/drawing/2014/main" id="{B139C7BB-335D-4102-A539-0F3F7F3D9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11</a:t>
            </a:fld>
            <a:endParaRPr lang="es-PE"/>
          </a:p>
        </p:txBody>
      </p:sp>
    </p:spTree>
    <p:extLst>
      <p:ext uri="{BB962C8B-B14F-4D97-AF65-F5344CB8AC3E}">
        <p14:creationId xmlns:p14="http://schemas.microsoft.com/office/powerpoint/2010/main" val="4198653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645"/>
        <p:cNvGrpSpPr/>
        <p:nvPr/>
      </p:nvGrpSpPr>
      <p:grpSpPr>
        <a:xfrm>
          <a:off x="0" y="0"/>
          <a:ext cx="0" cy="0"/>
          <a:chOff x="0" y="0"/>
          <a:chExt cx="0" cy="0"/>
        </a:xfrm>
      </p:grpSpPr>
      <p:sp>
        <p:nvSpPr>
          <p:cNvPr id="647" name="Google Shape;647;p39"/>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s-PE" sz="1800" b="1" dirty="0">
                <a:solidFill>
                  <a:srgbClr val="434343"/>
                </a:solidFill>
                <a:latin typeface="Montserrat"/>
                <a:ea typeface="Montserrat"/>
                <a:cs typeface="Montserrat"/>
                <a:sym typeface="Montserrat"/>
              </a:rPr>
              <a:t>GRACIAS</a:t>
            </a:r>
            <a:endParaRPr sz="1800" b="1" dirty="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a:spLocks noGrp="1"/>
          </p:cNvSpPr>
          <p:nvPr>
            <p:ph type="title"/>
          </p:nvPr>
        </p:nvSpPr>
        <p:spPr>
          <a:xfrm>
            <a:off x="737850" y="317305"/>
            <a:ext cx="6034500" cy="74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s-PE" b="1" dirty="0">
                <a:latin typeface="Microsoft YaHei Light" panose="020B0502040204020203" pitchFamily="34" charset="-122"/>
                <a:ea typeface="Microsoft YaHei Light" panose="020B0502040204020203" pitchFamily="34" charset="-122"/>
              </a:rPr>
              <a:t>Introducción:</a:t>
            </a:r>
            <a:endParaRPr b="1" dirty="0">
              <a:latin typeface="Microsoft YaHei Light" panose="020B0502040204020203" pitchFamily="34" charset="-122"/>
              <a:ea typeface="Microsoft YaHei Light" panose="020B0502040204020203" pitchFamily="34" charset="-122"/>
            </a:endParaRPr>
          </a:p>
        </p:txBody>
      </p:sp>
      <p:sp>
        <p:nvSpPr>
          <p:cNvPr id="335" name="Google Shape;335;p35"/>
          <p:cNvSpPr txBox="1">
            <a:spLocks noGrp="1"/>
          </p:cNvSpPr>
          <p:nvPr>
            <p:ph type="body" idx="1"/>
          </p:nvPr>
        </p:nvSpPr>
        <p:spPr>
          <a:xfrm>
            <a:off x="737849" y="1282154"/>
            <a:ext cx="7064586" cy="3043200"/>
          </a:xfrm>
          <a:prstGeom prst="rect">
            <a:avLst/>
          </a:prstGeom>
        </p:spPr>
        <p:txBody>
          <a:bodyPr spcFirstLastPara="1" wrap="square" lIns="0" tIns="0" rIns="0" bIns="0" anchor="t" anchorCtr="0">
            <a:noAutofit/>
          </a:bodyPr>
          <a:lstStyle/>
          <a:p>
            <a:pPr marL="0" lvl="0" indent="0" algn="just">
              <a:buNone/>
            </a:pPr>
            <a:r>
              <a:rPr lang="es-ES" sz="1500" dirty="0">
                <a:latin typeface="Microsoft YaHei Light" panose="020B0502040204020203" pitchFamily="34" charset="-122"/>
                <a:ea typeface="Microsoft YaHei Light" panose="020B0502040204020203" pitchFamily="34" charset="-122"/>
              </a:rPr>
              <a:t>Los niveles gerenciales necesitan a menudo tomar decisiones de alto nivel, cruciales para el funcionamiento de la empresa.   Frecuentemente se basan en su experiencia este enfoque no es apto para las condiciones del mundo actual en el que los sistemas de gestión de calidad vigentes han demostrado la importancia de la toma de decisiones basada en cifras, datos y hechos.</a:t>
            </a:r>
          </a:p>
          <a:p>
            <a:pPr marL="0" lvl="0" indent="0" algn="just">
              <a:buNone/>
            </a:pPr>
            <a:r>
              <a:rPr lang="es-ES" sz="1500" dirty="0">
                <a:latin typeface="Microsoft YaHei Light" panose="020B0502040204020203" pitchFamily="34" charset="-122"/>
                <a:ea typeface="Microsoft YaHei Light" panose="020B0502040204020203" pitchFamily="34" charset="-122"/>
              </a:rPr>
              <a:t>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permite que los gerentes tomen decisiones siguiendo un enfoque racional, basados en información confiable y oportuna. Es tarea fundamental del Data </a:t>
            </a:r>
            <a:r>
              <a:rPr lang="es-ES" sz="1500" dirty="0" err="1">
                <a:latin typeface="Microsoft YaHei Light" panose="020B0502040204020203" pitchFamily="34" charset="-122"/>
                <a:ea typeface="Microsoft YaHei Light" panose="020B0502040204020203" pitchFamily="34" charset="-122"/>
              </a:rPr>
              <a:t>Warehouse</a:t>
            </a:r>
            <a:r>
              <a:rPr lang="es-ES" sz="1500" dirty="0">
                <a:latin typeface="Microsoft YaHei Light" panose="020B0502040204020203" pitchFamily="34" charset="-122"/>
                <a:ea typeface="Microsoft YaHei Light" panose="020B0502040204020203" pitchFamily="34" charset="-122"/>
              </a:rPr>
              <a:t> recolectar, unificar y depurar los datos del negocio, eliminando inconsistencias y conservando sólo la información útil para los objetivos empresariales.</a:t>
            </a:r>
          </a:p>
        </p:txBody>
      </p:sp>
      <p:sp>
        <p:nvSpPr>
          <p:cNvPr id="336" name="Google Shape;336;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67910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1034300" y="1583350"/>
            <a:ext cx="6342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endParaRPr dirty="0">
              <a:solidFill>
                <a:schemeClr val="accent1"/>
              </a:solidFill>
            </a:endParaRPr>
          </a:p>
          <a:p>
            <a:pPr marL="0" lvl="0" indent="0" algn="l" rtl="0">
              <a:spcBef>
                <a:spcPts val="0"/>
              </a:spcBef>
              <a:spcAft>
                <a:spcPts val="0"/>
              </a:spcAft>
              <a:buNone/>
            </a:pPr>
            <a:r>
              <a:rPr lang="es-PE" dirty="0"/>
              <a:t>Desarrollo</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37849" y="323979"/>
            <a:ext cx="2891699" cy="744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2500" b="1" dirty="0">
                <a:latin typeface="Microsoft YaHei Light" panose="020B0502040204020203" pitchFamily="34" charset="-122"/>
                <a:ea typeface="Microsoft YaHei Light" panose="020B0502040204020203" pitchFamily="34" charset="-122"/>
              </a:rPr>
              <a:t>¿</a:t>
            </a:r>
            <a:r>
              <a:rPr lang="es-PE" sz="2500" b="1" dirty="0">
                <a:latin typeface="Microsoft YaHei Light" panose="020B0502040204020203" pitchFamily="34" charset="-122"/>
                <a:ea typeface="Microsoft YaHei Light" panose="020B0502040204020203" pitchFamily="34" charset="-122"/>
              </a:rPr>
              <a:t>Qué es un Data </a:t>
            </a:r>
            <a:r>
              <a:rPr lang="es-PE" sz="2500" b="1" dirty="0" err="1">
                <a:latin typeface="Microsoft YaHei Light" panose="020B0502040204020203" pitchFamily="34" charset="-122"/>
                <a:ea typeface="Microsoft YaHei Light" panose="020B0502040204020203" pitchFamily="34" charset="-122"/>
              </a:rPr>
              <a:t>Warehouse</a:t>
            </a:r>
            <a:r>
              <a:rPr lang="en" sz="2500" b="1" dirty="0">
                <a:latin typeface="Microsoft YaHei Light" panose="020B0502040204020203" pitchFamily="34" charset="-122"/>
                <a:ea typeface="Microsoft YaHei Light" panose="020B0502040204020203" pitchFamily="34" charset="-122"/>
              </a:rPr>
              <a:t>?</a:t>
            </a:r>
            <a:endParaRPr sz="2500" b="1" dirty="0">
              <a:latin typeface="Microsoft YaHei Light" panose="020B0502040204020203" pitchFamily="34" charset="-122"/>
              <a:ea typeface="Microsoft YaHei Light" panose="020B0502040204020203" pitchFamily="34" charset="-122"/>
            </a:endParaRPr>
          </a:p>
        </p:txBody>
      </p:sp>
      <p:sp>
        <p:nvSpPr>
          <p:cNvPr id="97" name="Google Shape;97;p13"/>
          <p:cNvSpPr txBox="1">
            <a:spLocks noGrp="1"/>
          </p:cNvSpPr>
          <p:nvPr>
            <p:ph type="body" idx="1"/>
          </p:nvPr>
        </p:nvSpPr>
        <p:spPr>
          <a:xfrm>
            <a:off x="737850" y="1282153"/>
            <a:ext cx="2891700" cy="3343255"/>
          </a:xfrm>
          <a:prstGeom prst="rect">
            <a:avLst/>
          </a:prstGeom>
        </p:spPr>
        <p:txBody>
          <a:bodyPr spcFirstLastPara="1" wrap="square" lIns="0" tIns="0" rIns="0" bIns="0" anchor="t" anchorCtr="0">
            <a:noAutofit/>
          </a:bodyPr>
          <a:lstStyle/>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Todos los datos de la empresa se guardan en un solo lugar. Esto incluye datos de diferentes fuentes, así como datos actuales e históricos.</a:t>
            </a:r>
          </a:p>
          <a:p>
            <a:pPr marL="0" lv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Puede consistir en datos de la propia empresa, que si la empresa es grande podría extenderse a muchos departamentos, todos los cuales pueden estar utilizando diferentes formatos y diferentes plataformas. Sin mencionar los datos de fuentes externas, ya sea de otras empresas o de contenido generado por el usuario.[2]</a:t>
            </a:r>
          </a:p>
          <a:p>
            <a:pPr marL="0" lvl="0" indent="0">
              <a:buClr>
                <a:schemeClr val="dk1"/>
              </a:buClr>
              <a:buSzPts val="1100"/>
              <a:buNone/>
            </a:pPr>
            <a:endParaRPr lang="es-ES" sz="1300" dirty="0">
              <a:latin typeface="Microsoft YaHei Light" panose="020B0502040204020203" pitchFamily="34" charset="-122"/>
              <a:ea typeface="Microsoft YaHei Light" panose="020B0502040204020203" pitchFamily="34" charset="-122"/>
            </a:endParaRPr>
          </a:p>
          <a:p>
            <a:pPr marL="0" lvl="0" indent="0">
              <a:buClr>
                <a:schemeClr val="dk1"/>
              </a:buClr>
              <a:buSzPts val="1100"/>
              <a:buNone/>
            </a:pPr>
            <a:r>
              <a:rPr lang="es-ES" sz="1300" dirty="0">
                <a:latin typeface="Microsoft YaHei Light" panose="020B0502040204020203" pitchFamily="34" charset="-122"/>
                <a:ea typeface="Microsoft YaHei Light" panose="020B0502040204020203" pitchFamily="34" charset="-122"/>
              </a:rPr>
              <a:t> </a:t>
            </a:r>
            <a:endParaRPr sz="1300" dirty="0">
              <a:latin typeface="Microsoft YaHei Light" panose="020B0502040204020203" pitchFamily="34" charset="-122"/>
              <a:ea typeface="Microsoft YaHei Light" panose="020B0502040204020203" pitchFamily="34" charset="-122"/>
            </a:endParaRPr>
          </a:p>
        </p:txBody>
      </p:sp>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2" name="Google Shape;95;p13">
            <a:extLst>
              <a:ext uri="{FF2B5EF4-FFF2-40B4-BE49-F238E27FC236}">
                <a16:creationId xmlns:a16="http://schemas.microsoft.com/office/drawing/2014/main" id="{0707D60E-F53E-4A34-9079-13CE3C0DAB76}"/>
              </a:ext>
            </a:extLst>
          </p:cNvPr>
          <p:cNvSpPr txBox="1">
            <a:spLocks/>
          </p:cNvSpPr>
          <p:nvPr/>
        </p:nvSpPr>
        <p:spPr>
          <a:xfrm>
            <a:off x="4401011" y="323979"/>
            <a:ext cx="2891699" cy="744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2pPr>
            <a:lvl3pPr marR="0" lvl="2"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3pPr>
            <a:lvl4pPr marR="0" lvl="3"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4pPr>
            <a:lvl5pPr marR="0" lvl="4"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5pPr>
            <a:lvl6pPr marR="0" lvl="5"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6pPr>
            <a:lvl7pPr marR="0" lvl="6"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7pPr>
            <a:lvl8pPr marR="0" lvl="7"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8pPr>
            <a:lvl9pPr marR="0" lvl="8" algn="l" rtl="0">
              <a:lnSpc>
                <a:spcPct val="100000"/>
              </a:lnSpc>
              <a:spcBef>
                <a:spcPts val="0"/>
              </a:spcBef>
              <a:spcAft>
                <a:spcPts val="0"/>
              </a:spcAft>
              <a:buClr>
                <a:schemeClr val="dk1"/>
              </a:buClr>
              <a:buSzPts val="3000"/>
              <a:buFont typeface="Lato Black"/>
              <a:buNone/>
              <a:defRPr sz="3000" b="0" i="0" u="none" strike="noStrike" cap="none">
                <a:solidFill>
                  <a:schemeClr val="dk1"/>
                </a:solidFill>
                <a:latin typeface="Lato Black"/>
                <a:ea typeface="Lato Black"/>
                <a:cs typeface="Lato Black"/>
                <a:sym typeface="Lato Black"/>
              </a:defRPr>
            </a:lvl9pPr>
          </a:lstStyle>
          <a:p>
            <a:pPr algn="ctr"/>
            <a:r>
              <a:rPr lang="es-ES" sz="2500" b="1" dirty="0">
                <a:latin typeface="Microsoft YaHei Light" panose="020B0502040204020203" pitchFamily="34" charset="-122"/>
                <a:ea typeface="Microsoft YaHei Light" panose="020B0502040204020203" pitchFamily="34" charset="-122"/>
              </a:rPr>
              <a:t>¿Que es un Data </a:t>
            </a:r>
            <a:r>
              <a:rPr lang="es-ES" sz="2500" b="1" dirty="0" err="1">
                <a:latin typeface="Microsoft YaHei Light" panose="020B0502040204020203" pitchFamily="34" charset="-122"/>
                <a:ea typeface="Microsoft YaHei Light" panose="020B0502040204020203" pitchFamily="34" charset="-122"/>
              </a:rPr>
              <a:t>Mart</a:t>
            </a:r>
            <a:r>
              <a:rPr lang="es-ES" sz="2500" b="1" dirty="0">
                <a:latin typeface="Microsoft YaHei Light" panose="020B0502040204020203" pitchFamily="34" charset="-122"/>
                <a:ea typeface="Microsoft YaHei Light" panose="020B0502040204020203" pitchFamily="34" charset="-122"/>
              </a:rPr>
              <a:t>?</a:t>
            </a:r>
          </a:p>
        </p:txBody>
      </p:sp>
      <p:sp>
        <p:nvSpPr>
          <p:cNvPr id="13" name="Google Shape;97;p13">
            <a:extLst>
              <a:ext uri="{FF2B5EF4-FFF2-40B4-BE49-F238E27FC236}">
                <a16:creationId xmlns:a16="http://schemas.microsoft.com/office/drawing/2014/main" id="{DC92BC61-4C1B-4DE5-8E1C-C41F08EFBDDC}"/>
              </a:ext>
            </a:extLst>
          </p:cNvPr>
          <p:cNvSpPr txBox="1">
            <a:spLocks/>
          </p:cNvSpPr>
          <p:nvPr/>
        </p:nvSpPr>
        <p:spPr>
          <a:xfrm>
            <a:off x="4401012" y="1282153"/>
            <a:ext cx="2891700" cy="334325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1pPr>
            <a:lvl2pPr marL="914400" marR="0" lvl="1"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2pPr>
            <a:lvl3pPr marL="1371600" marR="0" lvl="2"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3pPr>
            <a:lvl4pPr marL="1828800" marR="0" lvl="3"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4pPr>
            <a:lvl5pPr marL="2286000" marR="0" lvl="4"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5pPr>
            <a:lvl6pPr marL="2743200" marR="0" lvl="5"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6pPr>
            <a:lvl7pPr marL="3200400" marR="0" lvl="6"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7pPr>
            <a:lvl8pPr marL="3657600" marR="0" lvl="7"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8pPr>
            <a:lvl9pPr marL="4114800" marR="0" lvl="8" indent="-355600" algn="l" rtl="0">
              <a:lnSpc>
                <a:spcPct val="100000"/>
              </a:lnSpc>
              <a:spcBef>
                <a:spcPts val="0"/>
              </a:spcBef>
              <a:spcAft>
                <a:spcPts val="0"/>
              </a:spcAft>
              <a:buClr>
                <a:schemeClr val="accent4"/>
              </a:buClr>
              <a:buSzPts val="2000"/>
              <a:buFont typeface="Lato Light"/>
              <a:buChar char="◦"/>
              <a:defRPr sz="2000" b="0" i="0" u="none" strike="noStrike" cap="none">
                <a:solidFill>
                  <a:schemeClr val="dk1"/>
                </a:solidFill>
                <a:latin typeface="Lato Light"/>
                <a:ea typeface="Lato Light"/>
                <a:cs typeface="Lato Light"/>
                <a:sym typeface="Lato Light"/>
              </a:defRPr>
            </a:lvl9pPr>
          </a:lstStyle>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Estructura de datos, construido dentro de una base de datos este almacena información agregada o consolidada, que será consumida por alguna herramienta de visualización o data </a:t>
            </a:r>
            <a:r>
              <a:rPr lang="es-ES" sz="1400" dirty="0" err="1">
                <a:latin typeface="Microsoft YaHei Light" panose="020B0502040204020203" pitchFamily="34" charset="-122"/>
                <a:ea typeface="Microsoft YaHei Light" panose="020B0502040204020203" pitchFamily="34" charset="-122"/>
              </a:rPr>
              <a:t>analytics</a:t>
            </a:r>
            <a:r>
              <a:rPr lang="es-ES" sz="1400" dirty="0">
                <a:latin typeface="Microsoft YaHei Light" panose="020B0502040204020203" pitchFamily="34" charset="-122"/>
                <a:ea typeface="Microsoft YaHei Light" panose="020B0502040204020203" pitchFamily="34" charset="-122"/>
              </a:rPr>
              <a:t>. Se especializa en un área de la empresa o de un flujo o proceso especifico. </a:t>
            </a:r>
          </a:p>
          <a:p>
            <a:pPr marL="0" indent="0" algn="just">
              <a:buClr>
                <a:schemeClr val="dk1"/>
              </a:buClr>
              <a:buSzPts val="1100"/>
              <a:buNone/>
            </a:pPr>
            <a:r>
              <a:rPr lang="es-ES" sz="1400" dirty="0">
                <a:latin typeface="Microsoft YaHei Light" panose="020B0502040204020203" pitchFamily="34" charset="-122"/>
                <a:ea typeface="Microsoft YaHei Light" panose="020B0502040204020203" pitchFamily="34" charset="-122"/>
              </a:rPr>
              <a:t>Almacena la información proveniente de uno o más orígenes de datos (bases de datos, archivos con datos, servicios de internet, etc.) y que ha sido procesada por un ETL (proceso de Extracción, Transformación y Carga).</a:t>
            </a:r>
          </a:p>
          <a:p>
            <a:pPr marL="0" indent="0">
              <a:buClr>
                <a:schemeClr val="dk1"/>
              </a:buClr>
              <a:buSzPts val="1100"/>
              <a:buFont typeface="Lato Light"/>
              <a:buNone/>
            </a:pPr>
            <a:r>
              <a:rPr lang="es-ES" sz="1300" dirty="0">
                <a:latin typeface="Microsoft YaHei Light" panose="020B0502040204020203" pitchFamily="34" charset="-122"/>
                <a:ea typeface="Microsoft YaHei Light" panose="020B0502040204020203" pitchFamily="34" charset="-122"/>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9" name="Google Shape;99;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2050" name="Picture 2" descr="datawarehouse_datamart.PNG">
            <a:extLst>
              <a:ext uri="{FF2B5EF4-FFF2-40B4-BE49-F238E27FC236}">
                <a16:creationId xmlns:a16="http://schemas.microsoft.com/office/drawing/2014/main" id="{BFECFC14-D162-4382-9051-5425B7519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209" y="733425"/>
            <a:ext cx="7172325"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0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D38D1-139D-47D9-8057-52A3C36371C7}"/>
              </a:ext>
            </a:extLst>
          </p:cNvPr>
          <p:cNvSpPr>
            <a:spLocks noGrp="1"/>
          </p:cNvSpPr>
          <p:nvPr>
            <p:ph type="title"/>
          </p:nvPr>
        </p:nvSpPr>
        <p:spPr/>
        <p:txBody>
          <a:bodyPr/>
          <a:lstStyle/>
          <a:p>
            <a:endParaRPr lang="es-PE"/>
          </a:p>
        </p:txBody>
      </p:sp>
      <p:sp>
        <p:nvSpPr>
          <p:cNvPr id="3" name="Marcador de texto 2">
            <a:extLst>
              <a:ext uri="{FF2B5EF4-FFF2-40B4-BE49-F238E27FC236}">
                <a16:creationId xmlns:a16="http://schemas.microsoft.com/office/drawing/2014/main" id="{07F2F350-3E6D-43DC-84CE-3A754D0E0EEC}"/>
              </a:ext>
            </a:extLst>
          </p:cNvPr>
          <p:cNvSpPr>
            <a:spLocks noGrp="1"/>
          </p:cNvSpPr>
          <p:nvPr>
            <p:ph type="body" idx="1"/>
          </p:nvPr>
        </p:nvSpPr>
        <p:spPr/>
        <p:txBody>
          <a:bodyPr/>
          <a:lstStyle/>
          <a:p>
            <a:endParaRPr lang="es-PE"/>
          </a:p>
        </p:txBody>
      </p:sp>
      <p:sp>
        <p:nvSpPr>
          <p:cNvPr id="4" name="Marcador de texto 3">
            <a:extLst>
              <a:ext uri="{FF2B5EF4-FFF2-40B4-BE49-F238E27FC236}">
                <a16:creationId xmlns:a16="http://schemas.microsoft.com/office/drawing/2014/main" id="{65E31C6B-0368-45C4-AA7D-0D0BFF8A7ACE}"/>
              </a:ext>
            </a:extLst>
          </p:cNvPr>
          <p:cNvSpPr>
            <a:spLocks noGrp="1"/>
          </p:cNvSpPr>
          <p:nvPr>
            <p:ph type="body" idx="2"/>
          </p:nvPr>
        </p:nvSpPr>
        <p:spPr/>
        <p:txBody>
          <a:bodyPr/>
          <a:lstStyle/>
          <a:p>
            <a:endParaRPr lang="es-PE"/>
          </a:p>
        </p:txBody>
      </p:sp>
      <p:sp>
        <p:nvSpPr>
          <p:cNvPr id="5" name="Marcador de número de diapositiva 4">
            <a:extLst>
              <a:ext uri="{FF2B5EF4-FFF2-40B4-BE49-F238E27FC236}">
                <a16:creationId xmlns:a16="http://schemas.microsoft.com/office/drawing/2014/main" id="{FF54B937-0F2C-4E2A-BE65-1EFF4CCDEB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6</a:t>
            </a:fld>
            <a:endParaRPr lang="es-PE"/>
          </a:p>
        </p:txBody>
      </p:sp>
    </p:spTree>
    <p:extLst>
      <p:ext uri="{BB962C8B-B14F-4D97-AF65-F5344CB8AC3E}">
        <p14:creationId xmlns:p14="http://schemas.microsoft.com/office/powerpoint/2010/main" val="216709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7850" y="517525"/>
            <a:ext cx="6034500" cy="544358"/>
          </a:xfrm>
        </p:spPr>
        <p:txBody>
          <a:bodyPr/>
          <a:lstStyle/>
          <a:p>
            <a:r>
              <a:rPr lang="es-ES" dirty="0"/>
              <a:t>Línea de datos</a:t>
            </a:r>
            <a:endParaRPr lang="es-PE" dirty="0"/>
          </a:p>
        </p:txBody>
      </p:sp>
      <p:sp>
        <p:nvSpPr>
          <p:cNvPr id="3" name="Marcador de texto 2"/>
          <p:cNvSpPr>
            <a:spLocks noGrp="1"/>
          </p:cNvSpPr>
          <p:nvPr>
            <p:ph type="body" idx="1"/>
          </p:nvPr>
        </p:nvSpPr>
        <p:spPr>
          <a:xfrm>
            <a:off x="737850" y="1275644"/>
            <a:ext cx="4619625" cy="3243256"/>
          </a:xfrm>
        </p:spPr>
        <p:txBody>
          <a:bodyPr/>
          <a:lstStyle/>
          <a:p>
            <a:pPr marL="76200" indent="0">
              <a:buNone/>
            </a:pPr>
            <a:r>
              <a:rPr lang="es-ES" sz="2000" dirty="0">
                <a:solidFill>
                  <a:schemeClr val="accent4">
                    <a:lumMod val="75000"/>
                  </a:schemeClr>
                </a:solidFill>
              </a:rPr>
              <a:t>1. Modelo Dimensional:</a:t>
            </a:r>
          </a:p>
          <a:p>
            <a:pPr marL="76200" indent="0">
              <a:buNone/>
            </a:pPr>
            <a:r>
              <a:rPr lang="es-ES" sz="1600" dirty="0"/>
              <a:t>Es un proceso dinámico y altamente iterativo. Consiste de cuatro pasos: </a:t>
            </a:r>
          </a:p>
          <a:p>
            <a:r>
              <a:rPr lang="es-ES" sz="1600" dirty="0"/>
              <a:t>Elegir el proceso de negocio</a:t>
            </a:r>
          </a:p>
          <a:p>
            <a:r>
              <a:rPr lang="es-ES" sz="1600" dirty="0"/>
              <a:t>Establecer el nivel de granularidad</a:t>
            </a:r>
          </a:p>
          <a:p>
            <a:r>
              <a:rPr lang="es-ES" sz="1600" dirty="0"/>
              <a:t>Elegir las dimensiones</a:t>
            </a:r>
          </a:p>
          <a:p>
            <a:r>
              <a:rPr lang="es-ES" sz="1600" dirty="0" err="1"/>
              <a:t>Identiﬁcar</a:t>
            </a:r>
            <a:r>
              <a:rPr lang="es-ES" sz="1600" dirty="0"/>
              <a:t> medidas y tablas de hechos</a:t>
            </a:r>
          </a:p>
          <a:p>
            <a:r>
              <a:rPr lang="es-ES" sz="1600" dirty="0"/>
              <a:t>Para concluir con el proceso dimensional inicial se realiza un </a:t>
            </a:r>
            <a:r>
              <a:rPr lang="es-ES" sz="1600" dirty="0" err="1"/>
              <a:t>gráﬁco</a:t>
            </a:r>
            <a:r>
              <a:rPr lang="es-ES" sz="1600" dirty="0"/>
              <a:t> denominado modelo dimensional de alto nivel</a:t>
            </a:r>
          </a:p>
          <a:p>
            <a:endParaRPr lang="es-PE" sz="1600" dirty="0"/>
          </a:p>
        </p:txBody>
      </p:sp>
      <p:sp>
        <p:nvSpPr>
          <p:cNvPr id="4" name="Marcador de número de diapositiva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7</a:t>
            </a:fld>
            <a:endParaRPr lang="es-PE"/>
          </a:p>
        </p:txBody>
      </p:sp>
      <p:pic>
        <p:nvPicPr>
          <p:cNvPr id="5" name="Imagen 4">
            <a:extLst>
              <a:ext uri="{FF2B5EF4-FFF2-40B4-BE49-F238E27FC236}">
                <a16:creationId xmlns:a16="http://schemas.microsoft.com/office/drawing/2014/main" id="{76B9BDC5-F748-4887-A2D3-A7B27369A6A5}"/>
              </a:ext>
            </a:extLst>
          </p:cNvPr>
          <p:cNvPicPr>
            <a:picLocks noChangeAspect="1"/>
          </p:cNvPicPr>
          <p:nvPr/>
        </p:nvPicPr>
        <p:blipFill rotWithShape="1">
          <a:blip r:embed="rId2"/>
          <a:srcRect l="3877"/>
          <a:stretch/>
        </p:blipFill>
        <p:spPr>
          <a:xfrm>
            <a:off x="4899378" y="1610282"/>
            <a:ext cx="3314861" cy="2573979"/>
          </a:xfrm>
          <a:prstGeom prst="rect">
            <a:avLst/>
          </a:prstGeom>
        </p:spPr>
      </p:pic>
    </p:spTree>
    <p:extLst>
      <p:ext uri="{BB962C8B-B14F-4D97-AF65-F5344CB8AC3E}">
        <p14:creationId xmlns:p14="http://schemas.microsoft.com/office/powerpoint/2010/main" val="417625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DE21AF-9C72-46A2-9600-B44404CD73BA}"/>
              </a:ext>
            </a:extLst>
          </p:cNvPr>
          <p:cNvSpPr>
            <a:spLocks noGrp="1"/>
          </p:cNvSpPr>
          <p:nvPr>
            <p:ph type="title"/>
          </p:nvPr>
        </p:nvSpPr>
        <p:spPr>
          <a:xfrm>
            <a:off x="737850" y="517525"/>
            <a:ext cx="6034500" cy="603783"/>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978A8C0A-F03E-4425-BCE3-706B08C026D9}"/>
              </a:ext>
            </a:extLst>
          </p:cNvPr>
          <p:cNvSpPr>
            <a:spLocks noGrp="1"/>
          </p:cNvSpPr>
          <p:nvPr>
            <p:ph type="body" idx="1"/>
          </p:nvPr>
        </p:nvSpPr>
        <p:spPr>
          <a:xfrm>
            <a:off x="737850" y="1248769"/>
            <a:ext cx="6712818" cy="3501082"/>
          </a:xfrm>
        </p:spPr>
        <p:txBody>
          <a:bodyPr/>
          <a:lstStyle/>
          <a:p>
            <a:pPr marL="76200" indent="0">
              <a:buNone/>
            </a:pPr>
            <a:r>
              <a:rPr lang="es-ES" sz="2000" dirty="0">
                <a:solidFill>
                  <a:schemeClr val="accent4">
                    <a:lumMod val="75000"/>
                  </a:schemeClr>
                </a:solidFill>
              </a:rPr>
              <a:t>2. Modelo físico: </a:t>
            </a:r>
          </a:p>
          <a:p>
            <a:r>
              <a:rPr lang="es-ES" sz="1200" dirty="0"/>
              <a:t>¿Cómo puede determinar cuán grande será el sistema de DW/BI?</a:t>
            </a:r>
          </a:p>
          <a:p>
            <a:r>
              <a:rPr lang="es-ES" sz="1200" dirty="0"/>
              <a:t>¿Cuáles son los factores de uso que llevarán a una configuración más grande y más compleja?</a:t>
            </a:r>
          </a:p>
          <a:p>
            <a:r>
              <a:rPr lang="es-ES" sz="1200" dirty="0"/>
              <a:t>¿Cómo se debe configurar el sistema?</a:t>
            </a:r>
          </a:p>
          <a:p>
            <a:r>
              <a:rPr lang="es-ES" sz="1200" dirty="0"/>
              <a:t>¿Cuánta memoria y servidores se necesitan? ¿Qué tipo de almacenamiento y procesadores?</a:t>
            </a:r>
          </a:p>
          <a:p>
            <a:r>
              <a:rPr lang="es-ES" sz="1200" dirty="0"/>
              <a:t>¿Cómo instalar el software en los servidores de desarrollo, prueba y producción?</a:t>
            </a:r>
          </a:p>
          <a:p>
            <a:r>
              <a:rPr lang="es-ES" sz="1200" dirty="0"/>
              <a:t>¿Qué necesitan instalar los diferentes miembros del equipo de DW/BI en sus estaciones de trabajo?</a:t>
            </a:r>
          </a:p>
          <a:p>
            <a:r>
              <a:rPr lang="es-ES" sz="1200" dirty="0"/>
              <a:t>¿Cómo convertir el modelo de datos lógico en un modelo de datos físicos en la base de datos relacional?</a:t>
            </a:r>
          </a:p>
          <a:p>
            <a:r>
              <a:rPr lang="es-ES" sz="1200" dirty="0"/>
              <a:t>¿Cómo conseguir un plan de indexación inicial?</a:t>
            </a:r>
          </a:p>
          <a:p>
            <a:r>
              <a:rPr lang="es-ES" sz="1200" dirty="0"/>
              <a:t>¿Debe usarse la partición en las tablas relacionales?</a:t>
            </a:r>
            <a:endParaRPr lang="es-PE" sz="1200" dirty="0"/>
          </a:p>
        </p:txBody>
      </p:sp>
      <p:sp>
        <p:nvSpPr>
          <p:cNvPr id="4" name="Marcador de número de diapositiva 3">
            <a:extLst>
              <a:ext uri="{FF2B5EF4-FFF2-40B4-BE49-F238E27FC236}">
                <a16:creationId xmlns:a16="http://schemas.microsoft.com/office/drawing/2014/main" id="{36AEBC7D-27A0-45D8-AEF2-92CB88FD02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8</a:t>
            </a:fld>
            <a:endParaRPr lang="es-PE"/>
          </a:p>
        </p:txBody>
      </p:sp>
    </p:spTree>
    <p:extLst>
      <p:ext uri="{BB962C8B-B14F-4D97-AF65-F5344CB8AC3E}">
        <p14:creationId xmlns:p14="http://schemas.microsoft.com/office/powerpoint/2010/main" val="96626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E028F8-2421-4D71-87E4-FB765F9E4E71}"/>
              </a:ext>
            </a:extLst>
          </p:cNvPr>
          <p:cNvSpPr>
            <a:spLocks noGrp="1"/>
          </p:cNvSpPr>
          <p:nvPr>
            <p:ph type="title"/>
          </p:nvPr>
        </p:nvSpPr>
        <p:spPr>
          <a:xfrm>
            <a:off x="737850" y="517525"/>
            <a:ext cx="6964468" cy="611364"/>
          </a:xfrm>
        </p:spPr>
        <p:txBody>
          <a:bodyPr/>
          <a:lstStyle/>
          <a:p>
            <a:r>
              <a:rPr lang="es-ES" dirty="0"/>
              <a:t>Línea de datos</a:t>
            </a:r>
            <a:endParaRPr lang="es-PE" dirty="0"/>
          </a:p>
        </p:txBody>
      </p:sp>
      <p:sp>
        <p:nvSpPr>
          <p:cNvPr id="3" name="Marcador de texto 2">
            <a:extLst>
              <a:ext uri="{FF2B5EF4-FFF2-40B4-BE49-F238E27FC236}">
                <a16:creationId xmlns:a16="http://schemas.microsoft.com/office/drawing/2014/main" id="{020E4644-2AD0-4089-A27B-F455DCC5B8E7}"/>
              </a:ext>
            </a:extLst>
          </p:cNvPr>
          <p:cNvSpPr>
            <a:spLocks noGrp="1"/>
          </p:cNvSpPr>
          <p:nvPr>
            <p:ph type="body" idx="1"/>
          </p:nvPr>
        </p:nvSpPr>
        <p:spPr>
          <a:xfrm>
            <a:off x="737850" y="1327243"/>
            <a:ext cx="6599928" cy="3043200"/>
          </a:xfrm>
        </p:spPr>
        <p:txBody>
          <a:bodyPr/>
          <a:lstStyle/>
          <a:p>
            <a:pPr marL="76200" indent="0">
              <a:buNone/>
            </a:pPr>
            <a:r>
              <a:rPr lang="es-ES" sz="2000" dirty="0">
                <a:solidFill>
                  <a:schemeClr val="accent4">
                    <a:lumMod val="75000"/>
                  </a:schemeClr>
                </a:solidFill>
              </a:rPr>
              <a:t>3. ETL (Extracción, Transformación y Carga)</a:t>
            </a:r>
          </a:p>
          <a:p>
            <a:r>
              <a:rPr lang="es-ES" sz="1600" dirty="0"/>
              <a:t>Es la base sobre la cual se alimenta el </a:t>
            </a:r>
            <a:r>
              <a:rPr lang="es-ES" sz="1600" dirty="0" err="1"/>
              <a:t>Datawarehouse</a:t>
            </a:r>
            <a:r>
              <a:rPr lang="es-ES" sz="1600" dirty="0"/>
              <a:t>. </a:t>
            </a:r>
          </a:p>
          <a:p>
            <a:r>
              <a:rPr lang="es-ES" sz="1600" dirty="0"/>
              <a:t>Si el sistema ETL se diseña adecuadamente, puede extraer los datos de los sistemas de origen de datos, aplicar diferentes reglas para aumentar la calidad y consistencia de los mismos, consolidar la información proveniente de distintos sistemas, y </a:t>
            </a:r>
            <a:r>
              <a:rPr lang="es-ES" sz="1600" dirty="0" err="1"/>
              <a:t>ﬁnalmente</a:t>
            </a:r>
            <a:r>
              <a:rPr lang="es-ES" sz="1600" dirty="0"/>
              <a:t> cargar (grabar) la información en el DW en un formato acorde para la utilización por parte de las herramientas de análisis.</a:t>
            </a:r>
            <a:endParaRPr lang="es-PE" sz="1600" dirty="0"/>
          </a:p>
        </p:txBody>
      </p:sp>
      <p:sp>
        <p:nvSpPr>
          <p:cNvPr id="4" name="Marcador de número de diapositiva 3">
            <a:extLst>
              <a:ext uri="{FF2B5EF4-FFF2-40B4-BE49-F238E27FC236}">
                <a16:creationId xmlns:a16="http://schemas.microsoft.com/office/drawing/2014/main" id="{31A99407-78D5-4A1F-ABE0-5A9FB30BD0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PE" smtClean="0"/>
              <a:t>9</a:t>
            </a:fld>
            <a:endParaRPr lang="es-PE"/>
          </a:p>
        </p:txBody>
      </p:sp>
      <p:pic>
        <p:nvPicPr>
          <p:cNvPr id="1026" name="Picture 2" descr="Resultado de imagen para etl">
            <a:extLst>
              <a:ext uri="{FF2B5EF4-FFF2-40B4-BE49-F238E27FC236}">
                <a16:creationId xmlns:a16="http://schemas.microsoft.com/office/drawing/2014/main" id="{A0613C36-0C78-43CC-A9A9-54A154F94F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3" t="12486" r="3301" b="12789"/>
          <a:stretch/>
        </p:blipFill>
        <p:spPr bwMode="auto">
          <a:xfrm>
            <a:off x="2782219" y="3601769"/>
            <a:ext cx="3720181" cy="130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353800"/>
      </p:ext>
    </p:extLst>
  </p:cSld>
  <p:clrMapOvr>
    <a:masterClrMapping/>
  </p:clrMapOvr>
</p:sld>
</file>

<file path=ppt/theme/theme1.xml><?xml version="1.0" encoding="utf-8"?>
<a:theme xmlns:a="http://schemas.openxmlformats.org/drawingml/2006/main" name="Silvia template">
  <a:themeElements>
    <a:clrScheme name="Custom 347">
      <a:dk1>
        <a:srgbClr val="222222"/>
      </a:dk1>
      <a:lt1>
        <a:srgbClr val="FFFFFF"/>
      </a:lt1>
      <a:dk2>
        <a:srgbClr val="111111"/>
      </a:dk2>
      <a:lt2>
        <a:srgbClr val="FFFFFF"/>
      </a:lt2>
      <a:accent1>
        <a:srgbClr val="F20122"/>
      </a:accent1>
      <a:accent2>
        <a:srgbClr val="CA0000"/>
      </a:accent2>
      <a:accent3>
        <a:srgbClr val="FF6A00"/>
      </a:accent3>
      <a:accent4>
        <a:srgbClr val="FF9F00"/>
      </a:accent4>
      <a:accent5>
        <a:srgbClr val="999999"/>
      </a:accent5>
      <a:accent6>
        <a:srgbClr val="D9D9D9"/>
      </a:accent6>
      <a:hlink>
        <a:srgbClr val="F20122"/>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668</Words>
  <Application>Microsoft Office PowerPoint</Application>
  <PresentationFormat>Presentación en pantalla (16:9)</PresentationFormat>
  <Paragraphs>50</Paragraphs>
  <Slides>12</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Microsoft YaHei Light</vt:lpstr>
      <vt:lpstr>Arial</vt:lpstr>
      <vt:lpstr>Calibri</vt:lpstr>
      <vt:lpstr>Lato Black</vt:lpstr>
      <vt:lpstr>Lato Light</vt:lpstr>
      <vt:lpstr>Montserrat</vt:lpstr>
      <vt:lpstr>Silvia template</vt:lpstr>
      <vt:lpstr>Inmon-vs-Kimball</vt:lpstr>
      <vt:lpstr>Introducción:</vt:lpstr>
      <vt:lpstr>1. Desarrollo</vt:lpstr>
      <vt:lpstr>¿Qué es un Data Warehouse?</vt:lpstr>
      <vt:lpstr>Presentación de PowerPoint</vt:lpstr>
      <vt:lpstr>Presentación de PowerPoint</vt:lpstr>
      <vt:lpstr>Línea de datos</vt:lpstr>
      <vt:lpstr>Línea de datos</vt:lpstr>
      <vt:lpstr>Línea de datos</vt:lpstr>
      <vt:lpstr>Línea de Aplicación BI</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AEPISS15</dc:creator>
  <cp:lastModifiedBy>Arlyn Cotrado</cp:lastModifiedBy>
  <cp:revision>17</cp:revision>
  <dcterms:modified xsi:type="dcterms:W3CDTF">2019-10-19T19:25:29Z</dcterms:modified>
</cp:coreProperties>
</file>