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25"/>
  </p:notesMasterIdLst>
  <p:sldIdLst>
    <p:sldId id="256" r:id="rId2"/>
    <p:sldId id="284" r:id="rId3"/>
    <p:sldId id="259" r:id="rId4"/>
    <p:sldId id="257" r:id="rId5"/>
    <p:sldId id="285" r:id="rId6"/>
    <p:sldId id="297" r:id="rId7"/>
    <p:sldId id="301" r:id="rId8"/>
    <p:sldId id="302" r:id="rId9"/>
    <p:sldId id="303" r:id="rId10"/>
    <p:sldId id="292" r:id="rId11"/>
    <p:sldId id="293" r:id="rId12"/>
    <p:sldId id="294" r:id="rId13"/>
    <p:sldId id="295" r:id="rId14"/>
    <p:sldId id="296" r:id="rId15"/>
    <p:sldId id="287" r:id="rId16"/>
    <p:sldId id="288" r:id="rId17"/>
    <p:sldId id="289" r:id="rId18"/>
    <p:sldId id="286" r:id="rId19"/>
    <p:sldId id="291" r:id="rId20"/>
    <p:sldId id="299" r:id="rId21"/>
    <p:sldId id="298" r:id="rId22"/>
    <p:sldId id="300" r:id="rId23"/>
    <p:sldId id="283"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9029EE-1860-4223-9AF5-C8FD22EDDD74}">
  <a:tblStyle styleId="{729029EE-1860-4223-9AF5-C8FD22EDDD7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2E255E-72F5-464A-A707-5425346873FE}" type="doc">
      <dgm:prSet loTypeId="urn:microsoft.com/office/officeart/2005/8/layout/default" loCatId="list" qsTypeId="urn:microsoft.com/office/officeart/2005/8/quickstyle/simple4" qsCatId="simple" csTypeId="urn:microsoft.com/office/officeart/2005/8/colors/colorful2" csCatId="colorful" phldr="1"/>
      <dgm:spPr/>
      <dgm:t>
        <a:bodyPr/>
        <a:lstStyle/>
        <a:p>
          <a:endParaRPr lang="es-PE"/>
        </a:p>
      </dgm:t>
    </dgm:pt>
    <dgm:pt modelId="{E01DEC4A-02C9-44F9-BD85-3991DC583668}">
      <dgm:prSet phldrT="[Texto]"/>
      <dgm:spPr/>
      <dgm:t>
        <a:bodyPr/>
        <a:lstStyle/>
        <a:p>
          <a:r>
            <a:rPr lang="es-PE" noProof="0" dirty="0"/>
            <a:t>Definir Alcance</a:t>
          </a:r>
        </a:p>
      </dgm:t>
    </dgm:pt>
    <dgm:pt modelId="{72D5A6CE-C77B-4927-B3B5-4F207ADA438E}" type="parTrans" cxnId="{069867EE-07B3-4774-BD91-28670E4714F0}">
      <dgm:prSet/>
      <dgm:spPr/>
      <dgm:t>
        <a:bodyPr/>
        <a:lstStyle/>
        <a:p>
          <a:endParaRPr lang="es-PE"/>
        </a:p>
      </dgm:t>
    </dgm:pt>
    <dgm:pt modelId="{4B2756AF-0BA7-4975-B62B-5B302EFB75E8}" type="sibTrans" cxnId="{069867EE-07B3-4774-BD91-28670E4714F0}">
      <dgm:prSet/>
      <dgm:spPr/>
      <dgm:t>
        <a:bodyPr/>
        <a:lstStyle/>
        <a:p>
          <a:endParaRPr lang="es-PE"/>
        </a:p>
      </dgm:t>
    </dgm:pt>
    <dgm:pt modelId="{3E28F15B-8F87-4BB9-AEEC-A5296789EB30}">
      <dgm:prSet phldrT="[Texto]"/>
      <dgm:spPr/>
      <dgm:t>
        <a:bodyPr/>
        <a:lstStyle/>
        <a:p>
          <a:r>
            <a:rPr lang="es-PE" noProof="0"/>
            <a:t>Identificar Tareas	</a:t>
          </a:r>
        </a:p>
      </dgm:t>
    </dgm:pt>
    <dgm:pt modelId="{B829B0E6-8770-4CF9-A0DA-1F9ED7E8DF0D}" type="parTrans" cxnId="{658ADE49-26D4-43CC-8327-2F37B0B5B4B3}">
      <dgm:prSet/>
      <dgm:spPr/>
      <dgm:t>
        <a:bodyPr/>
        <a:lstStyle/>
        <a:p>
          <a:endParaRPr lang="es-PE"/>
        </a:p>
      </dgm:t>
    </dgm:pt>
    <dgm:pt modelId="{61960ADA-AF38-423B-8A1A-4FAC94A84E13}" type="sibTrans" cxnId="{658ADE49-26D4-43CC-8327-2F37B0B5B4B3}">
      <dgm:prSet/>
      <dgm:spPr/>
      <dgm:t>
        <a:bodyPr/>
        <a:lstStyle/>
        <a:p>
          <a:endParaRPr lang="es-PE"/>
        </a:p>
      </dgm:t>
    </dgm:pt>
    <dgm:pt modelId="{863C22E2-F21A-4B43-9320-B56ED352F90A}">
      <dgm:prSet phldrT="[Texto]"/>
      <dgm:spPr/>
      <dgm:t>
        <a:bodyPr/>
        <a:lstStyle/>
        <a:p>
          <a:r>
            <a:rPr lang="es-PE" noProof="0" dirty="0"/>
            <a:t>Programación de Tareas</a:t>
          </a:r>
        </a:p>
      </dgm:t>
    </dgm:pt>
    <dgm:pt modelId="{D72E155D-FA89-4FA0-9B6F-30DFD4B10A31}" type="sibTrans" cxnId="{E3FDE47E-7EAA-432C-B398-63F96218327D}">
      <dgm:prSet/>
      <dgm:spPr/>
      <dgm:t>
        <a:bodyPr/>
        <a:lstStyle/>
        <a:p>
          <a:endParaRPr lang="es-PE"/>
        </a:p>
      </dgm:t>
    </dgm:pt>
    <dgm:pt modelId="{0FACC13C-3A0A-4FB1-9991-DDD4E1F13DF4}" type="parTrans" cxnId="{E3FDE47E-7EAA-432C-B398-63F96218327D}">
      <dgm:prSet/>
      <dgm:spPr/>
      <dgm:t>
        <a:bodyPr/>
        <a:lstStyle/>
        <a:p>
          <a:endParaRPr lang="es-PE"/>
        </a:p>
      </dgm:t>
    </dgm:pt>
    <dgm:pt modelId="{8B441887-D076-4CD7-8B02-CDB8253707ED}">
      <dgm:prSet phldrT="[Texto]"/>
      <dgm:spPr/>
      <dgm:t>
        <a:bodyPr/>
        <a:lstStyle/>
        <a:p>
          <a:r>
            <a:rPr lang="es-PE" noProof="0"/>
            <a:t>Planear el uso de recursos</a:t>
          </a:r>
        </a:p>
      </dgm:t>
    </dgm:pt>
    <dgm:pt modelId="{9C7EF54B-654D-4C10-BA05-094668021B12}" type="parTrans" cxnId="{D6D77719-669D-47DC-8CE8-2771329754FC}">
      <dgm:prSet/>
      <dgm:spPr/>
      <dgm:t>
        <a:bodyPr/>
        <a:lstStyle/>
        <a:p>
          <a:endParaRPr lang="es-PE"/>
        </a:p>
      </dgm:t>
    </dgm:pt>
    <dgm:pt modelId="{5CE1FB69-98C5-4A4B-A2C1-33E59D3F0724}" type="sibTrans" cxnId="{D6D77719-669D-47DC-8CE8-2771329754FC}">
      <dgm:prSet/>
      <dgm:spPr/>
      <dgm:t>
        <a:bodyPr/>
        <a:lstStyle/>
        <a:p>
          <a:endParaRPr lang="es-PE"/>
        </a:p>
      </dgm:t>
    </dgm:pt>
    <dgm:pt modelId="{2E051291-592F-44C8-BD87-96A021A7861C}">
      <dgm:prSet phldrT="[Texto]"/>
      <dgm:spPr/>
      <dgm:t>
        <a:bodyPr/>
        <a:lstStyle/>
        <a:p>
          <a:r>
            <a:rPr lang="es-PE" noProof="0"/>
            <a:t>Asignar la carga de trabajo a los recusos</a:t>
          </a:r>
        </a:p>
      </dgm:t>
    </dgm:pt>
    <dgm:pt modelId="{BD7409EF-2C3B-4141-836D-3D36D962455D}" type="parTrans" cxnId="{C7DE9387-DE24-4941-B63E-F7C873F874D5}">
      <dgm:prSet/>
      <dgm:spPr/>
      <dgm:t>
        <a:bodyPr/>
        <a:lstStyle/>
        <a:p>
          <a:endParaRPr lang="es-PE"/>
        </a:p>
      </dgm:t>
    </dgm:pt>
    <dgm:pt modelId="{51B09255-986D-411E-9116-2F16B97FC015}" type="sibTrans" cxnId="{C7DE9387-DE24-4941-B63E-F7C873F874D5}">
      <dgm:prSet/>
      <dgm:spPr/>
      <dgm:t>
        <a:bodyPr/>
        <a:lstStyle/>
        <a:p>
          <a:endParaRPr lang="es-PE"/>
        </a:p>
      </dgm:t>
    </dgm:pt>
    <dgm:pt modelId="{AFD97B27-BC14-4C03-B86F-590FFBBE2F23}">
      <dgm:prSet phldrT="[Texto]"/>
      <dgm:spPr/>
      <dgm:t>
        <a:bodyPr/>
        <a:lstStyle/>
        <a:p>
          <a:r>
            <a:rPr lang="es-PE" noProof="0"/>
            <a:t>Plan de Proyecto</a:t>
          </a:r>
        </a:p>
      </dgm:t>
    </dgm:pt>
    <dgm:pt modelId="{288B5E1B-4378-4891-B41D-3525AA165A0C}" type="parTrans" cxnId="{E7A5163F-86B4-4DD8-9C98-62EA7D7700AF}">
      <dgm:prSet/>
      <dgm:spPr/>
      <dgm:t>
        <a:bodyPr/>
        <a:lstStyle/>
        <a:p>
          <a:endParaRPr lang="es-PE"/>
        </a:p>
      </dgm:t>
    </dgm:pt>
    <dgm:pt modelId="{C4506B1E-F864-4833-AE12-026D5C532D50}" type="sibTrans" cxnId="{E7A5163F-86B4-4DD8-9C98-62EA7D7700AF}">
      <dgm:prSet/>
      <dgm:spPr/>
      <dgm:t>
        <a:bodyPr/>
        <a:lstStyle/>
        <a:p>
          <a:endParaRPr lang="es-PE"/>
        </a:p>
      </dgm:t>
    </dgm:pt>
    <dgm:pt modelId="{7C80D6A3-9715-45FE-AA52-85063A9A421A}" type="pres">
      <dgm:prSet presAssocID="{342E255E-72F5-464A-A707-5425346873FE}" presName="diagram" presStyleCnt="0">
        <dgm:presLayoutVars>
          <dgm:dir/>
          <dgm:resizeHandles val="exact"/>
        </dgm:presLayoutVars>
      </dgm:prSet>
      <dgm:spPr/>
    </dgm:pt>
    <dgm:pt modelId="{0F167557-FBDB-4D2C-B98B-FE0CE44AC3E7}" type="pres">
      <dgm:prSet presAssocID="{E01DEC4A-02C9-44F9-BD85-3991DC583668}" presName="node" presStyleLbl="node1" presStyleIdx="0" presStyleCnt="6">
        <dgm:presLayoutVars>
          <dgm:bulletEnabled val="1"/>
        </dgm:presLayoutVars>
      </dgm:prSet>
      <dgm:spPr/>
    </dgm:pt>
    <dgm:pt modelId="{EC7E2B52-968F-4FB8-B736-3895D1080D34}" type="pres">
      <dgm:prSet presAssocID="{4B2756AF-0BA7-4975-B62B-5B302EFB75E8}" presName="sibTrans" presStyleCnt="0"/>
      <dgm:spPr/>
    </dgm:pt>
    <dgm:pt modelId="{BEAA653B-1314-4AB8-9857-7655ADD78574}" type="pres">
      <dgm:prSet presAssocID="{3E28F15B-8F87-4BB9-AEEC-A5296789EB30}" presName="node" presStyleLbl="node1" presStyleIdx="1" presStyleCnt="6">
        <dgm:presLayoutVars>
          <dgm:bulletEnabled val="1"/>
        </dgm:presLayoutVars>
      </dgm:prSet>
      <dgm:spPr/>
    </dgm:pt>
    <dgm:pt modelId="{1BB14D2D-AF34-46EF-A579-EC79B09ADFA2}" type="pres">
      <dgm:prSet presAssocID="{61960ADA-AF38-423B-8A1A-4FAC94A84E13}" presName="sibTrans" presStyleCnt="0"/>
      <dgm:spPr/>
    </dgm:pt>
    <dgm:pt modelId="{9750E386-95B8-417A-8696-0AC34E669DDA}" type="pres">
      <dgm:prSet presAssocID="{863C22E2-F21A-4B43-9320-B56ED352F90A}" presName="node" presStyleLbl="node1" presStyleIdx="2" presStyleCnt="6">
        <dgm:presLayoutVars>
          <dgm:bulletEnabled val="1"/>
        </dgm:presLayoutVars>
      </dgm:prSet>
      <dgm:spPr/>
    </dgm:pt>
    <dgm:pt modelId="{89A8E30B-4664-47F9-9953-D53E54283E68}" type="pres">
      <dgm:prSet presAssocID="{D72E155D-FA89-4FA0-9B6F-30DFD4B10A31}" presName="sibTrans" presStyleCnt="0"/>
      <dgm:spPr/>
    </dgm:pt>
    <dgm:pt modelId="{705AD20F-73C1-46FD-BFAB-A2661FEC6D4B}" type="pres">
      <dgm:prSet presAssocID="{8B441887-D076-4CD7-8B02-CDB8253707ED}" presName="node" presStyleLbl="node1" presStyleIdx="3" presStyleCnt="6">
        <dgm:presLayoutVars>
          <dgm:bulletEnabled val="1"/>
        </dgm:presLayoutVars>
      </dgm:prSet>
      <dgm:spPr/>
    </dgm:pt>
    <dgm:pt modelId="{ADBBC5E7-E3D6-48A9-84D5-D3045047CB99}" type="pres">
      <dgm:prSet presAssocID="{5CE1FB69-98C5-4A4B-A2C1-33E59D3F0724}" presName="sibTrans" presStyleCnt="0"/>
      <dgm:spPr/>
    </dgm:pt>
    <dgm:pt modelId="{63BE5E62-397E-4E53-9E3A-1CB84E81FC30}" type="pres">
      <dgm:prSet presAssocID="{2E051291-592F-44C8-BD87-96A021A7861C}" presName="node" presStyleLbl="node1" presStyleIdx="4" presStyleCnt="6">
        <dgm:presLayoutVars>
          <dgm:bulletEnabled val="1"/>
        </dgm:presLayoutVars>
      </dgm:prSet>
      <dgm:spPr/>
    </dgm:pt>
    <dgm:pt modelId="{5B87EBCC-359D-4253-A62C-3ED279E4B3B8}" type="pres">
      <dgm:prSet presAssocID="{51B09255-986D-411E-9116-2F16B97FC015}" presName="sibTrans" presStyleCnt="0"/>
      <dgm:spPr/>
    </dgm:pt>
    <dgm:pt modelId="{D1D12A67-2F56-4CD9-A450-C7914FBD2C67}" type="pres">
      <dgm:prSet presAssocID="{AFD97B27-BC14-4C03-B86F-590FFBBE2F23}" presName="node" presStyleLbl="node1" presStyleIdx="5" presStyleCnt="6">
        <dgm:presLayoutVars>
          <dgm:bulletEnabled val="1"/>
        </dgm:presLayoutVars>
      </dgm:prSet>
      <dgm:spPr/>
    </dgm:pt>
  </dgm:ptLst>
  <dgm:cxnLst>
    <dgm:cxn modelId="{0433C614-2965-4606-B426-3250D66C36F3}" type="presOf" srcId="{AFD97B27-BC14-4C03-B86F-590FFBBE2F23}" destId="{D1D12A67-2F56-4CD9-A450-C7914FBD2C67}" srcOrd="0" destOrd="0" presId="urn:microsoft.com/office/officeart/2005/8/layout/default"/>
    <dgm:cxn modelId="{D6D77719-669D-47DC-8CE8-2771329754FC}" srcId="{342E255E-72F5-464A-A707-5425346873FE}" destId="{8B441887-D076-4CD7-8B02-CDB8253707ED}" srcOrd="3" destOrd="0" parTransId="{9C7EF54B-654D-4C10-BA05-094668021B12}" sibTransId="{5CE1FB69-98C5-4A4B-A2C1-33E59D3F0724}"/>
    <dgm:cxn modelId="{7F8A5B32-66B9-4655-B7AC-BE6677C7D461}" type="presOf" srcId="{8B441887-D076-4CD7-8B02-CDB8253707ED}" destId="{705AD20F-73C1-46FD-BFAB-A2661FEC6D4B}" srcOrd="0" destOrd="0" presId="urn:microsoft.com/office/officeart/2005/8/layout/default"/>
    <dgm:cxn modelId="{65DB843A-B6A2-4FCF-8854-3F27F2A40C5A}" type="presOf" srcId="{3E28F15B-8F87-4BB9-AEEC-A5296789EB30}" destId="{BEAA653B-1314-4AB8-9857-7655ADD78574}" srcOrd="0" destOrd="0" presId="urn:microsoft.com/office/officeart/2005/8/layout/default"/>
    <dgm:cxn modelId="{E7A5163F-86B4-4DD8-9C98-62EA7D7700AF}" srcId="{342E255E-72F5-464A-A707-5425346873FE}" destId="{AFD97B27-BC14-4C03-B86F-590FFBBE2F23}" srcOrd="5" destOrd="0" parTransId="{288B5E1B-4378-4891-B41D-3525AA165A0C}" sibTransId="{C4506B1E-F864-4833-AE12-026D5C532D50}"/>
    <dgm:cxn modelId="{26FA455B-7818-4970-A40F-FC10F3ADA890}" type="presOf" srcId="{863C22E2-F21A-4B43-9320-B56ED352F90A}" destId="{9750E386-95B8-417A-8696-0AC34E669DDA}" srcOrd="0" destOrd="0" presId="urn:microsoft.com/office/officeart/2005/8/layout/default"/>
    <dgm:cxn modelId="{658ADE49-26D4-43CC-8327-2F37B0B5B4B3}" srcId="{342E255E-72F5-464A-A707-5425346873FE}" destId="{3E28F15B-8F87-4BB9-AEEC-A5296789EB30}" srcOrd="1" destOrd="0" parTransId="{B829B0E6-8770-4CF9-A0DA-1F9ED7E8DF0D}" sibTransId="{61960ADA-AF38-423B-8A1A-4FAC94A84E13}"/>
    <dgm:cxn modelId="{E3FDE47E-7EAA-432C-B398-63F96218327D}" srcId="{342E255E-72F5-464A-A707-5425346873FE}" destId="{863C22E2-F21A-4B43-9320-B56ED352F90A}" srcOrd="2" destOrd="0" parTransId="{0FACC13C-3A0A-4FB1-9991-DDD4E1F13DF4}" sibTransId="{D72E155D-FA89-4FA0-9B6F-30DFD4B10A31}"/>
    <dgm:cxn modelId="{8B200280-9739-49A0-84B9-570FACC9ECD3}" type="presOf" srcId="{342E255E-72F5-464A-A707-5425346873FE}" destId="{7C80D6A3-9715-45FE-AA52-85063A9A421A}" srcOrd="0" destOrd="0" presId="urn:microsoft.com/office/officeart/2005/8/layout/default"/>
    <dgm:cxn modelId="{D4C17282-9234-4CAD-8F20-75F96DD8A5E2}" type="presOf" srcId="{2E051291-592F-44C8-BD87-96A021A7861C}" destId="{63BE5E62-397E-4E53-9E3A-1CB84E81FC30}" srcOrd="0" destOrd="0" presId="urn:microsoft.com/office/officeart/2005/8/layout/default"/>
    <dgm:cxn modelId="{D26F3483-47C1-4787-B0B1-38E80173C539}" type="presOf" srcId="{E01DEC4A-02C9-44F9-BD85-3991DC583668}" destId="{0F167557-FBDB-4D2C-B98B-FE0CE44AC3E7}" srcOrd="0" destOrd="0" presId="urn:microsoft.com/office/officeart/2005/8/layout/default"/>
    <dgm:cxn modelId="{C7DE9387-DE24-4941-B63E-F7C873F874D5}" srcId="{342E255E-72F5-464A-A707-5425346873FE}" destId="{2E051291-592F-44C8-BD87-96A021A7861C}" srcOrd="4" destOrd="0" parTransId="{BD7409EF-2C3B-4141-836D-3D36D962455D}" sibTransId="{51B09255-986D-411E-9116-2F16B97FC015}"/>
    <dgm:cxn modelId="{069867EE-07B3-4774-BD91-28670E4714F0}" srcId="{342E255E-72F5-464A-A707-5425346873FE}" destId="{E01DEC4A-02C9-44F9-BD85-3991DC583668}" srcOrd="0" destOrd="0" parTransId="{72D5A6CE-C77B-4927-B3B5-4F207ADA438E}" sibTransId="{4B2756AF-0BA7-4975-B62B-5B302EFB75E8}"/>
    <dgm:cxn modelId="{33E5DEDD-2B2C-4EF0-8FBA-7F0582D98FDF}" type="presParOf" srcId="{7C80D6A3-9715-45FE-AA52-85063A9A421A}" destId="{0F167557-FBDB-4D2C-B98B-FE0CE44AC3E7}" srcOrd="0" destOrd="0" presId="urn:microsoft.com/office/officeart/2005/8/layout/default"/>
    <dgm:cxn modelId="{A3801B5C-16D5-43E5-8CED-6CA12C9842B9}" type="presParOf" srcId="{7C80D6A3-9715-45FE-AA52-85063A9A421A}" destId="{EC7E2B52-968F-4FB8-B736-3895D1080D34}" srcOrd="1" destOrd="0" presId="urn:microsoft.com/office/officeart/2005/8/layout/default"/>
    <dgm:cxn modelId="{B39AEB73-BB2B-4883-9F65-9FC428FD20E1}" type="presParOf" srcId="{7C80D6A3-9715-45FE-AA52-85063A9A421A}" destId="{BEAA653B-1314-4AB8-9857-7655ADD78574}" srcOrd="2" destOrd="0" presId="urn:microsoft.com/office/officeart/2005/8/layout/default"/>
    <dgm:cxn modelId="{87369072-E749-4F06-A625-E767FCDB9313}" type="presParOf" srcId="{7C80D6A3-9715-45FE-AA52-85063A9A421A}" destId="{1BB14D2D-AF34-46EF-A579-EC79B09ADFA2}" srcOrd="3" destOrd="0" presId="urn:microsoft.com/office/officeart/2005/8/layout/default"/>
    <dgm:cxn modelId="{0E96F052-194F-4ABB-8EB4-34AB83F56828}" type="presParOf" srcId="{7C80D6A3-9715-45FE-AA52-85063A9A421A}" destId="{9750E386-95B8-417A-8696-0AC34E669DDA}" srcOrd="4" destOrd="0" presId="urn:microsoft.com/office/officeart/2005/8/layout/default"/>
    <dgm:cxn modelId="{34A062E8-BAAF-4111-BA6B-0F42CE71F49D}" type="presParOf" srcId="{7C80D6A3-9715-45FE-AA52-85063A9A421A}" destId="{89A8E30B-4664-47F9-9953-D53E54283E68}" srcOrd="5" destOrd="0" presId="urn:microsoft.com/office/officeart/2005/8/layout/default"/>
    <dgm:cxn modelId="{58AB445D-B373-484B-B624-282289B2467D}" type="presParOf" srcId="{7C80D6A3-9715-45FE-AA52-85063A9A421A}" destId="{705AD20F-73C1-46FD-BFAB-A2661FEC6D4B}" srcOrd="6" destOrd="0" presId="urn:microsoft.com/office/officeart/2005/8/layout/default"/>
    <dgm:cxn modelId="{77CE2C51-46F8-42AF-AF32-78C4D46DD0F6}" type="presParOf" srcId="{7C80D6A3-9715-45FE-AA52-85063A9A421A}" destId="{ADBBC5E7-E3D6-48A9-84D5-D3045047CB99}" srcOrd="7" destOrd="0" presId="urn:microsoft.com/office/officeart/2005/8/layout/default"/>
    <dgm:cxn modelId="{B62F6CF2-0B52-46D3-A2F6-1F21049A814B}" type="presParOf" srcId="{7C80D6A3-9715-45FE-AA52-85063A9A421A}" destId="{63BE5E62-397E-4E53-9E3A-1CB84E81FC30}" srcOrd="8" destOrd="0" presId="urn:microsoft.com/office/officeart/2005/8/layout/default"/>
    <dgm:cxn modelId="{295852B2-3E07-445E-81BA-577FD2AD6733}" type="presParOf" srcId="{7C80D6A3-9715-45FE-AA52-85063A9A421A}" destId="{5B87EBCC-359D-4253-A62C-3ED279E4B3B8}" srcOrd="9" destOrd="0" presId="urn:microsoft.com/office/officeart/2005/8/layout/default"/>
    <dgm:cxn modelId="{5F098576-E2BC-47BB-B3DF-5042B194A8E0}" type="presParOf" srcId="{7C80D6A3-9715-45FE-AA52-85063A9A421A}" destId="{D1D12A67-2F56-4CD9-A450-C7914FBD2C67}"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167557-FBDB-4D2C-B98B-FE0CE44AC3E7}">
      <dsp:nvSpPr>
        <dsp:cNvPr id="0" name=""/>
        <dsp:cNvSpPr/>
      </dsp:nvSpPr>
      <dsp:spPr>
        <a:xfrm>
          <a:off x="395" y="139396"/>
          <a:ext cx="1541765" cy="925059"/>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PE" sz="1500" kern="1200" noProof="0" dirty="0"/>
            <a:t>Definir Alcance</a:t>
          </a:r>
        </a:p>
      </dsp:txBody>
      <dsp:txXfrm>
        <a:off x="395" y="139396"/>
        <a:ext cx="1541765" cy="925059"/>
      </dsp:txXfrm>
    </dsp:sp>
    <dsp:sp modelId="{BEAA653B-1314-4AB8-9857-7655ADD78574}">
      <dsp:nvSpPr>
        <dsp:cNvPr id="0" name=""/>
        <dsp:cNvSpPr/>
      </dsp:nvSpPr>
      <dsp:spPr>
        <a:xfrm>
          <a:off x="1696337" y="139396"/>
          <a:ext cx="1541765" cy="925059"/>
        </a:xfrm>
        <a:prstGeom prst="rect">
          <a:avLst/>
        </a:prstGeom>
        <a:gradFill rotWithShape="0">
          <a:gsLst>
            <a:gs pos="0">
              <a:schemeClr val="accent2">
                <a:hueOff val="299296"/>
                <a:satOff val="0"/>
                <a:lumOff val="2078"/>
                <a:alphaOff val="0"/>
                <a:tint val="100000"/>
                <a:shade val="100000"/>
                <a:satMod val="130000"/>
              </a:schemeClr>
            </a:gs>
            <a:gs pos="100000">
              <a:schemeClr val="accent2">
                <a:hueOff val="299296"/>
                <a:satOff val="0"/>
                <a:lumOff val="207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PE" sz="1500" kern="1200" noProof="0"/>
            <a:t>Identificar Tareas	</a:t>
          </a:r>
        </a:p>
      </dsp:txBody>
      <dsp:txXfrm>
        <a:off x="1696337" y="139396"/>
        <a:ext cx="1541765" cy="925059"/>
      </dsp:txXfrm>
    </dsp:sp>
    <dsp:sp modelId="{9750E386-95B8-417A-8696-0AC34E669DDA}">
      <dsp:nvSpPr>
        <dsp:cNvPr id="0" name=""/>
        <dsp:cNvSpPr/>
      </dsp:nvSpPr>
      <dsp:spPr>
        <a:xfrm>
          <a:off x="395" y="1218632"/>
          <a:ext cx="1541765" cy="925059"/>
        </a:xfrm>
        <a:prstGeom prst="rect">
          <a:avLst/>
        </a:prstGeom>
        <a:gradFill rotWithShape="0">
          <a:gsLst>
            <a:gs pos="0">
              <a:schemeClr val="accent2">
                <a:hueOff val="598591"/>
                <a:satOff val="0"/>
                <a:lumOff val="4157"/>
                <a:alphaOff val="0"/>
                <a:tint val="100000"/>
                <a:shade val="100000"/>
                <a:satMod val="130000"/>
              </a:schemeClr>
            </a:gs>
            <a:gs pos="100000">
              <a:schemeClr val="accent2">
                <a:hueOff val="598591"/>
                <a:satOff val="0"/>
                <a:lumOff val="4157"/>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PE" sz="1500" kern="1200" noProof="0" dirty="0"/>
            <a:t>Programación de Tareas</a:t>
          </a:r>
        </a:p>
      </dsp:txBody>
      <dsp:txXfrm>
        <a:off x="395" y="1218632"/>
        <a:ext cx="1541765" cy="925059"/>
      </dsp:txXfrm>
    </dsp:sp>
    <dsp:sp modelId="{705AD20F-73C1-46FD-BFAB-A2661FEC6D4B}">
      <dsp:nvSpPr>
        <dsp:cNvPr id="0" name=""/>
        <dsp:cNvSpPr/>
      </dsp:nvSpPr>
      <dsp:spPr>
        <a:xfrm>
          <a:off x="1696337" y="1218632"/>
          <a:ext cx="1541765" cy="925059"/>
        </a:xfrm>
        <a:prstGeom prst="rect">
          <a:avLst/>
        </a:prstGeom>
        <a:gradFill rotWithShape="0">
          <a:gsLst>
            <a:gs pos="0">
              <a:schemeClr val="accent2">
                <a:hueOff val="897887"/>
                <a:satOff val="0"/>
                <a:lumOff val="6235"/>
                <a:alphaOff val="0"/>
                <a:tint val="100000"/>
                <a:shade val="100000"/>
                <a:satMod val="130000"/>
              </a:schemeClr>
            </a:gs>
            <a:gs pos="100000">
              <a:schemeClr val="accent2">
                <a:hueOff val="897887"/>
                <a:satOff val="0"/>
                <a:lumOff val="6235"/>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PE" sz="1500" kern="1200" noProof="0"/>
            <a:t>Planear el uso de recursos</a:t>
          </a:r>
        </a:p>
      </dsp:txBody>
      <dsp:txXfrm>
        <a:off x="1696337" y="1218632"/>
        <a:ext cx="1541765" cy="925059"/>
      </dsp:txXfrm>
    </dsp:sp>
    <dsp:sp modelId="{63BE5E62-397E-4E53-9E3A-1CB84E81FC30}">
      <dsp:nvSpPr>
        <dsp:cNvPr id="0" name=""/>
        <dsp:cNvSpPr/>
      </dsp:nvSpPr>
      <dsp:spPr>
        <a:xfrm>
          <a:off x="395" y="2297868"/>
          <a:ext cx="1541765" cy="925059"/>
        </a:xfrm>
        <a:prstGeom prst="rect">
          <a:avLst/>
        </a:prstGeom>
        <a:gradFill rotWithShape="0">
          <a:gsLst>
            <a:gs pos="0">
              <a:schemeClr val="accent2">
                <a:hueOff val="1197182"/>
                <a:satOff val="0"/>
                <a:lumOff val="8314"/>
                <a:alphaOff val="0"/>
                <a:tint val="100000"/>
                <a:shade val="100000"/>
                <a:satMod val="130000"/>
              </a:schemeClr>
            </a:gs>
            <a:gs pos="100000">
              <a:schemeClr val="accent2">
                <a:hueOff val="1197182"/>
                <a:satOff val="0"/>
                <a:lumOff val="8314"/>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PE" sz="1500" kern="1200" noProof="0"/>
            <a:t>Asignar la carga de trabajo a los recusos</a:t>
          </a:r>
        </a:p>
      </dsp:txBody>
      <dsp:txXfrm>
        <a:off x="395" y="2297868"/>
        <a:ext cx="1541765" cy="925059"/>
      </dsp:txXfrm>
    </dsp:sp>
    <dsp:sp modelId="{D1D12A67-2F56-4CD9-A450-C7914FBD2C67}">
      <dsp:nvSpPr>
        <dsp:cNvPr id="0" name=""/>
        <dsp:cNvSpPr/>
      </dsp:nvSpPr>
      <dsp:spPr>
        <a:xfrm>
          <a:off x="1696337" y="2297868"/>
          <a:ext cx="1541765" cy="925059"/>
        </a:xfrm>
        <a:prstGeom prst="rect">
          <a:avLst/>
        </a:prstGeom>
        <a:gradFill rotWithShape="0">
          <a:gsLst>
            <a:gs pos="0">
              <a:schemeClr val="accent2">
                <a:hueOff val="1496478"/>
                <a:satOff val="0"/>
                <a:lumOff val="10392"/>
                <a:alphaOff val="0"/>
                <a:tint val="100000"/>
                <a:shade val="100000"/>
                <a:satMod val="130000"/>
              </a:schemeClr>
            </a:gs>
            <a:gs pos="100000">
              <a:schemeClr val="accent2">
                <a:hueOff val="1496478"/>
                <a:satOff val="0"/>
                <a:lumOff val="10392"/>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PE" sz="1500" kern="1200" noProof="0"/>
            <a:t>Plan de Proyecto</a:t>
          </a:r>
        </a:p>
      </dsp:txBody>
      <dsp:txXfrm>
        <a:off x="1696337" y="2297868"/>
        <a:ext cx="1541765" cy="92505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5706599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2579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799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1364e43f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1364e43f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122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3220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725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6340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090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7042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0499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32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497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3164" y="1424069"/>
            <a:ext cx="9157393" cy="3719422"/>
            <a:chOff x="187960" y="1453515"/>
            <a:chExt cx="3861435" cy="1568450"/>
          </a:xfrm>
        </p:grpSpPr>
        <p:sp>
          <p:nvSpPr>
            <p:cNvPr id="11" name="Google Shape;11;p2"/>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12" name="Google Shape;12;p2"/>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13" name="Google Shape;13;p2"/>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14" name="Google Shape;14;p2"/>
          <p:cNvSpPr txBox="1">
            <a:spLocks noGrp="1"/>
          </p:cNvSpPr>
          <p:nvPr>
            <p:ph type="ctrTitle"/>
          </p:nvPr>
        </p:nvSpPr>
        <p:spPr>
          <a:xfrm>
            <a:off x="1034300" y="925025"/>
            <a:ext cx="7075500" cy="1159800"/>
          </a:xfrm>
          <a:prstGeom prst="rect">
            <a:avLst/>
          </a:prstGeom>
        </p:spPr>
        <p:txBody>
          <a:bodyPr spcFirstLastPara="1" wrap="square" lIns="0" tIns="0" rIns="0" bIns="0" anchor="t"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14" y="2917253"/>
            <a:ext cx="9140444" cy="2224977"/>
          </a:xfrm>
          <a:custGeom>
            <a:avLst/>
            <a:gdLst/>
            <a:ahLst/>
            <a:cxnLst/>
            <a:rect l="l" t="t" r="r" b="b"/>
            <a:pathLst>
              <a:path w="3860800" h="939800" extrusionOk="0">
                <a:moveTo>
                  <a:pt x="1304290" y="494030"/>
                </a:moveTo>
                <a:cubicBezTo>
                  <a:pt x="857250" y="494030"/>
                  <a:pt x="421005" y="451485"/>
                  <a:pt x="0" y="370840"/>
                </a:cubicBezTo>
                <a:lnTo>
                  <a:pt x="0" y="942340"/>
                </a:lnTo>
                <a:lnTo>
                  <a:pt x="3864610" y="942340"/>
                </a:lnTo>
                <a:lnTo>
                  <a:pt x="3864610" y="0"/>
                </a:lnTo>
                <a:cubicBezTo>
                  <a:pt x="3082290" y="317500"/>
                  <a:pt x="2216150" y="494030"/>
                  <a:pt x="1304290" y="49403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3"/>
          <p:cNvSpPr/>
          <p:nvPr/>
        </p:nvSpPr>
        <p:spPr>
          <a:xfrm>
            <a:off x="14" y="1926312"/>
            <a:ext cx="9140444" cy="3217196"/>
          </a:xfrm>
          <a:custGeom>
            <a:avLst/>
            <a:gdLst/>
            <a:ahLst/>
            <a:cxnLst/>
            <a:rect l="l" t="t" r="r" b="b"/>
            <a:pathLst>
              <a:path w="3860800" h="1358900" extrusionOk="0">
                <a:moveTo>
                  <a:pt x="175260" y="1096010"/>
                </a:moveTo>
                <a:cubicBezTo>
                  <a:pt x="116840" y="1096010"/>
                  <a:pt x="58420" y="1095375"/>
                  <a:pt x="0" y="1094105"/>
                </a:cubicBezTo>
                <a:lnTo>
                  <a:pt x="0" y="1360805"/>
                </a:lnTo>
                <a:lnTo>
                  <a:pt x="3864610" y="1360805"/>
                </a:lnTo>
                <a:lnTo>
                  <a:pt x="3864610" y="0"/>
                </a:lnTo>
                <a:cubicBezTo>
                  <a:pt x="2827655" y="689610"/>
                  <a:pt x="1553210" y="1096010"/>
                  <a:pt x="175260" y="1096010"/>
                </a:cubicBezTo>
                <a:close/>
              </a:path>
            </a:pathLst>
          </a:custGeom>
          <a:gradFill>
            <a:gsLst>
              <a:gs pos="0">
                <a:srgbClr val="F20122">
                  <a:alpha val="51764"/>
                  <a:alpha val="20000"/>
                </a:srgbClr>
              </a:gs>
              <a:gs pos="100000">
                <a:srgbClr val="FF6A00">
                  <a:alpha val="71764"/>
                  <a:alpha val="20000"/>
                </a:srgbClr>
              </a:gs>
            </a:gsLst>
            <a:lin ang="108014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3"/>
          <p:cNvSpPr/>
          <p:nvPr/>
        </p:nvSpPr>
        <p:spPr>
          <a:xfrm>
            <a:off x="1518" y="3413475"/>
            <a:ext cx="9140444" cy="1728867"/>
          </a:xfrm>
          <a:custGeom>
            <a:avLst/>
            <a:gdLst/>
            <a:ahLst/>
            <a:cxnLst/>
            <a:rect l="l" t="t" r="r" b="b"/>
            <a:pathLst>
              <a:path w="3860800" h="730250" extrusionOk="0">
                <a:moveTo>
                  <a:pt x="2672715" y="539750"/>
                </a:moveTo>
                <a:cubicBezTo>
                  <a:pt x="1717040" y="539750"/>
                  <a:pt x="811530" y="346075"/>
                  <a:pt x="0" y="0"/>
                </a:cubicBezTo>
                <a:lnTo>
                  <a:pt x="0" y="732790"/>
                </a:lnTo>
                <a:lnTo>
                  <a:pt x="3863975" y="732790"/>
                </a:lnTo>
                <a:lnTo>
                  <a:pt x="3863975" y="437515"/>
                </a:lnTo>
                <a:cubicBezTo>
                  <a:pt x="3477895" y="504190"/>
                  <a:pt x="3079750" y="539750"/>
                  <a:pt x="2672715" y="539750"/>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txBox="1">
            <a:spLocks noGrp="1"/>
          </p:cNvSpPr>
          <p:nvPr>
            <p:ph type="ctrTitle"/>
          </p:nvPr>
        </p:nvSpPr>
        <p:spPr>
          <a:xfrm>
            <a:off x="1034300" y="1583350"/>
            <a:ext cx="6342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34300" y="2840052"/>
            <a:ext cx="6342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2400"/>
              <a:buNone/>
              <a:defRPr>
                <a:solidFill>
                  <a:schemeClr val="accent5"/>
                </a:solidFill>
              </a:defRPr>
            </a:lvl1pPr>
            <a:lvl2pPr lvl="1" rtl="0">
              <a:spcBef>
                <a:spcPts val="0"/>
              </a:spcBef>
              <a:spcAft>
                <a:spcPts val="0"/>
              </a:spcAft>
              <a:buClr>
                <a:schemeClr val="accent5"/>
              </a:buClr>
              <a:buSzPts val="3000"/>
              <a:buNone/>
              <a:defRPr sz="3000">
                <a:solidFill>
                  <a:schemeClr val="accent5"/>
                </a:solidFill>
              </a:defRPr>
            </a:lvl2pPr>
            <a:lvl3pPr lvl="2" rtl="0">
              <a:spcBef>
                <a:spcPts val="0"/>
              </a:spcBef>
              <a:spcAft>
                <a:spcPts val="0"/>
              </a:spcAft>
              <a:buClr>
                <a:schemeClr val="accent5"/>
              </a:buClr>
              <a:buSzPts val="3000"/>
              <a:buNone/>
              <a:defRPr sz="3000">
                <a:solidFill>
                  <a:schemeClr val="accent5"/>
                </a:solidFill>
              </a:defRPr>
            </a:lvl3pPr>
            <a:lvl4pPr lvl="3" rtl="0">
              <a:spcBef>
                <a:spcPts val="0"/>
              </a:spcBef>
              <a:spcAft>
                <a:spcPts val="0"/>
              </a:spcAft>
              <a:buClr>
                <a:schemeClr val="accent5"/>
              </a:buClr>
              <a:buSzPts val="3000"/>
              <a:buNone/>
              <a:defRPr sz="3000">
                <a:solidFill>
                  <a:schemeClr val="accent5"/>
                </a:solidFill>
              </a:defRPr>
            </a:lvl4pPr>
            <a:lvl5pPr lvl="4" rtl="0">
              <a:spcBef>
                <a:spcPts val="0"/>
              </a:spcBef>
              <a:spcAft>
                <a:spcPts val="0"/>
              </a:spcAft>
              <a:buClr>
                <a:schemeClr val="accent5"/>
              </a:buClr>
              <a:buSzPts val="3000"/>
              <a:buNone/>
              <a:defRPr sz="3000">
                <a:solidFill>
                  <a:schemeClr val="accent5"/>
                </a:solidFill>
              </a:defRPr>
            </a:lvl5pPr>
            <a:lvl6pPr lvl="5" rtl="0">
              <a:spcBef>
                <a:spcPts val="0"/>
              </a:spcBef>
              <a:spcAft>
                <a:spcPts val="0"/>
              </a:spcAft>
              <a:buClr>
                <a:schemeClr val="accent5"/>
              </a:buClr>
              <a:buSzPts val="3000"/>
              <a:buNone/>
              <a:defRPr sz="3000">
                <a:solidFill>
                  <a:schemeClr val="accent5"/>
                </a:solidFill>
              </a:defRPr>
            </a:lvl6pPr>
            <a:lvl7pPr lvl="6" rtl="0">
              <a:spcBef>
                <a:spcPts val="0"/>
              </a:spcBef>
              <a:spcAft>
                <a:spcPts val="0"/>
              </a:spcAft>
              <a:buClr>
                <a:schemeClr val="accent5"/>
              </a:buClr>
              <a:buSzPts val="3000"/>
              <a:buNone/>
              <a:defRPr sz="3000">
                <a:solidFill>
                  <a:schemeClr val="accent5"/>
                </a:solidFill>
              </a:defRPr>
            </a:lvl7pPr>
            <a:lvl8pPr lvl="7" rtl="0">
              <a:spcBef>
                <a:spcPts val="0"/>
              </a:spcBef>
              <a:spcAft>
                <a:spcPts val="0"/>
              </a:spcAft>
              <a:buClr>
                <a:schemeClr val="accent5"/>
              </a:buClr>
              <a:buSzPts val="3000"/>
              <a:buNone/>
              <a:defRPr sz="3000">
                <a:solidFill>
                  <a:schemeClr val="accent5"/>
                </a:solidFill>
              </a:defRPr>
            </a:lvl8pPr>
            <a:lvl9pPr lvl="8" rtl="0">
              <a:spcBef>
                <a:spcPts val="0"/>
              </a:spcBef>
              <a:spcAft>
                <a:spcPts val="0"/>
              </a:spcAft>
              <a:buClr>
                <a:schemeClr val="accent5"/>
              </a:buClr>
              <a:buSzPts val="3000"/>
              <a:buNone/>
              <a:defRPr sz="3000">
                <a:solidFill>
                  <a:schemeClr val="accent5"/>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3"/>
        <p:cNvGrpSpPr/>
        <p:nvPr/>
      </p:nvGrpSpPr>
      <p:grpSpPr>
        <a:xfrm>
          <a:off x="0" y="0"/>
          <a:ext cx="0" cy="0"/>
          <a:chOff x="0" y="0"/>
          <a:chExt cx="0" cy="0"/>
        </a:xfrm>
      </p:grpSpPr>
      <p:grpSp>
        <p:nvGrpSpPr>
          <p:cNvPr id="34" name="Google Shape;34;p5"/>
          <p:cNvGrpSpPr/>
          <p:nvPr/>
        </p:nvGrpSpPr>
        <p:grpSpPr>
          <a:xfrm rot="-5400000" flipH="1">
            <a:off x="5520163" y="1530301"/>
            <a:ext cx="5154243" cy="2093410"/>
            <a:chOff x="187960" y="1453515"/>
            <a:chExt cx="3861435" cy="1568450"/>
          </a:xfrm>
        </p:grpSpPr>
        <p:sp>
          <p:nvSpPr>
            <p:cNvPr id="35" name="Google Shape;35;p5"/>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36" name="Google Shape;36;p5"/>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37" name="Google Shape;37;p5"/>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38" name="Google Shape;38;p5"/>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 name="Google Shape;39;p5"/>
          <p:cNvSpPr txBox="1">
            <a:spLocks noGrp="1"/>
          </p:cNvSpPr>
          <p:nvPr>
            <p:ph type="body" idx="1"/>
          </p:nvPr>
        </p:nvSpPr>
        <p:spPr>
          <a:xfrm>
            <a:off x="737850" y="1475700"/>
            <a:ext cx="6034500" cy="30432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40" name="Google Shape;40;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rot="-5400000" flipH="1">
            <a:off x="5520163" y="1530301"/>
            <a:ext cx="5154243" cy="2093410"/>
            <a:chOff x="187960" y="1453515"/>
            <a:chExt cx="3861435" cy="1568450"/>
          </a:xfrm>
        </p:grpSpPr>
        <p:sp>
          <p:nvSpPr>
            <p:cNvPr id="43" name="Google Shape;43;p6"/>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44" name="Google Shape;44;p6"/>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45" name="Google Shape;45;p6"/>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46" name="Google Shape;46;p6"/>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6"/>
          <p:cNvSpPr txBox="1">
            <a:spLocks noGrp="1"/>
          </p:cNvSpPr>
          <p:nvPr>
            <p:ph type="body" idx="1"/>
          </p:nvPr>
        </p:nvSpPr>
        <p:spPr>
          <a:xfrm>
            <a:off x="737850" y="1475700"/>
            <a:ext cx="2891700" cy="2936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8" name="Google Shape;48;p6"/>
          <p:cNvSpPr txBox="1">
            <a:spLocks noGrp="1"/>
          </p:cNvSpPr>
          <p:nvPr>
            <p:ph type="body" idx="2"/>
          </p:nvPr>
        </p:nvSpPr>
        <p:spPr>
          <a:xfrm>
            <a:off x="3955979" y="1475700"/>
            <a:ext cx="2891700" cy="2936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9" name="Google Shape;49;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bottom waves">
  <p:cSld name="BLANK_1">
    <p:spTree>
      <p:nvGrpSpPr>
        <p:cNvPr id="1" name="Shape 80"/>
        <p:cNvGrpSpPr/>
        <p:nvPr/>
      </p:nvGrpSpPr>
      <p:grpSpPr>
        <a:xfrm>
          <a:off x="0" y="0"/>
          <a:ext cx="0" cy="0"/>
          <a:chOff x="0" y="0"/>
          <a:chExt cx="0" cy="0"/>
        </a:xfrm>
      </p:grpSpPr>
      <p:grpSp>
        <p:nvGrpSpPr>
          <p:cNvPr id="81" name="Google Shape;81;p11"/>
          <p:cNvGrpSpPr/>
          <p:nvPr/>
        </p:nvGrpSpPr>
        <p:grpSpPr>
          <a:xfrm>
            <a:off x="-13177" y="3583361"/>
            <a:ext cx="9157393" cy="1560137"/>
            <a:chOff x="187960" y="1453515"/>
            <a:chExt cx="3861435" cy="1568450"/>
          </a:xfrm>
        </p:grpSpPr>
        <p:sp>
          <p:nvSpPr>
            <p:cNvPr id="82" name="Google Shape;82;p11"/>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83" name="Google Shape;83;p11"/>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84" name="Google Shape;84;p11"/>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85" name="Google Shape;85;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37850" y="517525"/>
            <a:ext cx="6034500" cy="744300"/>
          </a:xfrm>
          <a:prstGeom prst="rect">
            <a:avLst/>
          </a:prstGeom>
          <a:noFill/>
          <a:ln>
            <a:noFill/>
          </a:ln>
        </p:spPr>
        <p:txBody>
          <a:bodyPr spcFirstLastPara="1" wrap="square" lIns="0" tIns="0" rIns="0" bIns="0" anchor="b" anchorCtr="0">
            <a:noAutofit/>
          </a:bodyPr>
          <a:lstStyle>
            <a:lvl1pPr lvl="0"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1pPr>
            <a:lvl2pPr lvl="1"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2pPr>
            <a:lvl3pPr lvl="2"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3pPr>
            <a:lvl4pPr lvl="3"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4pPr>
            <a:lvl5pPr lvl="4"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5pPr>
            <a:lvl6pPr lvl="5"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6pPr>
            <a:lvl7pPr lvl="6"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7pPr>
            <a:lvl8pPr lvl="7"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8pPr>
            <a:lvl9pPr lvl="8"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9pPr>
          </a:lstStyle>
          <a:p>
            <a:endParaRPr/>
          </a:p>
        </p:txBody>
      </p:sp>
      <p:sp>
        <p:nvSpPr>
          <p:cNvPr id="7" name="Google Shape;7;p1"/>
          <p:cNvSpPr txBox="1">
            <a:spLocks noGrp="1"/>
          </p:cNvSpPr>
          <p:nvPr>
            <p:ph type="body" idx="1"/>
          </p:nvPr>
        </p:nvSpPr>
        <p:spPr>
          <a:xfrm>
            <a:off x="737850" y="1475700"/>
            <a:ext cx="6034500" cy="30432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1pPr>
            <a:lvl2pPr marL="914400" lvl="1"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2pPr>
            <a:lvl3pPr marL="1371600" lvl="2"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3pPr>
            <a:lvl4pPr marL="1828800" lvl="3"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4pPr>
            <a:lvl5pPr marL="2286000" lvl="4"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5pPr>
            <a:lvl6pPr marL="2743200" lvl="5"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6pPr>
            <a:lvl7pPr marL="3200400" lvl="6"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7pPr>
            <a:lvl8pPr marL="3657600" lvl="7"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8pPr>
            <a:lvl9pPr marL="4114800" lvl="8"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lt1"/>
                </a:solidFill>
                <a:latin typeface="Lato Light"/>
                <a:ea typeface="Lato Light"/>
                <a:cs typeface="Lato Light"/>
                <a:sym typeface="Lato Light"/>
              </a:defRPr>
            </a:lvl1pPr>
            <a:lvl2pPr lvl="1" algn="r" rtl="0">
              <a:buNone/>
              <a:defRPr sz="1300">
                <a:solidFill>
                  <a:schemeClr val="lt1"/>
                </a:solidFill>
                <a:latin typeface="Lato Light"/>
                <a:ea typeface="Lato Light"/>
                <a:cs typeface="Lato Light"/>
                <a:sym typeface="Lato Light"/>
              </a:defRPr>
            </a:lvl2pPr>
            <a:lvl3pPr lvl="2" algn="r" rtl="0">
              <a:buNone/>
              <a:defRPr sz="1300">
                <a:solidFill>
                  <a:schemeClr val="lt1"/>
                </a:solidFill>
                <a:latin typeface="Lato Light"/>
                <a:ea typeface="Lato Light"/>
                <a:cs typeface="Lato Light"/>
                <a:sym typeface="Lato Light"/>
              </a:defRPr>
            </a:lvl3pPr>
            <a:lvl4pPr lvl="3" algn="r" rtl="0">
              <a:buNone/>
              <a:defRPr sz="1300">
                <a:solidFill>
                  <a:schemeClr val="lt1"/>
                </a:solidFill>
                <a:latin typeface="Lato Light"/>
                <a:ea typeface="Lato Light"/>
                <a:cs typeface="Lato Light"/>
                <a:sym typeface="Lato Light"/>
              </a:defRPr>
            </a:lvl4pPr>
            <a:lvl5pPr lvl="4" algn="r" rtl="0">
              <a:buNone/>
              <a:defRPr sz="1300">
                <a:solidFill>
                  <a:schemeClr val="lt1"/>
                </a:solidFill>
                <a:latin typeface="Lato Light"/>
                <a:ea typeface="Lato Light"/>
                <a:cs typeface="Lato Light"/>
                <a:sym typeface="Lato Light"/>
              </a:defRPr>
            </a:lvl5pPr>
            <a:lvl6pPr lvl="5" algn="r" rtl="0">
              <a:buNone/>
              <a:defRPr sz="1300">
                <a:solidFill>
                  <a:schemeClr val="lt1"/>
                </a:solidFill>
                <a:latin typeface="Lato Light"/>
                <a:ea typeface="Lato Light"/>
                <a:cs typeface="Lato Light"/>
                <a:sym typeface="Lato Light"/>
              </a:defRPr>
            </a:lvl6pPr>
            <a:lvl7pPr lvl="6" algn="r" rtl="0">
              <a:buNone/>
              <a:defRPr sz="1300">
                <a:solidFill>
                  <a:schemeClr val="lt1"/>
                </a:solidFill>
                <a:latin typeface="Lato Light"/>
                <a:ea typeface="Lato Light"/>
                <a:cs typeface="Lato Light"/>
                <a:sym typeface="Lato Light"/>
              </a:defRPr>
            </a:lvl7pPr>
            <a:lvl8pPr lvl="7" algn="r" rtl="0">
              <a:buNone/>
              <a:defRPr sz="1300">
                <a:solidFill>
                  <a:schemeClr val="lt1"/>
                </a:solidFill>
                <a:latin typeface="Lato Light"/>
                <a:ea typeface="Lato Light"/>
                <a:cs typeface="Lato Light"/>
                <a:sym typeface="Lato Light"/>
              </a:defRPr>
            </a:lvl8pPr>
            <a:lvl9pPr lvl="8" algn="r" rtl="0">
              <a:buNone/>
              <a:defRPr sz="1300">
                <a:solidFill>
                  <a:schemeClr val="lt1"/>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dre-Reinoso/Inmon-vs-Kimbal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2"/>
          <p:cNvSpPr txBox="1">
            <a:spLocks noGrp="1"/>
          </p:cNvSpPr>
          <p:nvPr>
            <p:ph type="ctrTitle"/>
          </p:nvPr>
        </p:nvSpPr>
        <p:spPr>
          <a:xfrm>
            <a:off x="1034300" y="925025"/>
            <a:ext cx="7075500" cy="1159800"/>
          </a:xfrm>
          <a:prstGeom prst="rect">
            <a:avLst/>
          </a:prstGeom>
        </p:spPr>
        <p:txBody>
          <a:bodyPr spcFirstLastPara="1" wrap="square" lIns="0" tIns="0" rIns="0" bIns="0" anchor="t" anchorCtr="0">
            <a:noAutofit/>
          </a:bodyPr>
          <a:lstStyle/>
          <a:p>
            <a:pPr algn="ctr"/>
            <a:r>
              <a:rPr lang="es-PE" dirty="0" err="1">
                <a:hlinkClick r:id="rId3">
                  <a:extLst>
                    <a:ext uri="{A12FA001-AC4F-418D-AE19-62706E023703}">
                      <ahyp:hlinkClr xmlns:ahyp="http://schemas.microsoft.com/office/drawing/2018/hyperlinkcolor" val="tx"/>
                    </a:ext>
                  </a:extLst>
                </a:hlinkClick>
              </a:rPr>
              <a:t>Inmon</a:t>
            </a:r>
            <a:r>
              <a:rPr lang="es-PE" dirty="0">
                <a:hlinkClick r:id="rId3">
                  <a:extLst>
                    <a:ext uri="{A12FA001-AC4F-418D-AE19-62706E023703}">
                      <ahyp:hlinkClr xmlns:ahyp="http://schemas.microsoft.com/office/drawing/2018/hyperlinkcolor" val="tx"/>
                    </a:ext>
                  </a:extLst>
                </a:hlinkClick>
              </a:rPr>
              <a:t>-vs-Kimball</a:t>
            </a:r>
            <a:endParaRPr lang="es-P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7" name="Google Shape;97;p13"/>
          <p:cNvSpPr txBox="1">
            <a:spLocks noGrp="1"/>
          </p:cNvSpPr>
          <p:nvPr>
            <p:ph type="body" idx="1"/>
          </p:nvPr>
        </p:nvSpPr>
        <p:spPr>
          <a:xfrm>
            <a:off x="789415" y="1349264"/>
            <a:ext cx="7565169" cy="473228"/>
          </a:xfrm>
          <a:prstGeom prst="rect">
            <a:avLst/>
          </a:prstGeom>
        </p:spPr>
        <p:txBody>
          <a:bodyPr spcFirstLastPara="1" wrap="square" lIns="0" tIns="0" rIns="0" bIns="0" anchor="t" anchorCtr="0">
            <a:noAutofit/>
          </a:bodyPr>
          <a:lstStyle/>
          <a:p>
            <a:pPr marL="0" lvl="0" indent="0" algn="just">
              <a:buClr>
                <a:schemeClr val="dk1"/>
              </a:buClr>
              <a:buSzPts val="1100"/>
              <a:buNone/>
            </a:pPr>
            <a:r>
              <a:rPr lang="es-ES" sz="1400" dirty="0">
                <a:latin typeface="Microsoft YaHei Light" panose="020B0502040204020203" pitchFamily="34" charset="-122"/>
                <a:ea typeface="Microsoft YaHei Light" panose="020B0502040204020203" pitchFamily="34" charset="-122"/>
              </a:rPr>
              <a:t>Este ciclo de vida del proyecto de DW, está basado en cuatro principios básicos:</a:t>
            </a:r>
            <a:endParaRPr lang="es-ES" sz="1300" dirty="0">
              <a:latin typeface="Microsoft YaHei Light" panose="020B0502040204020203" pitchFamily="34" charset="-122"/>
              <a:ea typeface="Microsoft YaHei Light" panose="020B0502040204020203" pitchFamily="34" charset="-122"/>
            </a:endParaRPr>
          </a:p>
          <a:p>
            <a:pPr marL="0" lvl="0" indent="0">
              <a:buClr>
                <a:schemeClr val="dk1"/>
              </a:buClr>
              <a:buSzPts val="1100"/>
              <a:buNone/>
            </a:pPr>
            <a:r>
              <a:rPr lang="es-ES" sz="1300" dirty="0">
                <a:latin typeface="Microsoft YaHei Light" panose="020B0502040204020203" pitchFamily="34" charset="-122"/>
                <a:ea typeface="Microsoft YaHei Light" panose="020B0502040204020203" pitchFamily="34" charset="-122"/>
              </a:rPr>
              <a:t> </a:t>
            </a:r>
            <a:endParaRPr sz="1300" dirty="0">
              <a:latin typeface="Microsoft YaHei Light" panose="020B0502040204020203" pitchFamily="34" charset="-122"/>
              <a:ea typeface="Microsoft YaHei Light" panose="020B0502040204020203" pitchFamily="34" charset="-122"/>
            </a:endParaRPr>
          </a:p>
        </p:txBody>
      </p:sp>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3" name="Google Shape;97;p13">
            <a:extLst>
              <a:ext uri="{FF2B5EF4-FFF2-40B4-BE49-F238E27FC236}">
                <a16:creationId xmlns:a16="http://schemas.microsoft.com/office/drawing/2014/main" id="{DC92BC61-4C1B-4DE5-8E1C-C41F08EFBDDC}"/>
              </a:ext>
            </a:extLst>
          </p:cNvPr>
          <p:cNvSpPr txBox="1">
            <a:spLocks/>
          </p:cNvSpPr>
          <p:nvPr/>
        </p:nvSpPr>
        <p:spPr>
          <a:xfrm>
            <a:off x="789415" y="2107528"/>
            <a:ext cx="6939601" cy="18170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285750" indent="-285750">
              <a:buClr>
                <a:schemeClr val="dk1"/>
              </a:buClr>
              <a:buSzPts val="1100"/>
            </a:pPr>
            <a:r>
              <a:rPr lang="es-ES" sz="1300" b="1" dirty="0">
                <a:latin typeface="Microsoft YaHei Light" panose="020B0502040204020203" pitchFamily="34" charset="-122"/>
                <a:ea typeface="Microsoft YaHei Light" panose="020B0502040204020203" pitchFamily="34" charset="-122"/>
              </a:rPr>
              <a:t>Centrarse en el negocio: </a:t>
            </a:r>
            <a:r>
              <a:rPr lang="es-ES" sz="1300" dirty="0">
                <a:latin typeface="Microsoft YaHei Light" panose="020B0502040204020203" pitchFamily="34" charset="-122"/>
                <a:ea typeface="Microsoft YaHei Light" panose="020B0502040204020203" pitchFamily="34" charset="-122"/>
              </a:rPr>
              <a:t>Hay que concentrarse en la identificación de los requerimientos del negocio y su valor asociado, y usar estos esfuerzos para desarrollar relaciones sólidas con el negocio, agudizando el análisis del mismo y la competencia consultiva de los implementadores.</a:t>
            </a:r>
          </a:p>
          <a:p>
            <a:pPr marL="285750" indent="-285750">
              <a:buClr>
                <a:schemeClr val="dk1"/>
              </a:buClr>
              <a:buSzPts val="1100"/>
            </a:pPr>
            <a:r>
              <a:rPr lang="es-ES" sz="1300" b="1" dirty="0">
                <a:latin typeface="Microsoft YaHei Light" panose="020B0502040204020203" pitchFamily="34" charset="-122"/>
                <a:ea typeface="Microsoft YaHei Light" panose="020B0502040204020203" pitchFamily="34" charset="-122"/>
              </a:rPr>
              <a:t>Construir una infraestructura de información adecuada:</a:t>
            </a:r>
            <a:r>
              <a:rPr lang="es-ES" sz="1300" dirty="0">
                <a:latin typeface="Microsoft YaHei Light" panose="020B0502040204020203" pitchFamily="34" charset="-122"/>
                <a:ea typeface="Microsoft YaHei Light" panose="020B0502040204020203" pitchFamily="34" charset="-122"/>
              </a:rPr>
              <a:t> Diseñar una base de información única, integrada, fácil de usar, de alto rendimiento donde se reflejará la amplia gama de requerimientos de negocio identificados en la empresa.</a:t>
            </a:r>
          </a:p>
          <a:p>
            <a:pPr marL="0" indent="0">
              <a:buClr>
                <a:schemeClr val="dk1"/>
              </a:buClr>
              <a:buSzPts val="1100"/>
              <a:buNone/>
            </a:pPr>
            <a:r>
              <a:rPr lang="es-ES" sz="1300" dirty="0">
                <a:latin typeface="Microsoft YaHei Light" panose="020B0502040204020203" pitchFamily="34" charset="-122"/>
                <a:ea typeface="Microsoft YaHei Light" panose="020B0502040204020203" pitchFamily="34" charset="-122"/>
              </a:rPr>
              <a:t> </a:t>
            </a:r>
          </a:p>
        </p:txBody>
      </p:sp>
      <p:sp>
        <p:nvSpPr>
          <p:cNvPr id="7" name="Título 1">
            <a:extLst>
              <a:ext uri="{FF2B5EF4-FFF2-40B4-BE49-F238E27FC236}">
                <a16:creationId xmlns:a16="http://schemas.microsoft.com/office/drawing/2014/main" id="{49065B84-DE19-4B53-B3DF-0525F79AB77B}"/>
              </a:ext>
            </a:extLst>
          </p:cNvPr>
          <p:cNvSpPr txBox="1">
            <a:spLocks/>
          </p:cNvSpPr>
          <p:nvPr/>
        </p:nvSpPr>
        <p:spPr>
          <a:xfrm>
            <a:off x="2163713" y="514588"/>
            <a:ext cx="4922887" cy="744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9pPr>
          </a:lstStyle>
          <a:p>
            <a:r>
              <a:rPr lang="es-ES" sz="3200" b="1">
                <a:latin typeface="Microsoft YaHei Light" panose="020B0502040204020203" pitchFamily="34" charset="-122"/>
                <a:ea typeface="Microsoft YaHei Light" panose="020B0502040204020203" pitchFamily="34" charset="-122"/>
              </a:rPr>
              <a:t>Ciclo de Vida Kimball</a:t>
            </a:r>
            <a:endParaRPr lang="es-PE" dirty="0"/>
          </a:p>
        </p:txBody>
      </p:sp>
    </p:spTree>
    <p:extLst>
      <p:ext uri="{BB962C8B-B14F-4D97-AF65-F5344CB8AC3E}">
        <p14:creationId xmlns:p14="http://schemas.microsoft.com/office/powerpoint/2010/main" val="2445154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065B84-DE19-4B53-B3DF-0525F79AB77B}"/>
              </a:ext>
            </a:extLst>
          </p:cNvPr>
          <p:cNvSpPr>
            <a:spLocks noGrp="1"/>
          </p:cNvSpPr>
          <p:nvPr>
            <p:ph type="title"/>
          </p:nvPr>
        </p:nvSpPr>
        <p:spPr>
          <a:xfrm>
            <a:off x="2163713" y="514588"/>
            <a:ext cx="4922887" cy="744300"/>
          </a:xfrm>
        </p:spPr>
        <p:txBody>
          <a:bodyPr/>
          <a:lstStyle/>
          <a:p>
            <a:r>
              <a:rPr lang="es-ES" sz="3200" b="1" dirty="0">
                <a:latin typeface="Microsoft YaHei Light" panose="020B0502040204020203" pitchFamily="34" charset="-122"/>
                <a:ea typeface="Microsoft YaHei Light" panose="020B0502040204020203" pitchFamily="34" charset="-122"/>
              </a:rPr>
              <a:t>Ciclo de Vida Kimball</a:t>
            </a:r>
            <a:endParaRPr lang="es-PE" dirty="0"/>
          </a:p>
        </p:txBody>
      </p:sp>
      <p:sp>
        <p:nvSpPr>
          <p:cNvPr id="5" name="Marcador de número de diapositiva 4">
            <a:extLst>
              <a:ext uri="{FF2B5EF4-FFF2-40B4-BE49-F238E27FC236}">
                <a16:creationId xmlns:a16="http://schemas.microsoft.com/office/drawing/2014/main" id="{7354E327-E22C-47E0-BF48-597220ACFB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11</a:t>
            </a:fld>
            <a:endParaRPr lang="es-PE"/>
          </a:p>
        </p:txBody>
      </p:sp>
      <p:sp>
        <p:nvSpPr>
          <p:cNvPr id="6" name="Google Shape;97;p13">
            <a:extLst>
              <a:ext uri="{FF2B5EF4-FFF2-40B4-BE49-F238E27FC236}">
                <a16:creationId xmlns:a16="http://schemas.microsoft.com/office/drawing/2014/main" id="{8C930BD9-D4BB-4ED5-9473-B001E51DA36C}"/>
              </a:ext>
            </a:extLst>
          </p:cNvPr>
          <p:cNvSpPr txBox="1">
            <a:spLocks/>
          </p:cNvSpPr>
          <p:nvPr/>
        </p:nvSpPr>
        <p:spPr>
          <a:xfrm>
            <a:off x="994494" y="2100151"/>
            <a:ext cx="6494243" cy="173765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285750" indent="-285750">
              <a:buClr>
                <a:schemeClr val="dk1"/>
              </a:buClr>
              <a:buSzPts val="1100"/>
            </a:pPr>
            <a:r>
              <a:rPr lang="es-ES" sz="1300" b="1" dirty="0">
                <a:latin typeface="Microsoft YaHei Light" panose="020B0502040204020203" pitchFamily="34" charset="-122"/>
                <a:ea typeface="Microsoft YaHei Light" panose="020B0502040204020203" pitchFamily="34" charset="-122"/>
              </a:rPr>
              <a:t>Realizar entregas en incrementos significativos: </a:t>
            </a:r>
            <a:r>
              <a:rPr lang="es-ES" sz="1300" dirty="0">
                <a:latin typeface="Microsoft YaHei Light" panose="020B0502040204020203" pitchFamily="34" charset="-122"/>
                <a:ea typeface="Microsoft YaHei Light" panose="020B0502040204020203" pitchFamily="34" charset="-122"/>
              </a:rPr>
              <a:t>Crear el almacén de datos (DW) en incrementos entregables en plazos de 6 a 12 meses. Hay que usa el valor de negocio de cada elemento identificado para determinar el orden de aplicación de los incrementos.</a:t>
            </a:r>
          </a:p>
          <a:p>
            <a:pPr marL="285750" indent="-285750">
              <a:buClr>
                <a:schemeClr val="dk1"/>
              </a:buClr>
              <a:buSzPts val="1100"/>
            </a:pPr>
            <a:r>
              <a:rPr lang="es-ES" sz="1300" b="1" dirty="0">
                <a:latin typeface="Microsoft YaHei Light" panose="020B0502040204020203" pitchFamily="34" charset="-122"/>
                <a:ea typeface="Microsoft YaHei Light" panose="020B0502040204020203" pitchFamily="34" charset="-122"/>
              </a:rPr>
              <a:t>Ofrecer la solución completa: </a:t>
            </a:r>
            <a:r>
              <a:rPr lang="es-ES" sz="1300" dirty="0">
                <a:latin typeface="Microsoft YaHei Light" panose="020B0502040204020203" pitchFamily="34" charset="-122"/>
                <a:ea typeface="Microsoft YaHei Light" panose="020B0502040204020203" pitchFamily="34" charset="-122"/>
              </a:rPr>
              <a:t>proporcionar todos los elementos necesarios para entregar valor a los usuarios de negocios. Para comenzar, esto significa tener un almacén de datos sólido, bien diseñado, con calidad probada, y accesible.</a:t>
            </a:r>
          </a:p>
          <a:p>
            <a:pPr marL="0" indent="0">
              <a:buClr>
                <a:schemeClr val="dk1"/>
              </a:buClr>
              <a:buSzPts val="1100"/>
              <a:buNone/>
            </a:pPr>
            <a:r>
              <a:rPr lang="es-ES" sz="1300" dirty="0">
                <a:latin typeface="Microsoft YaHei Light" panose="020B0502040204020203" pitchFamily="34" charset="-122"/>
                <a:ea typeface="Microsoft YaHei Light" panose="020B0502040204020203" pitchFamily="34" charset="-122"/>
              </a:rPr>
              <a:t> </a:t>
            </a:r>
          </a:p>
        </p:txBody>
      </p:sp>
    </p:spTree>
    <p:extLst>
      <p:ext uri="{BB962C8B-B14F-4D97-AF65-F5344CB8AC3E}">
        <p14:creationId xmlns:p14="http://schemas.microsoft.com/office/powerpoint/2010/main" val="266667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065B84-DE19-4B53-B3DF-0525F79AB77B}"/>
              </a:ext>
            </a:extLst>
          </p:cNvPr>
          <p:cNvSpPr>
            <a:spLocks noGrp="1"/>
          </p:cNvSpPr>
          <p:nvPr>
            <p:ph type="title"/>
          </p:nvPr>
        </p:nvSpPr>
        <p:spPr>
          <a:xfrm>
            <a:off x="2179531" y="420490"/>
            <a:ext cx="3994337" cy="581031"/>
          </a:xfrm>
        </p:spPr>
        <p:txBody>
          <a:bodyPr/>
          <a:lstStyle/>
          <a:p>
            <a:r>
              <a:rPr lang="es-ES" sz="3200" b="1" dirty="0">
                <a:latin typeface="Microsoft YaHei Light" panose="020B0502040204020203" pitchFamily="34" charset="-122"/>
                <a:ea typeface="Microsoft YaHei Light" panose="020B0502040204020203" pitchFamily="34" charset="-122"/>
              </a:rPr>
              <a:t>Ciclo de Vida Kimball</a:t>
            </a:r>
            <a:endParaRPr lang="es-PE" dirty="0"/>
          </a:p>
        </p:txBody>
      </p:sp>
      <p:sp>
        <p:nvSpPr>
          <p:cNvPr id="5" name="Marcador de número de diapositiva 4">
            <a:extLst>
              <a:ext uri="{FF2B5EF4-FFF2-40B4-BE49-F238E27FC236}">
                <a16:creationId xmlns:a16="http://schemas.microsoft.com/office/drawing/2014/main" id="{7354E327-E22C-47E0-BF48-597220ACFB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12</a:t>
            </a:fld>
            <a:endParaRPr lang="es-PE"/>
          </a:p>
        </p:txBody>
      </p:sp>
      <p:pic>
        <p:nvPicPr>
          <p:cNvPr id="2050" name="Picture 2" descr="Resultado de imagen para ciclo de vida kimball png">
            <a:extLst>
              <a:ext uri="{FF2B5EF4-FFF2-40B4-BE49-F238E27FC236}">
                <a16:creationId xmlns:a16="http://schemas.microsoft.com/office/drawing/2014/main" id="{EBE3DC72-72BA-405C-83BE-D584446C97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9500" y="1579675"/>
            <a:ext cx="5798816" cy="289062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280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EE4681-4183-45BD-9443-FEC1DF4D6F1E}"/>
              </a:ext>
            </a:extLst>
          </p:cNvPr>
          <p:cNvSpPr>
            <a:spLocks noGrp="1"/>
          </p:cNvSpPr>
          <p:nvPr>
            <p:ph type="title"/>
          </p:nvPr>
        </p:nvSpPr>
        <p:spPr/>
        <p:txBody>
          <a:bodyPr/>
          <a:lstStyle/>
          <a:p>
            <a:r>
              <a:rPr lang="es-ES" dirty="0"/>
              <a:t>Planificación</a:t>
            </a:r>
            <a:endParaRPr lang="es-PE" dirty="0"/>
          </a:p>
        </p:txBody>
      </p:sp>
      <p:sp>
        <p:nvSpPr>
          <p:cNvPr id="3" name="Marcador de texto 2">
            <a:extLst>
              <a:ext uri="{FF2B5EF4-FFF2-40B4-BE49-F238E27FC236}">
                <a16:creationId xmlns:a16="http://schemas.microsoft.com/office/drawing/2014/main" id="{D124139E-B5B6-4AD2-B6C9-AEA839979F8A}"/>
              </a:ext>
            </a:extLst>
          </p:cNvPr>
          <p:cNvSpPr>
            <a:spLocks noGrp="1"/>
          </p:cNvSpPr>
          <p:nvPr>
            <p:ph type="body" idx="1"/>
          </p:nvPr>
        </p:nvSpPr>
        <p:spPr>
          <a:xfrm>
            <a:off x="737849" y="1475701"/>
            <a:ext cx="7151353" cy="907080"/>
          </a:xfrm>
        </p:spPr>
        <p:txBody>
          <a:bodyPr/>
          <a:lstStyle/>
          <a:p>
            <a:pPr marL="101600" indent="0">
              <a:buNone/>
            </a:pPr>
            <a:r>
              <a:rPr lang="es-ES" sz="1300" dirty="0">
                <a:latin typeface="Microsoft YaHei Light" panose="020B0502040204020203" pitchFamily="34" charset="-122"/>
                <a:ea typeface="Microsoft YaHei Light" panose="020B0502040204020203" pitchFamily="34" charset="-122"/>
              </a:rPr>
              <a:t>En este proceso se determina el propósito del proyecto de DW/BI, sus objetivos específicos y el alcance del mismo, los principales riesgos y una aproximación inicial a las necesidades de información. </a:t>
            </a:r>
            <a:endParaRPr lang="es-PE" sz="1300" dirty="0">
              <a:latin typeface="Microsoft YaHei Light" panose="020B0502040204020203" pitchFamily="34" charset="-122"/>
              <a:ea typeface="Microsoft YaHei Light" panose="020B0502040204020203" pitchFamily="34" charset="-122"/>
            </a:endParaRPr>
          </a:p>
        </p:txBody>
      </p:sp>
      <p:sp>
        <p:nvSpPr>
          <p:cNvPr id="5" name="Marcador de número de diapositiva 4">
            <a:extLst>
              <a:ext uri="{FF2B5EF4-FFF2-40B4-BE49-F238E27FC236}">
                <a16:creationId xmlns:a16="http://schemas.microsoft.com/office/drawing/2014/main" id="{1224CC5E-68F4-4D29-A457-2A23EEAA5F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13</a:t>
            </a:fld>
            <a:endParaRPr lang="es-PE"/>
          </a:p>
        </p:txBody>
      </p:sp>
      <p:sp>
        <p:nvSpPr>
          <p:cNvPr id="6" name="Google Shape;95;p13">
            <a:extLst>
              <a:ext uri="{FF2B5EF4-FFF2-40B4-BE49-F238E27FC236}">
                <a16:creationId xmlns:a16="http://schemas.microsoft.com/office/drawing/2014/main" id="{9B23AF4B-1ED3-42FF-A5B0-AA48DF8D36BC}"/>
              </a:ext>
            </a:extLst>
          </p:cNvPr>
          <p:cNvSpPr txBox="1">
            <a:spLocks/>
          </p:cNvSpPr>
          <p:nvPr/>
        </p:nvSpPr>
        <p:spPr>
          <a:xfrm>
            <a:off x="936821" y="2484553"/>
            <a:ext cx="2891699" cy="378394"/>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9pPr>
          </a:lstStyle>
          <a:p>
            <a:pPr algn="ctr"/>
            <a:r>
              <a:rPr lang="es-ES" sz="2000" b="1" dirty="0">
                <a:latin typeface="Microsoft YaHei Light" panose="020B0502040204020203" pitchFamily="34" charset="-122"/>
                <a:ea typeface="Microsoft YaHei Light" panose="020B0502040204020203" pitchFamily="34" charset="-122"/>
              </a:rPr>
              <a:t>Proyecto </a:t>
            </a:r>
          </a:p>
        </p:txBody>
      </p:sp>
      <p:sp>
        <p:nvSpPr>
          <p:cNvPr id="7" name="Google Shape;97;p13">
            <a:extLst>
              <a:ext uri="{FF2B5EF4-FFF2-40B4-BE49-F238E27FC236}">
                <a16:creationId xmlns:a16="http://schemas.microsoft.com/office/drawing/2014/main" id="{B69F70C9-1331-4121-BAE9-B4735662FED4}"/>
              </a:ext>
            </a:extLst>
          </p:cNvPr>
          <p:cNvSpPr txBox="1">
            <a:spLocks/>
          </p:cNvSpPr>
          <p:nvPr/>
        </p:nvSpPr>
        <p:spPr>
          <a:xfrm>
            <a:off x="936821" y="2969738"/>
            <a:ext cx="2891698" cy="173328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0" indent="0">
              <a:buClr>
                <a:schemeClr val="dk1"/>
              </a:buClr>
              <a:buSzPts val="1100"/>
              <a:buNone/>
            </a:pPr>
            <a:r>
              <a:rPr lang="es-ES" sz="1300" dirty="0">
                <a:latin typeface="Microsoft YaHei Light" panose="020B0502040204020203" pitchFamily="34" charset="-122"/>
                <a:ea typeface="Microsoft YaHei Light" panose="020B0502040204020203" pitchFamily="34" charset="-122"/>
              </a:rPr>
              <a:t>Se refiere a una iteración simple del KLC, ), desde el lanzamiento hasta el despliegue. </a:t>
            </a:r>
          </a:p>
        </p:txBody>
      </p:sp>
      <p:sp>
        <p:nvSpPr>
          <p:cNvPr id="10" name="Google Shape;95;p13">
            <a:extLst>
              <a:ext uri="{FF2B5EF4-FFF2-40B4-BE49-F238E27FC236}">
                <a16:creationId xmlns:a16="http://schemas.microsoft.com/office/drawing/2014/main" id="{437A58D3-9425-461D-9DA6-18D4BD2C8D2A}"/>
              </a:ext>
            </a:extLst>
          </p:cNvPr>
          <p:cNvSpPr txBox="1">
            <a:spLocks/>
          </p:cNvSpPr>
          <p:nvPr/>
        </p:nvSpPr>
        <p:spPr>
          <a:xfrm>
            <a:off x="4572000" y="2484553"/>
            <a:ext cx="2891699" cy="378394"/>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9pPr>
          </a:lstStyle>
          <a:p>
            <a:pPr algn="ctr"/>
            <a:r>
              <a:rPr lang="es-ES" sz="2000" b="1" dirty="0">
                <a:latin typeface="Microsoft YaHei Light" panose="020B0502040204020203" pitchFamily="34" charset="-122"/>
                <a:ea typeface="Microsoft YaHei Light" panose="020B0502040204020203" pitchFamily="34" charset="-122"/>
              </a:rPr>
              <a:t>Programa</a:t>
            </a:r>
            <a:endParaRPr lang="es-ES" sz="2500" b="1" dirty="0">
              <a:latin typeface="Microsoft YaHei Light" panose="020B0502040204020203" pitchFamily="34" charset="-122"/>
              <a:ea typeface="Microsoft YaHei Light" panose="020B0502040204020203" pitchFamily="34" charset="-122"/>
            </a:endParaRPr>
          </a:p>
        </p:txBody>
      </p:sp>
      <p:sp>
        <p:nvSpPr>
          <p:cNvPr id="9" name="Google Shape;97;p13">
            <a:extLst>
              <a:ext uri="{FF2B5EF4-FFF2-40B4-BE49-F238E27FC236}">
                <a16:creationId xmlns:a16="http://schemas.microsoft.com/office/drawing/2014/main" id="{B69F70C9-1331-4121-BAE9-B4735662FED4}"/>
              </a:ext>
            </a:extLst>
          </p:cNvPr>
          <p:cNvSpPr txBox="1">
            <a:spLocks/>
          </p:cNvSpPr>
          <p:nvPr/>
        </p:nvSpPr>
        <p:spPr>
          <a:xfrm>
            <a:off x="4572000" y="2969738"/>
            <a:ext cx="2891698" cy="173328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0" indent="0">
              <a:buClr>
                <a:schemeClr val="dk1"/>
              </a:buClr>
              <a:buSzPts val="1100"/>
              <a:buNone/>
            </a:pPr>
            <a:r>
              <a:rPr lang="es-ES" sz="1300" dirty="0">
                <a:latin typeface="Microsoft YaHei Light" panose="020B0502040204020203" pitchFamily="34" charset="-122"/>
                <a:ea typeface="Microsoft YaHei Light" panose="020B0502040204020203" pitchFamily="34" charset="-122"/>
              </a:rPr>
              <a:t>Coordinación progresiva de recursos, infraestructura, tiempos y comunicaciones a través de múltiples proyectos.</a:t>
            </a:r>
          </a:p>
        </p:txBody>
      </p:sp>
    </p:spTree>
    <p:extLst>
      <p:ext uri="{BB962C8B-B14F-4D97-AF65-F5344CB8AC3E}">
        <p14:creationId xmlns:p14="http://schemas.microsoft.com/office/powerpoint/2010/main" val="2432874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EE4681-4183-45BD-9443-FEC1DF4D6F1E}"/>
              </a:ext>
            </a:extLst>
          </p:cNvPr>
          <p:cNvSpPr>
            <a:spLocks noGrp="1"/>
          </p:cNvSpPr>
          <p:nvPr>
            <p:ph type="title"/>
          </p:nvPr>
        </p:nvSpPr>
        <p:spPr>
          <a:xfrm>
            <a:off x="814050" y="2060575"/>
            <a:ext cx="2500650" cy="744300"/>
          </a:xfrm>
        </p:spPr>
        <p:txBody>
          <a:bodyPr/>
          <a:lstStyle/>
          <a:p>
            <a:r>
              <a:rPr lang="es-PE" dirty="0"/>
              <a:t>Planificación</a:t>
            </a:r>
          </a:p>
        </p:txBody>
      </p:sp>
      <p:sp>
        <p:nvSpPr>
          <p:cNvPr id="5" name="Marcador de número de diapositiva 4">
            <a:extLst>
              <a:ext uri="{FF2B5EF4-FFF2-40B4-BE49-F238E27FC236}">
                <a16:creationId xmlns:a16="http://schemas.microsoft.com/office/drawing/2014/main" id="{1224CC5E-68F4-4D29-A457-2A23EEAA5F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14</a:t>
            </a:fld>
            <a:endParaRPr lang="es-PE"/>
          </a:p>
        </p:txBody>
      </p:sp>
      <p:graphicFrame>
        <p:nvGraphicFramePr>
          <p:cNvPr id="4" name="3 Diagrama"/>
          <p:cNvGraphicFramePr/>
          <p:nvPr>
            <p:extLst>
              <p:ext uri="{D42A27DB-BD31-4B8C-83A1-F6EECF244321}">
                <p14:modId xmlns:p14="http://schemas.microsoft.com/office/powerpoint/2010/main" val="2364812533"/>
              </p:ext>
            </p:extLst>
          </p:nvPr>
        </p:nvGraphicFramePr>
        <p:xfrm>
          <a:off x="4067176" y="866775"/>
          <a:ext cx="3238499" cy="3362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8502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7850" y="517525"/>
            <a:ext cx="6034500" cy="544358"/>
          </a:xfrm>
        </p:spPr>
        <p:txBody>
          <a:bodyPr/>
          <a:lstStyle/>
          <a:p>
            <a:r>
              <a:rPr lang="es-ES" dirty="0"/>
              <a:t>Línea de datos</a:t>
            </a:r>
            <a:endParaRPr lang="es-PE" dirty="0"/>
          </a:p>
        </p:txBody>
      </p:sp>
      <p:sp>
        <p:nvSpPr>
          <p:cNvPr id="3" name="Marcador de texto 2"/>
          <p:cNvSpPr>
            <a:spLocks noGrp="1"/>
          </p:cNvSpPr>
          <p:nvPr>
            <p:ph type="body" idx="1"/>
          </p:nvPr>
        </p:nvSpPr>
        <p:spPr>
          <a:xfrm>
            <a:off x="737850" y="1275644"/>
            <a:ext cx="4619625" cy="3243256"/>
          </a:xfrm>
        </p:spPr>
        <p:txBody>
          <a:bodyPr/>
          <a:lstStyle/>
          <a:p>
            <a:pPr marL="76200" indent="0">
              <a:buNone/>
            </a:pPr>
            <a:r>
              <a:rPr lang="es-ES" sz="2000" dirty="0">
                <a:solidFill>
                  <a:schemeClr val="accent4">
                    <a:lumMod val="75000"/>
                  </a:schemeClr>
                </a:solidFill>
              </a:rPr>
              <a:t>1. Modelo Dimensional:</a:t>
            </a:r>
          </a:p>
          <a:p>
            <a:pPr marL="76200" indent="0">
              <a:buNone/>
            </a:pPr>
            <a:r>
              <a:rPr lang="es-ES" sz="1600" dirty="0"/>
              <a:t>Es un proceso dinámico y altamente iterativo. Consiste de cuatro pasos: </a:t>
            </a:r>
          </a:p>
          <a:p>
            <a:r>
              <a:rPr lang="es-ES" sz="1600" dirty="0"/>
              <a:t>Elegir el proceso de negocio</a:t>
            </a:r>
          </a:p>
          <a:p>
            <a:r>
              <a:rPr lang="es-ES" sz="1600" dirty="0"/>
              <a:t>Establecer el nivel de granularidad</a:t>
            </a:r>
          </a:p>
          <a:p>
            <a:r>
              <a:rPr lang="es-ES" sz="1600" dirty="0"/>
              <a:t>Elegir las dimensiones</a:t>
            </a:r>
          </a:p>
          <a:p>
            <a:r>
              <a:rPr lang="es-ES" sz="1600" dirty="0" err="1"/>
              <a:t>Identiﬁcar</a:t>
            </a:r>
            <a:r>
              <a:rPr lang="es-ES" sz="1600" dirty="0"/>
              <a:t> medidas y tablas de hechos</a:t>
            </a:r>
          </a:p>
          <a:p>
            <a:r>
              <a:rPr lang="es-ES" sz="1600" dirty="0"/>
              <a:t>Para concluir con el proceso dimensional inicial se realiza un </a:t>
            </a:r>
            <a:r>
              <a:rPr lang="es-ES" sz="1600" dirty="0" err="1"/>
              <a:t>gráﬁco</a:t>
            </a:r>
            <a:r>
              <a:rPr lang="es-ES" sz="1600" dirty="0"/>
              <a:t> denominado modelo dimensional de alto nivel</a:t>
            </a:r>
          </a:p>
          <a:p>
            <a:endParaRPr lang="es-PE" sz="1600" dirty="0"/>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15</a:t>
            </a:fld>
            <a:endParaRPr lang="es-PE"/>
          </a:p>
        </p:txBody>
      </p:sp>
      <p:pic>
        <p:nvPicPr>
          <p:cNvPr id="5" name="Imagen 4">
            <a:extLst>
              <a:ext uri="{FF2B5EF4-FFF2-40B4-BE49-F238E27FC236}">
                <a16:creationId xmlns:a16="http://schemas.microsoft.com/office/drawing/2014/main" id="{76B9BDC5-F748-4887-A2D3-A7B27369A6A5}"/>
              </a:ext>
            </a:extLst>
          </p:cNvPr>
          <p:cNvPicPr>
            <a:picLocks noChangeAspect="1"/>
          </p:cNvPicPr>
          <p:nvPr/>
        </p:nvPicPr>
        <p:blipFill rotWithShape="1">
          <a:blip r:embed="rId2"/>
          <a:srcRect l="3877"/>
          <a:stretch/>
        </p:blipFill>
        <p:spPr>
          <a:xfrm>
            <a:off x="4899378" y="1610282"/>
            <a:ext cx="3314861" cy="2573979"/>
          </a:xfrm>
          <a:prstGeom prst="rect">
            <a:avLst/>
          </a:prstGeom>
        </p:spPr>
      </p:pic>
    </p:spTree>
    <p:extLst>
      <p:ext uri="{BB962C8B-B14F-4D97-AF65-F5344CB8AC3E}">
        <p14:creationId xmlns:p14="http://schemas.microsoft.com/office/powerpoint/2010/main" val="417625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DE21AF-9C72-46A2-9600-B44404CD73BA}"/>
              </a:ext>
            </a:extLst>
          </p:cNvPr>
          <p:cNvSpPr>
            <a:spLocks noGrp="1"/>
          </p:cNvSpPr>
          <p:nvPr>
            <p:ph type="title"/>
          </p:nvPr>
        </p:nvSpPr>
        <p:spPr>
          <a:xfrm>
            <a:off x="737850" y="517525"/>
            <a:ext cx="6034500" cy="603783"/>
          </a:xfrm>
        </p:spPr>
        <p:txBody>
          <a:bodyPr/>
          <a:lstStyle/>
          <a:p>
            <a:r>
              <a:rPr lang="es-ES" dirty="0"/>
              <a:t>Línea de datos</a:t>
            </a:r>
            <a:endParaRPr lang="es-PE" dirty="0"/>
          </a:p>
        </p:txBody>
      </p:sp>
      <p:sp>
        <p:nvSpPr>
          <p:cNvPr id="3" name="Marcador de texto 2">
            <a:extLst>
              <a:ext uri="{FF2B5EF4-FFF2-40B4-BE49-F238E27FC236}">
                <a16:creationId xmlns:a16="http://schemas.microsoft.com/office/drawing/2014/main" id="{978A8C0A-F03E-4425-BCE3-706B08C026D9}"/>
              </a:ext>
            </a:extLst>
          </p:cNvPr>
          <p:cNvSpPr>
            <a:spLocks noGrp="1"/>
          </p:cNvSpPr>
          <p:nvPr>
            <p:ph type="body" idx="1"/>
          </p:nvPr>
        </p:nvSpPr>
        <p:spPr>
          <a:xfrm>
            <a:off x="737850" y="1248769"/>
            <a:ext cx="6712818" cy="3501082"/>
          </a:xfrm>
        </p:spPr>
        <p:txBody>
          <a:bodyPr/>
          <a:lstStyle/>
          <a:p>
            <a:pPr marL="76200" indent="0">
              <a:buNone/>
            </a:pPr>
            <a:r>
              <a:rPr lang="es-ES" sz="2000" dirty="0">
                <a:solidFill>
                  <a:schemeClr val="accent4">
                    <a:lumMod val="75000"/>
                  </a:schemeClr>
                </a:solidFill>
              </a:rPr>
              <a:t>2. Modelo físico: </a:t>
            </a:r>
          </a:p>
          <a:p>
            <a:r>
              <a:rPr lang="es-ES" sz="1200" dirty="0"/>
              <a:t>¿Cómo puede determinar cuán grande será el sistema de DW/BI?</a:t>
            </a:r>
          </a:p>
          <a:p>
            <a:r>
              <a:rPr lang="es-ES" sz="1200" dirty="0"/>
              <a:t>¿Cuáles son los factores de uso que llevarán a una configuración más grande y más compleja?</a:t>
            </a:r>
          </a:p>
          <a:p>
            <a:r>
              <a:rPr lang="es-ES" sz="1200" dirty="0"/>
              <a:t>¿Cómo se debe configurar el sistema?</a:t>
            </a:r>
          </a:p>
          <a:p>
            <a:r>
              <a:rPr lang="es-ES" sz="1200" dirty="0"/>
              <a:t>¿Cuánta memoria y servidores se necesitan? ¿Qué tipo de almacenamiento y procesadores?</a:t>
            </a:r>
          </a:p>
          <a:p>
            <a:r>
              <a:rPr lang="es-ES" sz="1200" dirty="0"/>
              <a:t>¿Cómo instalar el software en los servidores de desarrollo, prueba y producción?</a:t>
            </a:r>
          </a:p>
          <a:p>
            <a:r>
              <a:rPr lang="es-ES" sz="1200" dirty="0"/>
              <a:t>¿Qué necesitan instalar los diferentes miembros del equipo de DW/BI en sus estaciones de trabajo?</a:t>
            </a:r>
          </a:p>
          <a:p>
            <a:r>
              <a:rPr lang="es-ES" sz="1200" dirty="0"/>
              <a:t>¿Cómo convertir el modelo de datos lógico en un modelo de datos físicos en la base de datos relacional?</a:t>
            </a:r>
          </a:p>
          <a:p>
            <a:r>
              <a:rPr lang="es-ES" sz="1200" dirty="0"/>
              <a:t>¿Cómo conseguir un plan de indexación inicial?</a:t>
            </a:r>
          </a:p>
          <a:p>
            <a:r>
              <a:rPr lang="es-ES" sz="1200" dirty="0"/>
              <a:t>¿Debe usarse la partición en las tablas relacionales?</a:t>
            </a:r>
            <a:endParaRPr lang="es-PE" sz="1200" dirty="0"/>
          </a:p>
        </p:txBody>
      </p:sp>
      <p:sp>
        <p:nvSpPr>
          <p:cNvPr id="4" name="Marcador de número de diapositiva 3">
            <a:extLst>
              <a:ext uri="{FF2B5EF4-FFF2-40B4-BE49-F238E27FC236}">
                <a16:creationId xmlns:a16="http://schemas.microsoft.com/office/drawing/2014/main" id="{36AEBC7D-27A0-45D8-AEF2-92CB88FD02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16</a:t>
            </a:fld>
            <a:endParaRPr lang="es-PE"/>
          </a:p>
        </p:txBody>
      </p:sp>
    </p:spTree>
    <p:extLst>
      <p:ext uri="{BB962C8B-B14F-4D97-AF65-F5344CB8AC3E}">
        <p14:creationId xmlns:p14="http://schemas.microsoft.com/office/powerpoint/2010/main" val="966267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E028F8-2421-4D71-87E4-FB765F9E4E71}"/>
              </a:ext>
            </a:extLst>
          </p:cNvPr>
          <p:cNvSpPr>
            <a:spLocks noGrp="1"/>
          </p:cNvSpPr>
          <p:nvPr>
            <p:ph type="title"/>
          </p:nvPr>
        </p:nvSpPr>
        <p:spPr>
          <a:xfrm>
            <a:off x="737850" y="517525"/>
            <a:ext cx="6964468" cy="611364"/>
          </a:xfrm>
        </p:spPr>
        <p:txBody>
          <a:bodyPr/>
          <a:lstStyle/>
          <a:p>
            <a:r>
              <a:rPr lang="es-ES" dirty="0"/>
              <a:t>Línea de datos</a:t>
            </a:r>
            <a:endParaRPr lang="es-PE" dirty="0"/>
          </a:p>
        </p:txBody>
      </p:sp>
      <p:sp>
        <p:nvSpPr>
          <p:cNvPr id="3" name="Marcador de texto 2">
            <a:extLst>
              <a:ext uri="{FF2B5EF4-FFF2-40B4-BE49-F238E27FC236}">
                <a16:creationId xmlns:a16="http://schemas.microsoft.com/office/drawing/2014/main" id="{020E4644-2AD0-4089-A27B-F455DCC5B8E7}"/>
              </a:ext>
            </a:extLst>
          </p:cNvPr>
          <p:cNvSpPr>
            <a:spLocks noGrp="1"/>
          </p:cNvSpPr>
          <p:nvPr>
            <p:ph type="body" idx="1"/>
          </p:nvPr>
        </p:nvSpPr>
        <p:spPr>
          <a:xfrm>
            <a:off x="737850" y="1327243"/>
            <a:ext cx="6599928" cy="3043200"/>
          </a:xfrm>
        </p:spPr>
        <p:txBody>
          <a:bodyPr/>
          <a:lstStyle/>
          <a:p>
            <a:pPr marL="76200" indent="0">
              <a:buNone/>
            </a:pPr>
            <a:r>
              <a:rPr lang="es-ES" sz="2000" dirty="0">
                <a:solidFill>
                  <a:schemeClr val="accent4">
                    <a:lumMod val="75000"/>
                  </a:schemeClr>
                </a:solidFill>
              </a:rPr>
              <a:t>3. ETL (Extracción, Transformación y Carga)</a:t>
            </a:r>
          </a:p>
          <a:p>
            <a:r>
              <a:rPr lang="es-ES" sz="1600" dirty="0"/>
              <a:t>Es la base sobre la cual se alimenta el </a:t>
            </a:r>
            <a:r>
              <a:rPr lang="es-ES" sz="1600" dirty="0" err="1"/>
              <a:t>Datawarehouse</a:t>
            </a:r>
            <a:r>
              <a:rPr lang="es-ES" sz="1600" dirty="0"/>
              <a:t>. </a:t>
            </a:r>
          </a:p>
          <a:p>
            <a:r>
              <a:rPr lang="es-ES" sz="1600" dirty="0"/>
              <a:t>Si el sistema ETL se diseña adecuadamente, puede extraer los datos de los sistemas de origen de datos, aplicar diferentes reglas para aumentar la calidad y consistencia de los mismos, consolidar la información proveniente de distintos sistemas, y </a:t>
            </a:r>
            <a:r>
              <a:rPr lang="es-ES" sz="1600" dirty="0" err="1"/>
              <a:t>ﬁnalmente</a:t>
            </a:r>
            <a:r>
              <a:rPr lang="es-ES" sz="1600" dirty="0"/>
              <a:t> cargar (grabar) la información en el DW en un formato acorde para la utilización por parte de las herramientas de análisis.</a:t>
            </a:r>
            <a:endParaRPr lang="es-PE" sz="1600" dirty="0"/>
          </a:p>
        </p:txBody>
      </p:sp>
      <p:sp>
        <p:nvSpPr>
          <p:cNvPr id="4" name="Marcador de número de diapositiva 3">
            <a:extLst>
              <a:ext uri="{FF2B5EF4-FFF2-40B4-BE49-F238E27FC236}">
                <a16:creationId xmlns:a16="http://schemas.microsoft.com/office/drawing/2014/main" id="{31A99407-78D5-4A1F-ABE0-5A9FB30BD0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17</a:t>
            </a:fld>
            <a:endParaRPr lang="es-PE"/>
          </a:p>
        </p:txBody>
      </p:sp>
      <p:pic>
        <p:nvPicPr>
          <p:cNvPr id="1026" name="Picture 2" descr="Resultado de imagen para etl">
            <a:extLst>
              <a:ext uri="{FF2B5EF4-FFF2-40B4-BE49-F238E27FC236}">
                <a16:creationId xmlns:a16="http://schemas.microsoft.com/office/drawing/2014/main" id="{A0613C36-0C78-43CC-A9A9-54A154F94F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03" t="12486" r="3301" b="12789"/>
          <a:stretch/>
        </p:blipFill>
        <p:spPr bwMode="auto">
          <a:xfrm>
            <a:off x="2782219" y="3601769"/>
            <a:ext cx="3720181" cy="130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353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Línea de Aplicación BI</a:t>
            </a:r>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18</a:t>
            </a:fld>
            <a:endParaRPr lang="es-PE"/>
          </a:p>
        </p:txBody>
      </p:sp>
      <p:sp>
        <p:nvSpPr>
          <p:cNvPr id="7" name="Marcador de texto 6"/>
          <p:cNvSpPr>
            <a:spLocks noGrp="1"/>
          </p:cNvSpPr>
          <p:nvPr>
            <p:ph type="body" idx="1"/>
          </p:nvPr>
        </p:nvSpPr>
        <p:spPr>
          <a:xfrm>
            <a:off x="737849" y="1475700"/>
            <a:ext cx="7078391" cy="3071248"/>
          </a:xfrm>
        </p:spPr>
        <p:txBody>
          <a:bodyPr/>
          <a:lstStyle/>
          <a:p>
            <a:r>
              <a:rPr lang="es-PE" sz="1800" dirty="0"/>
              <a:t>Mientras que algunos miembros del proyecto están inmersos en la tecnología y los datos, otros se centran en identificar y construir una amplia gama de aplicaciones de BI, incluidos informes estandarizados, consultas parametrizadas, paneles, cuadros de mandos, modelos analíticos, aplicaciones de minería de datos, junto con el interfaces de navegación asociadas.</a:t>
            </a:r>
          </a:p>
        </p:txBody>
      </p:sp>
    </p:spTree>
    <p:extLst>
      <p:ext uri="{BB962C8B-B14F-4D97-AF65-F5344CB8AC3E}">
        <p14:creationId xmlns:p14="http://schemas.microsoft.com/office/powerpoint/2010/main" val="2561079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6AD5AF-DDD4-4D80-93E3-361CDA31F40C}"/>
              </a:ext>
            </a:extLst>
          </p:cNvPr>
          <p:cNvSpPr>
            <a:spLocks noGrp="1"/>
          </p:cNvSpPr>
          <p:nvPr>
            <p:ph type="title"/>
          </p:nvPr>
        </p:nvSpPr>
        <p:spPr>
          <a:xfrm>
            <a:off x="737850" y="385760"/>
            <a:ext cx="6034500" cy="513680"/>
          </a:xfrm>
        </p:spPr>
        <p:txBody>
          <a:bodyPr/>
          <a:lstStyle/>
          <a:p>
            <a:r>
              <a:rPr lang="es-ES" dirty="0"/>
              <a:t>Despliegue </a:t>
            </a:r>
            <a:endParaRPr lang="es-PE" dirty="0"/>
          </a:p>
        </p:txBody>
      </p:sp>
      <p:sp>
        <p:nvSpPr>
          <p:cNvPr id="3" name="Marcador de texto 2">
            <a:extLst>
              <a:ext uri="{FF2B5EF4-FFF2-40B4-BE49-F238E27FC236}">
                <a16:creationId xmlns:a16="http://schemas.microsoft.com/office/drawing/2014/main" id="{5E841F65-2328-48BC-B65C-FD6719BEC7C6}"/>
              </a:ext>
            </a:extLst>
          </p:cNvPr>
          <p:cNvSpPr>
            <a:spLocks noGrp="1"/>
          </p:cNvSpPr>
          <p:nvPr>
            <p:ph type="body" idx="1"/>
          </p:nvPr>
        </p:nvSpPr>
        <p:spPr>
          <a:xfrm>
            <a:off x="737850" y="1475700"/>
            <a:ext cx="4222077" cy="3193282"/>
          </a:xfrm>
        </p:spPr>
        <p:txBody>
          <a:bodyPr/>
          <a:lstStyle/>
          <a:p>
            <a:r>
              <a:rPr lang="es-ES" sz="2000" dirty="0">
                <a:latin typeface="Arial" panose="020B0604020202020204" pitchFamily="34" charset="0"/>
                <a:cs typeface="Arial" panose="020B0604020202020204" pitchFamily="34" charset="0"/>
              </a:rPr>
              <a:t>Despliegue </a:t>
            </a:r>
          </a:p>
          <a:p>
            <a:pPr lvl="1"/>
            <a:r>
              <a:rPr lang="es-PE" sz="2000" dirty="0">
                <a:latin typeface="Arial" panose="020B0604020202020204" pitchFamily="34" charset="0"/>
                <a:cs typeface="Arial" panose="020B0604020202020204" pitchFamily="34" charset="0"/>
              </a:rPr>
              <a:t>debe ser sincronizado</a:t>
            </a:r>
          </a:p>
          <a:p>
            <a:pPr lvl="1"/>
            <a:r>
              <a:rPr lang="es-ES" sz="2000" dirty="0">
                <a:latin typeface="Arial" panose="020B0604020202020204" pitchFamily="34" charset="0"/>
                <a:cs typeface="Arial" panose="020B0604020202020204" pitchFamily="34" charset="0"/>
              </a:rPr>
              <a:t>Se deberán aplazar si todas las piezas no están listas para producción.</a:t>
            </a:r>
          </a:p>
          <a:p>
            <a:pPr lvl="2"/>
            <a:r>
              <a:rPr lang="es-PE" sz="2000" dirty="0">
                <a:latin typeface="Arial" panose="020B0604020202020204" pitchFamily="34" charset="0"/>
                <a:cs typeface="Arial" panose="020B0604020202020204" pitchFamily="34" charset="0"/>
              </a:rPr>
              <a:t>Entrenamiento</a:t>
            </a:r>
          </a:p>
          <a:p>
            <a:pPr lvl="2"/>
            <a:r>
              <a:rPr lang="es-PE" sz="2000" dirty="0">
                <a:latin typeface="Arial" panose="020B0604020202020204" pitchFamily="34" charset="0"/>
                <a:cs typeface="Arial" panose="020B0604020202020204" pitchFamily="34" charset="0"/>
              </a:rPr>
              <a:t>Documentación</a:t>
            </a:r>
          </a:p>
          <a:p>
            <a:pPr lvl="2"/>
            <a:r>
              <a:rPr lang="es-PE" sz="2000" dirty="0">
                <a:latin typeface="Arial" panose="020B0604020202020204" pitchFamily="34" charset="0"/>
                <a:cs typeface="Arial" panose="020B0604020202020204" pitchFamily="34" charset="0"/>
              </a:rPr>
              <a:t>Validación de datos</a:t>
            </a:r>
            <a:endParaRPr lang="es-ES" sz="2000" dirty="0">
              <a:latin typeface="Arial" panose="020B0604020202020204" pitchFamily="34" charset="0"/>
              <a:cs typeface="Arial" panose="020B0604020202020204" pitchFamily="34" charset="0"/>
            </a:endParaRPr>
          </a:p>
          <a:p>
            <a:pPr marL="533400" lvl="1" indent="0">
              <a:buNone/>
            </a:pPr>
            <a:r>
              <a:rPr lang="es-ES" sz="2000" dirty="0">
                <a:latin typeface="Arial" panose="020B0604020202020204" pitchFamily="34" charset="0"/>
                <a:cs typeface="Arial" panose="020B0604020202020204" pitchFamily="34" charset="0"/>
              </a:rPr>
              <a:t> </a:t>
            </a:r>
            <a:endParaRPr lang="es-PE" sz="2000" dirty="0">
              <a:latin typeface="Arial" panose="020B0604020202020204" pitchFamily="34" charset="0"/>
              <a:cs typeface="Arial" panose="020B0604020202020204" pitchFamily="34" charset="0"/>
            </a:endParaRPr>
          </a:p>
        </p:txBody>
      </p:sp>
      <p:sp>
        <p:nvSpPr>
          <p:cNvPr id="4" name="Marcador de número de diapositiva 3">
            <a:extLst>
              <a:ext uri="{FF2B5EF4-FFF2-40B4-BE49-F238E27FC236}">
                <a16:creationId xmlns:a16="http://schemas.microsoft.com/office/drawing/2014/main" id="{B139C7BB-335D-4102-A539-0F3F7F3D9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19</a:t>
            </a:fld>
            <a:endParaRPr lang="es-PE"/>
          </a:p>
        </p:txBody>
      </p:sp>
      <p:pic>
        <p:nvPicPr>
          <p:cNvPr id="6" name="Imagen 5">
            <a:extLst>
              <a:ext uri="{FF2B5EF4-FFF2-40B4-BE49-F238E27FC236}">
                <a16:creationId xmlns:a16="http://schemas.microsoft.com/office/drawing/2014/main" id="{49F85975-12DD-47D6-AD72-2A3A4541F8BB}"/>
              </a:ext>
            </a:extLst>
          </p:cNvPr>
          <p:cNvPicPr>
            <a:picLocks noChangeAspect="1"/>
          </p:cNvPicPr>
          <p:nvPr/>
        </p:nvPicPr>
        <p:blipFill>
          <a:blip r:embed="rId2"/>
          <a:stretch>
            <a:fillRect/>
          </a:stretch>
        </p:blipFill>
        <p:spPr>
          <a:xfrm>
            <a:off x="4937016" y="642600"/>
            <a:ext cx="3187507" cy="2564727"/>
          </a:xfrm>
          <a:prstGeom prst="rect">
            <a:avLst/>
          </a:prstGeom>
        </p:spPr>
      </p:pic>
    </p:spTree>
    <p:extLst>
      <p:ext uri="{BB962C8B-B14F-4D97-AF65-F5344CB8AC3E}">
        <p14:creationId xmlns:p14="http://schemas.microsoft.com/office/powerpoint/2010/main" val="4198653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5"/>
          <p:cNvSpPr txBox="1">
            <a:spLocks noGrp="1"/>
          </p:cNvSpPr>
          <p:nvPr>
            <p:ph type="title"/>
          </p:nvPr>
        </p:nvSpPr>
        <p:spPr>
          <a:xfrm>
            <a:off x="737850" y="31730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s-PE" b="1" dirty="0">
                <a:latin typeface="Microsoft YaHei Light" panose="020B0502040204020203" pitchFamily="34" charset="-122"/>
                <a:ea typeface="Microsoft YaHei Light" panose="020B0502040204020203" pitchFamily="34" charset="-122"/>
              </a:rPr>
              <a:t>Introducción:</a:t>
            </a:r>
            <a:endParaRPr b="1" dirty="0">
              <a:latin typeface="Microsoft YaHei Light" panose="020B0502040204020203" pitchFamily="34" charset="-122"/>
              <a:ea typeface="Microsoft YaHei Light" panose="020B0502040204020203" pitchFamily="34" charset="-122"/>
            </a:endParaRPr>
          </a:p>
        </p:txBody>
      </p:sp>
      <p:sp>
        <p:nvSpPr>
          <p:cNvPr id="335" name="Google Shape;335;p35"/>
          <p:cNvSpPr txBox="1">
            <a:spLocks noGrp="1"/>
          </p:cNvSpPr>
          <p:nvPr>
            <p:ph type="body" idx="1"/>
          </p:nvPr>
        </p:nvSpPr>
        <p:spPr>
          <a:xfrm>
            <a:off x="737849" y="1282154"/>
            <a:ext cx="7064586" cy="3043200"/>
          </a:xfrm>
          <a:prstGeom prst="rect">
            <a:avLst/>
          </a:prstGeom>
        </p:spPr>
        <p:txBody>
          <a:bodyPr spcFirstLastPara="1" wrap="square" lIns="0" tIns="0" rIns="0" bIns="0" anchor="t" anchorCtr="0">
            <a:noAutofit/>
          </a:bodyPr>
          <a:lstStyle/>
          <a:p>
            <a:pPr marL="0" lvl="0" indent="0" algn="just">
              <a:buNone/>
            </a:pPr>
            <a:r>
              <a:rPr lang="es-ES" sz="1500" dirty="0">
                <a:latin typeface="Microsoft YaHei Light" panose="020B0502040204020203" pitchFamily="34" charset="-122"/>
                <a:ea typeface="Microsoft YaHei Light" panose="020B0502040204020203" pitchFamily="34" charset="-122"/>
              </a:rPr>
              <a:t>Los niveles gerenciales necesitan a menudo tomar decisiones de alto nivel, cruciales para el funcionamiento de la empresa.   Frecuentemente se basan en su experiencia este enfoque no es apto para las condiciones del mundo actual en el que los sistemas de gestión de calidad vigentes han demostrado la importancia de la toma de decisiones basada en cifras, datos y hechos.</a:t>
            </a:r>
          </a:p>
          <a:p>
            <a:pPr marL="0" lvl="0" indent="0" algn="just">
              <a:buNone/>
            </a:pPr>
            <a:r>
              <a:rPr lang="es-ES" sz="1500" dirty="0">
                <a:latin typeface="Microsoft YaHei Light" panose="020B0502040204020203" pitchFamily="34" charset="-122"/>
                <a:ea typeface="Microsoft YaHei Light" panose="020B0502040204020203" pitchFamily="34" charset="-122"/>
              </a:rPr>
              <a:t>El Data </a:t>
            </a:r>
            <a:r>
              <a:rPr lang="es-ES" sz="1500" dirty="0" err="1">
                <a:latin typeface="Microsoft YaHei Light" panose="020B0502040204020203" pitchFamily="34" charset="-122"/>
                <a:ea typeface="Microsoft YaHei Light" panose="020B0502040204020203" pitchFamily="34" charset="-122"/>
              </a:rPr>
              <a:t>Warehouse</a:t>
            </a:r>
            <a:r>
              <a:rPr lang="es-ES" sz="1500" dirty="0">
                <a:latin typeface="Microsoft YaHei Light" panose="020B0502040204020203" pitchFamily="34" charset="-122"/>
                <a:ea typeface="Microsoft YaHei Light" panose="020B0502040204020203" pitchFamily="34" charset="-122"/>
              </a:rPr>
              <a:t> permite que los gerentes tomen decisiones siguiendo un enfoque racional, basados en información confiable y oportuna. Es tarea fundamental del Data </a:t>
            </a:r>
            <a:r>
              <a:rPr lang="es-ES" sz="1500" dirty="0" err="1">
                <a:latin typeface="Microsoft YaHei Light" panose="020B0502040204020203" pitchFamily="34" charset="-122"/>
                <a:ea typeface="Microsoft YaHei Light" panose="020B0502040204020203" pitchFamily="34" charset="-122"/>
              </a:rPr>
              <a:t>Warehouse</a:t>
            </a:r>
            <a:r>
              <a:rPr lang="es-ES" sz="1500" dirty="0">
                <a:latin typeface="Microsoft YaHei Light" panose="020B0502040204020203" pitchFamily="34" charset="-122"/>
                <a:ea typeface="Microsoft YaHei Light" panose="020B0502040204020203" pitchFamily="34" charset="-122"/>
              </a:rPr>
              <a:t> recolectar, unificar y depurar los datos del negocio, eliminando inconsistencias y conservando sólo la información útil para los objetivos empresariales.</a:t>
            </a:r>
          </a:p>
        </p:txBody>
      </p:sp>
      <p:sp>
        <p:nvSpPr>
          <p:cNvPr id="336" name="Google Shape;336;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2679101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598E1E4C-F790-4C09-811D-8C228B9D5E2E}"/>
              </a:ext>
            </a:extLst>
          </p:cNvPr>
          <p:cNvPicPr>
            <a:picLocks noChangeAspect="1"/>
          </p:cNvPicPr>
          <p:nvPr/>
        </p:nvPicPr>
        <p:blipFill>
          <a:blip r:embed="rId2"/>
          <a:stretch>
            <a:fillRect/>
          </a:stretch>
        </p:blipFill>
        <p:spPr>
          <a:xfrm>
            <a:off x="3921570" y="1294965"/>
            <a:ext cx="4559014" cy="2279507"/>
          </a:xfrm>
          <a:prstGeom prst="rect">
            <a:avLst/>
          </a:prstGeom>
        </p:spPr>
      </p:pic>
      <p:sp>
        <p:nvSpPr>
          <p:cNvPr id="2" name="Título 1">
            <a:extLst>
              <a:ext uri="{FF2B5EF4-FFF2-40B4-BE49-F238E27FC236}">
                <a16:creationId xmlns:a16="http://schemas.microsoft.com/office/drawing/2014/main" id="{896AD5AF-DDD4-4D80-93E3-361CDA31F40C}"/>
              </a:ext>
            </a:extLst>
          </p:cNvPr>
          <p:cNvSpPr>
            <a:spLocks noGrp="1"/>
          </p:cNvSpPr>
          <p:nvPr>
            <p:ph type="title"/>
          </p:nvPr>
        </p:nvSpPr>
        <p:spPr>
          <a:xfrm>
            <a:off x="737850" y="385760"/>
            <a:ext cx="6034500" cy="513680"/>
          </a:xfrm>
        </p:spPr>
        <p:txBody>
          <a:bodyPr/>
          <a:lstStyle/>
          <a:p>
            <a:r>
              <a:rPr lang="es-ES" dirty="0"/>
              <a:t>Mantenimiento </a:t>
            </a:r>
            <a:endParaRPr lang="es-PE" dirty="0"/>
          </a:p>
        </p:txBody>
      </p:sp>
      <p:sp>
        <p:nvSpPr>
          <p:cNvPr id="3" name="Marcador de texto 2">
            <a:extLst>
              <a:ext uri="{FF2B5EF4-FFF2-40B4-BE49-F238E27FC236}">
                <a16:creationId xmlns:a16="http://schemas.microsoft.com/office/drawing/2014/main" id="{5E841F65-2328-48BC-B65C-FD6719BEC7C6}"/>
              </a:ext>
            </a:extLst>
          </p:cNvPr>
          <p:cNvSpPr>
            <a:spLocks noGrp="1"/>
          </p:cNvSpPr>
          <p:nvPr>
            <p:ph type="body" idx="1"/>
          </p:nvPr>
        </p:nvSpPr>
        <p:spPr>
          <a:xfrm>
            <a:off x="737850" y="1475700"/>
            <a:ext cx="4222077" cy="2819209"/>
          </a:xfrm>
        </p:spPr>
        <p:txBody>
          <a:bodyPr/>
          <a:lstStyle/>
          <a:p>
            <a:r>
              <a:rPr lang="es-ES" sz="1600" dirty="0">
                <a:latin typeface="Arial" panose="020B0604020202020204" pitchFamily="34" charset="0"/>
                <a:cs typeface="Arial" panose="020B0604020202020204" pitchFamily="34" charset="0"/>
              </a:rPr>
              <a:t>cuando el sistema este en producción.</a:t>
            </a:r>
          </a:p>
          <a:p>
            <a:r>
              <a:rPr lang="es-PE" sz="1600" dirty="0">
                <a:latin typeface="Arial" panose="020B0604020202020204" pitchFamily="34" charset="0"/>
                <a:cs typeface="Arial" panose="020B0604020202020204" pitchFamily="34" charset="0"/>
              </a:rPr>
              <a:t>tareas operacionales :</a:t>
            </a:r>
          </a:p>
          <a:p>
            <a:pPr lvl="1"/>
            <a:r>
              <a:rPr lang="es-PE" sz="1600" dirty="0">
                <a:latin typeface="Arial" panose="020B0604020202020204" pitchFamily="34" charset="0"/>
                <a:cs typeface="Arial" panose="020B0604020202020204" pitchFamily="34" charset="0"/>
              </a:rPr>
              <a:t>Monitoreo</a:t>
            </a:r>
          </a:p>
          <a:p>
            <a:pPr lvl="1"/>
            <a:r>
              <a:rPr lang="es-PE" sz="1600" dirty="0" err="1">
                <a:latin typeface="Arial" panose="020B0604020202020204" pitchFamily="34" charset="0"/>
                <a:cs typeface="Arial" panose="020B0604020202020204" pitchFamily="34" charset="0"/>
              </a:rPr>
              <a:t>Tunning</a:t>
            </a:r>
            <a:r>
              <a:rPr lang="es-PE" sz="1600" dirty="0">
                <a:latin typeface="Arial" panose="020B0604020202020204" pitchFamily="34" charset="0"/>
                <a:cs typeface="Arial" panose="020B0604020202020204" pitchFamily="34" charset="0"/>
              </a:rPr>
              <a:t> del desempeño</a:t>
            </a:r>
          </a:p>
          <a:p>
            <a:pPr lvl="1"/>
            <a:r>
              <a:rPr lang="es-PE" sz="1600" dirty="0">
                <a:latin typeface="Arial" panose="020B0604020202020204" pitchFamily="34" charset="0"/>
                <a:cs typeface="Arial" panose="020B0604020202020204" pitchFamily="34" charset="0"/>
              </a:rPr>
              <a:t>Mantenimiento de índices</a:t>
            </a:r>
          </a:p>
          <a:p>
            <a:pPr lvl="1"/>
            <a:r>
              <a:rPr lang="es-PE" sz="1600" dirty="0" err="1">
                <a:latin typeface="Arial" panose="020B0604020202020204" pitchFamily="34" charset="0"/>
                <a:cs typeface="Arial" panose="020B0604020202020204" pitchFamily="34" charset="0"/>
              </a:rPr>
              <a:t>Backups</a:t>
            </a:r>
            <a:endParaRPr lang="es-ES"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Apoyo permanente , capacitación y </a:t>
            </a:r>
            <a:r>
              <a:rPr lang="es-ES" sz="1600" dirty="0" err="1">
                <a:latin typeface="Arial" panose="020B0604020202020204" pitchFamily="34" charset="0"/>
                <a:cs typeface="Arial" panose="020B0604020202020204" pitchFamily="34" charset="0"/>
              </a:rPr>
              <a:t>comunicacion</a:t>
            </a:r>
            <a:r>
              <a:rPr lang="es-ES" sz="1600" dirty="0">
                <a:latin typeface="Arial" panose="020B0604020202020204" pitchFamily="34" charset="0"/>
                <a:cs typeface="Arial" panose="020B0604020202020204" pitchFamily="34" charset="0"/>
              </a:rPr>
              <a:t> con los usuarios finales</a:t>
            </a:r>
          </a:p>
        </p:txBody>
      </p:sp>
      <p:sp>
        <p:nvSpPr>
          <p:cNvPr id="4" name="Marcador de número de diapositiva 3">
            <a:extLst>
              <a:ext uri="{FF2B5EF4-FFF2-40B4-BE49-F238E27FC236}">
                <a16:creationId xmlns:a16="http://schemas.microsoft.com/office/drawing/2014/main" id="{B139C7BB-335D-4102-A539-0F3F7F3D9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20</a:t>
            </a:fld>
            <a:endParaRPr lang="es-PE"/>
          </a:p>
        </p:txBody>
      </p:sp>
    </p:spTree>
    <p:extLst>
      <p:ext uri="{BB962C8B-B14F-4D97-AF65-F5344CB8AC3E}">
        <p14:creationId xmlns:p14="http://schemas.microsoft.com/office/powerpoint/2010/main" val="3158178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356152A0-85CF-4D76-B9D8-C9F553624560}"/>
              </a:ext>
            </a:extLst>
          </p:cNvPr>
          <p:cNvPicPr>
            <a:picLocks noChangeAspect="1"/>
          </p:cNvPicPr>
          <p:nvPr/>
        </p:nvPicPr>
        <p:blipFill>
          <a:blip r:embed="rId2"/>
          <a:stretch>
            <a:fillRect/>
          </a:stretch>
        </p:blipFill>
        <p:spPr>
          <a:xfrm>
            <a:off x="4212890" y="843395"/>
            <a:ext cx="4605527" cy="2590609"/>
          </a:xfrm>
          <a:prstGeom prst="rect">
            <a:avLst/>
          </a:prstGeom>
        </p:spPr>
      </p:pic>
      <p:sp>
        <p:nvSpPr>
          <p:cNvPr id="2" name="Título 1">
            <a:extLst>
              <a:ext uri="{FF2B5EF4-FFF2-40B4-BE49-F238E27FC236}">
                <a16:creationId xmlns:a16="http://schemas.microsoft.com/office/drawing/2014/main" id="{896AD5AF-DDD4-4D80-93E3-361CDA31F40C}"/>
              </a:ext>
            </a:extLst>
          </p:cNvPr>
          <p:cNvSpPr>
            <a:spLocks noGrp="1"/>
          </p:cNvSpPr>
          <p:nvPr>
            <p:ph type="title"/>
          </p:nvPr>
        </p:nvSpPr>
        <p:spPr>
          <a:xfrm>
            <a:off x="737850" y="385760"/>
            <a:ext cx="6034500" cy="513680"/>
          </a:xfrm>
        </p:spPr>
        <p:txBody>
          <a:bodyPr/>
          <a:lstStyle/>
          <a:p>
            <a:r>
              <a:rPr lang="es-ES" dirty="0"/>
              <a:t>Crecimiento </a:t>
            </a:r>
            <a:endParaRPr lang="es-PE" dirty="0"/>
          </a:p>
        </p:txBody>
      </p:sp>
      <p:sp>
        <p:nvSpPr>
          <p:cNvPr id="3" name="Marcador de texto 2">
            <a:extLst>
              <a:ext uri="{FF2B5EF4-FFF2-40B4-BE49-F238E27FC236}">
                <a16:creationId xmlns:a16="http://schemas.microsoft.com/office/drawing/2014/main" id="{5E841F65-2328-48BC-B65C-FD6719BEC7C6}"/>
              </a:ext>
            </a:extLst>
          </p:cNvPr>
          <p:cNvSpPr>
            <a:spLocks noGrp="1"/>
          </p:cNvSpPr>
          <p:nvPr>
            <p:ph type="body" idx="1"/>
          </p:nvPr>
        </p:nvSpPr>
        <p:spPr>
          <a:xfrm>
            <a:off x="737850" y="1702569"/>
            <a:ext cx="4605527" cy="2590609"/>
          </a:xfrm>
        </p:spPr>
        <p:txBody>
          <a:bodyPr/>
          <a:lstStyle/>
          <a:p>
            <a:r>
              <a:rPr lang="es-ES" dirty="0"/>
              <a:t>Los DW tienden a expandirse.</a:t>
            </a:r>
          </a:p>
          <a:p>
            <a:r>
              <a:rPr lang="es-ES" dirty="0"/>
              <a:t>Es considerado un signo de éxito.</a:t>
            </a:r>
          </a:p>
          <a:p>
            <a:r>
              <a:rPr lang="es-ES" dirty="0"/>
              <a:t>Nuevos requerimientos deben ser prioridad</a:t>
            </a:r>
            <a:r>
              <a:rPr lang="es-PE" dirty="0"/>
              <a:t>.</a:t>
            </a:r>
            <a:endParaRPr lang="es-ES" dirty="0"/>
          </a:p>
        </p:txBody>
      </p:sp>
      <p:sp>
        <p:nvSpPr>
          <p:cNvPr id="4" name="Marcador de número de diapositiva 3">
            <a:extLst>
              <a:ext uri="{FF2B5EF4-FFF2-40B4-BE49-F238E27FC236}">
                <a16:creationId xmlns:a16="http://schemas.microsoft.com/office/drawing/2014/main" id="{B139C7BB-335D-4102-A539-0F3F7F3D9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21</a:t>
            </a:fld>
            <a:endParaRPr lang="es-PE"/>
          </a:p>
        </p:txBody>
      </p:sp>
    </p:spTree>
    <p:extLst>
      <p:ext uri="{BB962C8B-B14F-4D97-AF65-F5344CB8AC3E}">
        <p14:creationId xmlns:p14="http://schemas.microsoft.com/office/powerpoint/2010/main" val="3900472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6AD5AF-DDD4-4D80-93E3-361CDA31F40C}"/>
              </a:ext>
            </a:extLst>
          </p:cNvPr>
          <p:cNvSpPr>
            <a:spLocks noGrp="1"/>
          </p:cNvSpPr>
          <p:nvPr>
            <p:ph type="title"/>
          </p:nvPr>
        </p:nvSpPr>
        <p:spPr>
          <a:xfrm>
            <a:off x="737850" y="385760"/>
            <a:ext cx="6034500" cy="513680"/>
          </a:xfrm>
        </p:spPr>
        <p:txBody>
          <a:bodyPr/>
          <a:lstStyle/>
          <a:p>
            <a:r>
              <a:rPr lang="es-ES" dirty="0" err="1"/>
              <a:t>Cocluciones</a:t>
            </a:r>
            <a:endParaRPr lang="es-PE" dirty="0"/>
          </a:p>
        </p:txBody>
      </p:sp>
      <p:sp>
        <p:nvSpPr>
          <p:cNvPr id="3" name="Marcador de texto 2">
            <a:extLst>
              <a:ext uri="{FF2B5EF4-FFF2-40B4-BE49-F238E27FC236}">
                <a16:creationId xmlns:a16="http://schemas.microsoft.com/office/drawing/2014/main" id="{5E841F65-2328-48BC-B65C-FD6719BEC7C6}"/>
              </a:ext>
            </a:extLst>
          </p:cNvPr>
          <p:cNvSpPr>
            <a:spLocks noGrp="1"/>
          </p:cNvSpPr>
          <p:nvPr>
            <p:ph type="body" idx="1"/>
          </p:nvPr>
        </p:nvSpPr>
        <p:spPr>
          <a:xfrm>
            <a:off x="737850" y="1068585"/>
            <a:ext cx="7742734" cy="3681266"/>
          </a:xfrm>
        </p:spPr>
        <p:txBody>
          <a:bodyPr/>
          <a:lstStyle/>
          <a:p>
            <a:r>
              <a:rPr lang="es-ES" sz="1600" dirty="0">
                <a:latin typeface="Arial" panose="020B0604020202020204" pitchFamily="34" charset="0"/>
                <a:cs typeface="Arial" panose="020B0604020202020204" pitchFamily="34" charset="0"/>
              </a:rPr>
              <a:t>Se ha demostrado que tanto el enfoque de </a:t>
            </a:r>
            <a:r>
              <a:rPr lang="es-ES" sz="1600" dirty="0" err="1">
                <a:latin typeface="Arial" panose="020B0604020202020204" pitchFamily="34" charset="0"/>
                <a:cs typeface="Arial" panose="020B0604020202020204" pitchFamily="34" charset="0"/>
              </a:rPr>
              <a:t>Inmon</a:t>
            </a:r>
            <a:r>
              <a:rPr lang="es-ES" sz="1600" dirty="0">
                <a:latin typeface="Arial" panose="020B0604020202020204" pitchFamily="34" charset="0"/>
                <a:cs typeface="Arial" panose="020B0604020202020204" pitchFamily="34" charset="0"/>
              </a:rPr>
              <a:t> como el de Kimball funcionan para entregar con éxito almacenes de datos. Incluso hay organizaciones donde se ha implementado una combinación de ambos (’modelo híbrido’). </a:t>
            </a:r>
          </a:p>
          <a:p>
            <a:r>
              <a:rPr lang="es-ES" sz="1600" dirty="0">
                <a:latin typeface="Arial" panose="020B0604020202020204" pitchFamily="34" charset="0"/>
                <a:cs typeface="Arial" panose="020B0604020202020204" pitchFamily="34" charset="0"/>
              </a:rPr>
              <a:t>En un modelo híbrido, el almacén de datos se construye utilizando el modelo </a:t>
            </a:r>
            <a:r>
              <a:rPr lang="es-ES" sz="1600" dirty="0" err="1">
                <a:latin typeface="Arial" panose="020B0604020202020204" pitchFamily="34" charset="0"/>
                <a:cs typeface="Arial" panose="020B0604020202020204" pitchFamily="34" charset="0"/>
              </a:rPr>
              <a:t>Inmon</a:t>
            </a:r>
            <a:r>
              <a:rPr lang="es-ES" sz="1600" dirty="0">
                <a:latin typeface="Arial" panose="020B0604020202020204" pitchFamily="34" charset="0"/>
                <a:cs typeface="Arial" panose="020B0604020202020204" pitchFamily="34" charset="0"/>
              </a:rPr>
              <a:t>, y además del almacén de datos integrado, los almacenes de datos orientados a procesos de negocio se construyen utilizando el esquema en estrella para la presentación de informes. </a:t>
            </a:r>
          </a:p>
          <a:p>
            <a:r>
              <a:rPr lang="es-ES" sz="1600" dirty="0">
                <a:latin typeface="Arial" panose="020B0604020202020204" pitchFamily="34" charset="0"/>
                <a:cs typeface="Arial" panose="020B0604020202020204" pitchFamily="34" charset="0"/>
              </a:rPr>
              <a:t>No podemos generalizar y decir que un enfoque es mejor que el otro; Ambos tienen sus ventajas y desventajas, y ambos funcionan bien en diferentes escenarios. </a:t>
            </a:r>
          </a:p>
          <a:p>
            <a:r>
              <a:rPr lang="es-ES" sz="1600" dirty="0">
                <a:latin typeface="Arial" panose="020B0604020202020204" pitchFamily="34" charset="0"/>
                <a:cs typeface="Arial" panose="020B0604020202020204" pitchFamily="34" charset="0"/>
              </a:rPr>
              <a:t>El arquitecto tiene que seleccionar un enfoque para el almacén de datos en función de los diferentes factores; Se identificaron algunas claves en este documento. Finalmente, para que cualquier enfoque sea exitoso, debe ser cuidadosamente pensado, discutido en detalle.</a:t>
            </a:r>
          </a:p>
        </p:txBody>
      </p:sp>
      <p:sp>
        <p:nvSpPr>
          <p:cNvPr id="4" name="Marcador de número de diapositiva 3">
            <a:extLst>
              <a:ext uri="{FF2B5EF4-FFF2-40B4-BE49-F238E27FC236}">
                <a16:creationId xmlns:a16="http://schemas.microsoft.com/office/drawing/2014/main" id="{B139C7BB-335D-4102-A539-0F3F7F3D9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22</a:t>
            </a:fld>
            <a:endParaRPr lang="es-PE"/>
          </a:p>
        </p:txBody>
      </p:sp>
    </p:spTree>
    <p:extLst>
      <p:ext uri="{BB962C8B-B14F-4D97-AF65-F5344CB8AC3E}">
        <p14:creationId xmlns:p14="http://schemas.microsoft.com/office/powerpoint/2010/main" val="2426552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645"/>
        <p:cNvGrpSpPr/>
        <p:nvPr/>
      </p:nvGrpSpPr>
      <p:grpSpPr>
        <a:xfrm>
          <a:off x="0" y="0"/>
          <a:ext cx="0" cy="0"/>
          <a:chOff x="0" y="0"/>
          <a:chExt cx="0" cy="0"/>
        </a:xfrm>
      </p:grpSpPr>
      <p:sp>
        <p:nvSpPr>
          <p:cNvPr id="647" name="Google Shape;647;p39"/>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s-PE" sz="1800" b="1" dirty="0">
                <a:solidFill>
                  <a:srgbClr val="434343"/>
                </a:solidFill>
                <a:latin typeface="Montserrat"/>
                <a:ea typeface="Montserrat"/>
                <a:cs typeface="Montserrat"/>
                <a:sym typeface="Montserrat"/>
              </a:rPr>
              <a:t>GRACIAS</a:t>
            </a:r>
            <a:endParaRPr sz="1800" b="1" dirty="0">
              <a:solidFill>
                <a:srgbClr val="43434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ctrTitle"/>
          </p:nvPr>
        </p:nvSpPr>
        <p:spPr>
          <a:xfrm>
            <a:off x="1034300" y="1583350"/>
            <a:ext cx="6342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solidFill>
                  <a:schemeClr val="accent1"/>
                </a:solidFill>
              </a:rPr>
              <a:t>1.</a:t>
            </a:r>
            <a:endParaRPr dirty="0">
              <a:solidFill>
                <a:schemeClr val="accent1"/>
              </a:solidFill>
            </a:endParaRPr>
          </a:p>
          <a:p>
            <a:pPr marL="0" lvl="0" indent="0" algn="l" rtl="0">
              <a:spcBef>
                <a:spcPts val="0"/>
              </a:spcBef>
              <a:spcAft>
                <a:spcPts val="0"/>
              </a:spcAft>
              <a:buNone/>
            </a:pPr>
            <a:r>
              <a:rPr lang="es-PE" dirty="0"/>
              <a:t>Desarrollo</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37849" y="323979"/>
            <a:ext cx="2891699" cy="744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500" b="1" dirty="0">
                <a:latin typeface="Microsoft YaHei Light" panose="020B0502040204020203" pitchFamily="34" charset="-122"/>
                <a:ea typeface="Microsoft YaHei Light" panose="020B0502040204020203" pitchFamily="34" charset="-122"/>
              </a:rPr>
              <a:t>¿</a:t>
            </a:r>
            <a:r>
              <a:rPr lang="es-PE" sz="2500" b="1" dirty="0">
                <a:latin typeface="Microsoft YaHei Light" panose="020B0502040204020203" pitchFamily="34" charset="-122"/>
                <a:ea typeface="Microsoft YaHei Light" panose="020B0502040204020203" pitchFamily="34" charset="-122"/>
              </a:rPr>
              <a:t>Qué es un Data </a:t>
            </a:r>
            <a:r>
              <a:rPr lang="es-PE" sz="2500" b="1" dirty="0" err="1">
                <a:latin typeface="Microsoft YaHei Light" panose="020B0502040204020203" pitchFamily="34" charset="-122"/>
                <a:ea typeface="Microsoft YaHei Light" panose="020B0502040204020203" pitchFamily="34" charset="-122"/>
              </a:rPr>
              <a:t>Warehouse</a:t>
            </a:r>
            <a:r>
              <a:rPr lang="en" sz="2500" b="1" dirty="0">
                <a:latin typeface="Microsoft YaHei Light" panose="020B0502040204020203" pitchFamily="34" charset="-122"/>
                <a:ea typeface="Microsoft YaHei Light" panose="020B0502040204020203" pitchFamily="34" charset="-122"/>
              </a:rPr>
              <a:t>?</a:t>
            </a:r>
            <a:endParaRPr sz="2500" b="1" dirty="0">
              <a:latin typeface="Microsoft YaHei Light" panose="020B0502040204020203" pitchFamily="34" charset="-122"/>
              <a:ea typeface="Microsoft YaHei Light" panose="020B0502040204020203" pitchFamily="34" charset="-122"/>
            </a:endParaRPr>
          </a:p>
        </p:txBody>
      </p:sp>
      <p:sp>
        <p:nvSpPr>
          <p:cNvPr id="97" name="Google Shape;97;p13"/>
          <p:cNvSpPr txBox="1">
            <a:spLocks noGrp="1"/>
          </p:cNvSpPr>
          <p:nvPr>
            <p:ph type="body" idx="1"/>
          </p:nvPr>
        </p:nvSpPr>
        <p:spPr>
          <a:xfrm>
            <a:off x="737850" y="1282153"/>
            <a:ext cx="2891700" cy="3343255"/>
          </a:xfrm>
          <a:prstGeom prst="rect">
            <a:avLst/>
          </a:prstGeom>
        </p:spPr>
        <p:txBody>
          <a:bodyPr spcFirstLastPara="1" wrap="square" lIns="0" tIns="0" rIns="0" bIns="0" anchor="t" anchorCtr="0">
            <a:noAutofit/>
          </a:bodyPr>
          <a:lstStyle/>
          <a:p>
            <a:pPr marL="0" lvl="0" indent="0" algn="just">
              <a:buClr>
                <a:schemeClr val="dk1"/>
              </a:buClr>
              <a:buSzPts val="1100"/>
              <a:buNone/>
            </a:pPr>
            <a:r>
              <a:rPr lang="es-ES" sz="1400" dirty="0">
                <a:latin typeface="Microsoft YaHei Light" panose="020B0502040204020203" pitchFamily="34" charset="-122"/>
                <a:ea typeface="Microsoft YaHei Light" panose="020B0502040204020203" pitchFamily="34" charset="-122"/>
              </a:rPr>
              <a:t>Todos los datos de la empresa se guardan en un solo lugar. Esto incluye datos de diferentes fuentes, así como datos actuales e históricos.</a:t>
            </a:r>
          </a:p>
          <a:p>
            <a:pPr marL="0" lvl="0" indent="0" algn="just">
              <a:buClr>
                <a:schemeClr val="dk1"/>
              </a:buClr>
              <a:buSzPts val="1100"/>
              <a:buNone/>
            </a:pPr>
            <a:r>
              <a:rPr lang="es-ES" sz="1400" dirty="0">
                <a:latin typeface="Microsoft YaHei Light" panose="020B0502040204020203" pitchFamily="34" charset="-122"/>
                <a:ea typeface="Microsoft YaHei Light" panose="020B0502040204020203" pitchFamily="34" charset="-122"/>
              </a:rPr>
              <a:t>Puede consistir en datos de la propia empresa, que si la empresa es grande podría extenderse a muchos departamentos, todos los cuales pueden estar utilizando diferentes formatos y diferentes plataformas. Sin mencionar los datos de fuentes externas, ya sea de otras empresas o de contenido generado por el usuario.[2]</a:t>
            </a:r>
          </a:p>
          <a:p>
            <a:pPr marL="0" lvl="0" indent="0">
              <a:buClr>
                <a:schemeClr val="dk1"/>
              </a:buClr>
              <a:buSzPts val="1100"/>
              <a:buNone/>
            </a:pPr>
            <a:endParaRPr lang="es-ES" sz="1300" dirty="0">
              <a:latin typeface="Microsoft YaHei Light" panose="020B0502040204020203" pitchFamily="34" charset="-122"/>
              <a:ea typeface="Microsoft YaHei Light" panose="020B0502040204020203" pitchFamily="34" charset="-122"/>
            </a:endParaRPr>
          </a:p>
          <a:p>
            <a:pPr marL="0" lvl="0" indent="0">
              <a:buClr>
                <a:schemeClr val="dk1"/>
              </a:buClr>
              <a:buSzPts val="1100"/>
              <a:buNone/>
            </a:pPr>
            <a:r>
              <a:rPr lang="es-ES" sz="1300" dirty="0">
                <a:latin typeface="Microsoft YaHei Light" panose="020B0502040204020203" pitchFamily="34" charset="-122"/>
                <a:ea typeface="Microsoft YaHei Light" panose="020B0502040204020203" pitchFamily="34" charset="-122"/>
              </a:rPr>
              <a:t> </a:t>
            </a:r>
            <a:endParaRPr sz="1300" dirty="0">
              <a:latin typeface="Microsoft YaHei Light" panose="020B0502040204020203" pitchFamily="34" charset="-122"/>
              <a:ea typeface="Microsoft YaHei Light" panose="020B0502040204020203" pitchFamily="34" charset="-122"/>
            </a:endParaRPr>
          </a:p>
        </p:txBody>
      </p:sp>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2" name="Google Shape;95;p13">
            <a:extLst>
              <a:ext uri="{FF2B5EF4-FFF2-40B4-BE49-F238E27FC236}">
                <a16:creationId xmlns:a16="http://schemas.microsoft.com/office/drawing/2014/main" id="{0707D60E-F53E-4A34-9079-13CE3C0DAB76}"/>
              </a:ext>
            </a:extLst>
          </p:cNvPr>
          <p:cNvSpPr txBox="1">
            <a:spLocks/>
          </p:cNvSpPr>
          <p:nvPr/>
        </p:nvSpPr>
        <p:spPr>
          <a:xfrm>
            <a:off x="4401011" y="323979"/>
            <a:ext cx="2891699" cy="744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9pPr>
          </a:lstStyle>
          <a:p>
            <a:pPr algn="ctr"/>
            <a:r>
              <a:rPr lang="es-ES" sz="2500" b="1" dirty="0">
                <a:latin typeface="Microsoft YaHei Light" panose="020B0502040204020203" pitchFamily="34" charset="-122"/>
                <a:ea typeface="Microsoft YaHei Light" panose="020B0502040204020203" pitchFamily="34" charset="-122"/>
              </a:rPr>
              <a:t>¿Que es un Data </a:t>
            </a:r>
            <a:r>
              <a:rPr lang="es-ES" sz="2500" b="1" dirty="0" err="1">
                <a:latin typeface="Microsoft YaHei Light" panose="020B0502040204020203" pitchFamily="34" charset="-122"/>
                <a:ea typeface="Microsoft YaHei Light" panose="020B0502040204020203" pitchFamily="34" charset="-122"/>
              </a:rPr>
              <a:t>Mart</a:t>
            </a:r>
            <a:r>
              <a:rPr lang="es-ES" sz="2500" b="1" dirty="0">
                <a:latin typeface="Microsoft YaHei Light" panose="020B0502040204020203" pitchFamily="34" charset="-122"/>
                <a:ea typeface="Microsoft YaHei Light" panose="020B0502040204020203" pitchFamily="34" charset="-122"/>
              </a:rPr>
              <a:t>?</a:t>
            </a:r>
          </a:p>
        </p:txBody>
      </p:sp>
      <p:sp>
        <p:nvSpPr>
          <p:cNvPr id="13" name="Google Shape;97;p13">
            <a:extLst>
              <a:ext uri="{FF2B5EF4-FFF2-40B4-BE49-F238E27FC236}">
                <a16:creationId xmlns:a16="http://schemas.microsoft.com/office/drawing/2014/main" id="{DC92BC61-4C1B-4DE5-8E1C-C41F08EFBDDC}"/>
              </a:ext>
            </a:extLst>
          </p:cNvPr>
          <p:cNvSpPr txBox="1">
            <a:spLocks/>
          </p:cNvSpPr>
          <p:nvPr/>
        </p:nvSpPr>
        <p:spPr>
          <a:xfrm>
            <a:off x="4401012" y="1282153"/>
            <a:ext cx="2891700" cy="334325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0" indent="0" algn="just">
              <a:buClr>
                <a:schemeClr val="dk1"/>
              </a:buClr>
              <a:buSzPts val="1100"/>
              <a:buNone/>
            </a:pPr>
            <a:r>
              <a:rPr lang="es-ES" sz="1400" dirty="0">
                <a:latin typeface="Microsoft YaHei Light" panose="020B0502040204020203" pitchFamily="34" charset="-122"/>
                <a:ea typeface="Microsoft YaHei Light" panose="020B0502040204020203" pitchFamily="34" charset="-122"/>
              </a:rPr>
              <a:t>Estructura de datos, construido dentro de una base de datos este almacena información agregada o consolidada, que será consumida por alguna herramienta de visualización o data </a:t>
            </a:r>
            <a:r>
              <a:rPr lang="es-ES" sz="1400" dirty="0" err="1">
                <a:latin typeface="Microsoft YaHei Light" panose="020B0502040204020203" pitchFamily="34" charset="-122"/>
                <a:ea typeface="Microsoft YaHei Light" panose="020B0502040204020203" pitchFamily="34" charset="-122"/>
              </a:rPr>
              <a:t>analytics</a:t>
            </a:r>
            <a:r>
              <a:rPr lang="es-ES" sz="1400" dirty="0">
                <a:latin typeface="Microsoft YaHei Light" panose="020B0502040204020203" pitchFamily="34" charset="-122"/>
                <a:ea typeface="Microsoft YaHei Light" panose="020B0502040204020203" pitchFamily="34" charset="-122"/>
              </a:rPr>
              <a:t>. Se especializa en un área de la empresa o de un flujo o proceso especifico. </a:t>
            </a:r>
          </a:p>
          <a:p>
            <a:pPr marL="0" indent="0" algn="just">
              <a:buClr>
                <a:schemeClr val="dk1"/>
              </a:buClr>
              <a:buSzPts val="1100"/>
              <a:buNone/>
            </a:pPr>
            <a:r>
              <a:rPr lang="es-ES" sz="1400" dirty="0">
                <a:latin typeface="Microsoft YaHei Light" panose="020B0502040204020203" pitchFamily="34" charset="-122"/>
                <a:ea typeface="Microsoft YaHei Light" panose="020B0502040204020203" pitchFamily="34" charset="-122"/>
              </a:rPr>
              <a:t>Almacena la información proveniente de uno o más orígenes de datos (bases de datos, archivos con datos, servicios de internet, etc.) y que ha sido procesada por un ETL (proceso de Extracción, Transformación y Carga).</a:t>
            </a:r>
          </a:p>
          <a:p>
            <a:pPr marL="0" indent="0">
              <a:buClr>
                <a:schemeClr val="dk1"/>
              </a:buClr>
              <a:buSzPts val="1100"/>
              <a:buFont typeface="Lato Light"/>
              <a:buNone/>
            </a:pPr>
            <a:r>
              <a:rPr lang="es-ES" sz="1300" dirty="0">
                <a:latin typeface="Microsoft YaHei Light" panose="020B0502040204020203" pitchFamily="34" charset="-122"/>
                <a:ea typeface="Microsoft YaHei Light" panose="020B0502040204020203" pitchFamily="34" charset="-122"/>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2050" name="Picture 2" descr="datawarehouse_datamart.PNG">
            <a:extLst>
              <a:ext uri="{FF2B5EF4-FFF2-40B4-BE49-F238E27FC236}">
                <a16:creationId xmlns:a16="http://schemas.microsoft.com/office/drawing/2014/main" id="{BFECFC14-D162-4382-9051-5425B7519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209" y="733425"/>
            <a:ext cx="7172325"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709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7" name="Google Shape;97;p13"/>
          <p:cNvSpPr txBox="1">
            <a:spLocks noGrp="1"/>
          </p:cNvSpPr>
          <p:nvPr>
            <p:ph type="body" idx="1"/>
          </p:nvPr>
        </p:nvSpPr>
        <p:spPr>
          <a:xfrm>
            <a:off x="789415" y="1320087"/>
            <a:ext cx="7565169" cy="4103764"/>
          </a:xfrm>
          <a:prstGeom prst="rect">
            <a:avLst/>
          </a:prstGeom>
        </p:spPr>
        <p:txBody>
          <a:bodyPr spcFirstLastPara="1" wrap="square" lIns="0" tIns="0" rIns="0" bIns="0" anchor="t" anchorCtr="0">
            <a:noAutofit/>
          </a:bodyPr>
          <a:lstStyle/>
          <a:p>
            <a:r>
              <a:rPr lang="es-ES" sz="1400" dirty="0"/>
              <a:t>Bill </a:t>
            </a:r>
            <a:r>
              <a:rPr lang="es-ES" sz="1400" dirty="0" err="1"/>
              <a:t>Inmon</a:t>
            </a:r>
            <a:r>
              <a:rPr lang="es-ES" sz="1400" dirty="0"/>
              <a:t> ve la necesidad de transferir la información de los diferentes OLTP (Sistemas Transaccionales) de las organizaciones a un lugar centralizado donde los datos puedan ser utilizados para el </a:t>
            </a:r>
            <a:r>
              <a:rPr lang="es-ES" sz="1400" dirty="0" err="1"/>
              <a:t>analisis</a:t>
            </a:r>
            <a:r>
              <a:rPr lang="es-ES" sz="1400" dirty="0"/>
              <a:t> (sería el CIF o </a:t>
            </a:r>
            <a:r>
              <a:rPr lang="es-ES" sz="1400" dirty="0" err="1"/>
              <a:t>Corporate</a:t>
            </a:r>
            <a:r>
              <a:rPr lang="es-ES" sz="1400" dirty="0"/>
              <a:t> </a:t>
            </a:r>
            <a:r>
              <a:rPr lang="es-ES" sz="1400" dirty="0" err="1"/>
              <a:t>Information</a:t>
            </a:r>
            <a:r>
              <a:rPr lang="es-ES" sz="1400" dirty="0"/>
              <a:t> Factory).</a:t>
            </a:r>
          </a:p>
          <a:p>
            <a:r>
              <a:rPr lang="es-ES" sz="1400" dirty="0"/>
              <a:t>Insiste </a:t>
            </a:r>
            <a:r>
              <a:rPr lang="es-ES" sz="1400" dirty="0" err="1"/>
              <a:t>ademas</a:t>
            </a:r>
            <a:r>
              <a:rPr lang="es-ES" sz="1400" dirty="0"/>
              <a:t> en que ha de tener las siguientes características:</a:t>
            </a:r>
          </a:p>
        </p:txBody>
      </p:sp>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7" name="Título 1">
            <a:extLst>
              <a:ext uri="{FF2B5EF4-FFF2-40B4-BE49-F238E27FC236}">
                <a16:creationId xmlns:a16="http://schemas.microsoft.com/office/drawing/2014/main" id="{49065B84-DE19-4B53-B3DF-0525F79AB77B}"/>
              </a:ext>
            </a:extLst>
          </p:cNvPr>
          <p:cNvSpPr txBox="1">
            <a:spLocks/>
          </p:cNvSpPr>
          <p:nvPr/>
        </p:nvSpPr>
        <p:spPr>
          <a:xfrm>
            <a:off x="2110555" y="427820"/>
            <a:ext cx="4922887" cy="744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9pPr>
          </a:lstStyle>
          <a:p>
            <a:pPr algn="ctr"/>
            <a:r>
              <a:rPr lang="es-ES" sz="3200" b="1" dirty="0">
                <a:latin typeface="Microsoft YaHei Light" panose="020B0502040204020203" pitchFamily="34" charset="-122"/>
                <a:ea typeface="Microsoft YaHei Light" panose="020B0502040204020203" pitchFamily="34" charset="-122"/>
              </a:rPr>
              <a:t>Enfoque </a:t>
            </a:r>
            <a:r>
              <a:rPr lang="es-ES" sz="3200" b="1" dirty="0" err="1">
                <a:latin typeface="Microsoft YaHei Light" panose="020B0502040204020203" pitchFamily="34" charset="-122"/>
                <a:ea typeface="Microsoft YaHei Light" panose="020B0502040204020203" pitchFamily="34" charset="-122"/>
              </a:rPr>
              <a:t>Inmon</a:t>
            </a:r>
            <a:endParaRPr lang="es-PE" dirty="0"/>
          </a:p>
        </p:txBody>
      </p:sp>
      <p:sp>
        <p:nvSpPr>
          <p:cNvPr id="2" name="Rectángulo 1">
            <a:extLst>
              <a:ext uri="{FF2B5EF4-FFF2-40B4-BE49-F238E27FC236}">
                <a16:creationId xmlns:a16="http://schemas.microsoft.com/office/drawing/2014/main" id="{63CE33F9-C444-4302-811F-0FEA901A413E}"/>
              </a:ext>
            </a:extLst>
          </p:cNvPr>
          <p:cNvSpPr/>
          <p:nvPr/>
        </p:nvSpPr>
        <p:spPr>
          <a:xfrm>
            <a:off x="453289" y="2571751"/>
            <a:ext cx="2633765" cy="1600438"/>
          </a:xfrm>
          <a:prstGeom prst="rect">
            <a:avLst/>
          </a:prstGeom>
        </p:spPr>
        <p:txBody>
          <a:bodyPr wrap="square">
            <a:spAutoFit/>
          </a:bodyPr>
          <a:lstStyle/>
          <a:p>
            <a:pPr algn="just"/>
            <a:r>
              <a:rPr lang="es-ES" b="1" dirty="0"/>
              <a:t>Orientado a temas </a:t>
            </a:r>
            <a:r>
              <a:rPr lang="es-ES" dirty="0"/>
              <a:t>Los datos en la base de datos están organizados de manera que todos los elementos de datos relativos al mismo evento u objeto del mundo real queden unidos entre sí.</a:t>
            </a:r>
            <a:endParaRPr lang="es-ES" sz="1300" dirty="0">
              <a:latin typeface="Microsoft YaHei Light" panose="020B0502040204020203" pitchFamily="34" charset="-122"/>
              <a:ea typeface="Microsoft YaHei Light" panose="020B0502040204020203" pitchFamily="34" charset="-122"/>
            </a:endParaRPr>
          </a:p>
        </p:txBody>
      </p:sp>
      <p:sp>
        <p:nvSpPr>
          <p:cNvPr id="8" name="Rectángulo 7">
            <a:extLst>
              <a:ext uri="{FF2B5EF4-FFF2-40B4-BE49-F238E27FC236}">
                <a16:creationId xmlns:a16="http://schemas.microsoft.com/office/drawing/2014/main" id="{42E1B4AB-503F-4815-B997-D8E91D893DC5}"/>
              </a:ext>
            </a:extLst>
          </p:cNvPr>
          <p:cNvSpPr/>
          <p:nvPr/>
        </p:nvSpPr>
        <p:spPr>
          <a:xfrm>
            <a:off x="3150054" y="2571750"/>
            <a:ext cx="2633765" cy="1169551"/>
          </a:xfrm>
          <a:prstGeom prst="rect">
            <a:avLst/>
          </a:prstGeom>
        </p:spPr>
        <p:txBody>
          <a:bodyPr wrap="square">
            <a:spAutoFit/>
          </a:bodyPr>
          <a:lstStyle/>
          <a:p>
            <a:pPr algn="just"/>
            <a:r>
              <a:rPr lang="es-ES" b="1" dirty="0"/>
              <a:t>Integrado</a:t>
            </a:r>
            <a:r>
              <a:rPr lang="es-ES" dirty="0"/>
              <a:t> La base de datos contiene los datos de todos los sistemas operacionales de la organización, y dichos datos deben ser consistentes.</a:t>
            </a:r>
          </a:p>
        </p:txBody>
      </p:sp>
      <p:sp>
        <p:nvSpPr>
          <p:cNvPr id="9" name="Rectángulo 8">
            <a:extLst>
              <a:ext uri="{FF2B5EF4-FFF2-40B4-BE49-F238E27FC236}">
                <a16:creationId xmlns:a16="http://schemas.microsoft.com/office/drawing/2014/main" id="{68268188-FA97-40FB-84B0-59E561E29C35}"/>
              </a:ext>
            </a:extLst>
          </p:cNvPr>
          <p:cNvSpPr/>
          <p:nvPr/>
        </p:nvSpPr>
        <p:spPr>
          <a:xfrm>
            <a:off x="5846819" y="2571751"/>
            <a:ext cx="2633765" cy="1600438"/>
          </a:xfrm>
          <a:prstGeom prst="rect">
            <a:avLst/>
          </a:prstGeom>
        </p:spPr>
        <p:txBody>
          <a:bodyPr wrap="square">
            <a:spAutoFit/>
          </a:bodyPr>
          <a:lstStyle/>
          <a:p>
            <a:pPr algn="just"/>
            <a:r>
              <a:rPr lang="es-ES" b="1" dirty="0"/>
              <a:t>Variante en el tiempo </a:t>
            </a:r>
            <a:r>
              <a:rPr lang="es-ES" dirty="0"/>
              <a:t>Los cambios producidos en los datos a lo largo del tiempo quedan registrados para que los informes que se puedan generar reflejen esas variaciones.</a:t>
            </a:r>
            <a:endParaRPr lang="es-ES" sz="1300"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2842160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7" name="Título 1">
            <a:extLst>
              <a:ext uri="{FF2B5EF4-FFF2-40B4-BE49-F238E27FC236}">
                <a16:creationId xmlns:a16="http://schemas.microsoft.com/office/drawing/2014/main" id="{49065B84-DE19-4B53-B3DF-0525F79AB77B}"/>
              </a:ext>
            </a:extLst>
          </p:cNvPr>
          <p:cNvSpPr txBox="1">
            <a:spLocks/>
          </p:cNvSpPr>
          <p:nvPr/>
        </p:nvSpPr>
        <p:spPr>
          <a:xfrm>
            <a:off x="2163713" y="514588"/>
            <a:ext cx="4922887" cy="744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9pPr>
          </a:lstStyle>
          <a:p>
            <a:pPr algn="ctr"/>
            <a:r>
              <a:rPr lang="es-ES" sz="3200" b="1" dirty="0">
                <a:latin typeface="Microsoft YaHei Light" panose="020B0502040204020203" pitchFamily="34" charset="-122"/>
                <a:ea typeface="Microsoft YaHei Light" panose="020B0502040204020203" pitchFamily="34" charset="-122"/>
              </a:rPr>
              <a:t>Enfoque </a:t>
            </a:r>
            <a:r>
              <a:rPr lang="es-ES" sz="3200" b="1" dirty="0" err="1">
                <a:latin typeface="Microsoft YaHei Light" panose="020B0502040204020203" pitchFamily="34" charset="-122"/>
                <a:ea typeface="Microsoft YaHei Light" panose="020B0502040204020203" pitchFamily="34" charset="-122"/>
              </a:rPr>
              <a:t>Inmon</a:t>
            </a:r>
            <a:endParaRPr lang="es-PE" dirty="0"/>
          </a:p>
        </p:txBody>
      </p:sp>
      <p:sp>
        <p:nvSpPr>
          <p:cNvPr id="9" name="Rectángulo 8">
            <a:extLst>
              <a:ext uri="{FF2B5EF4-FFF2-40B4-BE49-F238E27FC236}">
                <a16:creationId xmlns:a16="http://schemas.microsoft.com/office/drawing/2014/main" id="{68268188-FA97-40FB-84B0-59E561E29C35}"/>
              </a:ext>
            </a:extLst>
          </p:cNvPr>
          <p:cNvSpPr/>
          <p:nvPr/>
        </p:nvSpPr>
        <p:spPr>
          <a:xfrm>
            <a:off x="1180965" y="1470466"/>
            <a:ext cx="6782069" cy="1169551"/>
          </a:xfrm>
          <a:prstGeom prst="rect">
            <a:avLst/>
          </a:prstGeom>
        </p:spPr>
        <p:txBody>
          <a:bodyPr wrap="square">
            <a:spAutoFit/>
          </a:bodyPr>
          <a:lstStyle/>
          <a:p>
            <a:pPr algn="just"/>
            <a:r>
              <a:rPr lang="es-ES" dirty="0"/>
              <a:t>La información ha de estar a los máximos niveles de detalle. Los </a:t>
            </a:r>
            <a:r>
              <a:rPr lang="es-ES" dirty="0" err="1"/>
              <a:t>Dw</a:t>
            </a:r>
            <a:r>
              <a:rPr lang="es-ES" dirty="0"/>
              <a:t> departamentales o </a:t>
            </a:r>
            <a:r>
              <a:rPr lang="es-ES" dirty="0" err="1"/>
              <a:t>datamarts</a:t>
            </a:r>
            <a:r>
              <a:rPr lang="es-ES" dirty="0"/>
              <a:t> son tratados como subconjuntos de este </a:t>
            </a:r>
            <a:r>
              <a:rPr lang="es-ES" dirty="0" err="1"/>
              <a:t>Dw</a:t>
            </a:r>
            <a:r>
              <a:rPr lang="es-ES" dirty="0"/>
              <a:t> corporativo, que son construidos para cubrir las necesidades individuales de </a:t>
            </a:r>
            <a:r>
              <a:rPr lang="es-ES" dirty="0" err="1"/>
              <a:t>analisis</a:t>
            </a:r>
            <a:r>
              <a:rPr lang="es-ES" dirty="0"/>
              <a:t> de cada departamento, y siempre a partir de este </a:t>
            </a:r>
            <a:r>
              <a:rPr lang="es-ES" dirty="0" err="1"/>
              <a:t>Dw</a:t>
            </a:r>
            <a:r>
              <a:rPr lang="es-ES" dirty="0"/>
              <a:t> Central (del que también se pueden construir los ODS ( </a:t>
            </a:r>
            <a:r>
              <a:rPr lang="es-ES" dirty="0" err="1"/>
              <a:t>Operational</a:t>
            </a:r>
            <a:r>
              <a:rPr lang="es-ES" dirty="0"/>
              <a:t> Data </a:t>
            </a:r>
            <a:r>
              <a:rPr lang="es-ES" dirty="0" err="1"/>
              <a:t>Stores</a:t>
            </a:r>
            <a:r>
              <a:rPr lang="es-ES" dirty="0"/>
              <a:t> ) o similares).</a:t>
            </a:r>
            <a:r>
              <a:rPr lang="es-ES" sz="1300" dirty="0">
                <a:latin typeface="Microsoft YaHei Light" panose="020B0502040204020203" pitchFamily="34" charset="-122"/>
                <a:ea typeface="Microsoft YaHei Light" panose="020B0502040204020203" pitchFamily="34" charset="-122"/>
              </a:rPr>
              <a:t> </a:t>
            </a:r>
          </a:p>
        </p:txBody>
      </p:sp>
      <p:pic>
        <p:nvPicPr>
          <p:cNvPr id="6" name="Imagen 5">
            <a:extLst>
              <a:ext uri="{FF2B5EF4-FFF2-40B4-BE49-F238E27FC236}">
                <a16:creationId xmlns:a16="http://schemas.microsoft.com/office/drawing/2014/main" id="{C9EC978E-05EE-4BF5-B674-C87E61492F3F}"/>
              </a:ext>
            </a:extLst>
          </p:cNvPr>
          <p:cNvPicPr>
            <a:picLocks noChangeAspect="1"/>
          </p:cNvPicPr>
          <p:nvPr/>
        </p:nvPicPr>
        <p:blipFill>
          <a:blip r:embed="rId3"/>
          <a:stretch>
            <a:fillRect/>
          </a:stretch>
        </p:blipFill>
        <p:spPr>
          <a:xfrm>
            <a:off x="1876442" y="2571750"/>
            <a:ext cx="5497427" cy="2549929"/>
          </a:xfrm>
          <a:prstGeom prst="rect">
            <a:avLst/>
          </a:prstGeom>
        </p:spPr>
      </p:pic>
    </p:spTree>
    <p:extLst>
      <p:ext uri="{BB962C8B-B14F-4D97-AF65-F5344CB8AC3E}">
        <p14:creationId xmlns:p14="http://schemas.microsoft.com/office/powerpoint/2010/main" val="1959612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7" name="Google Shape;97;p13"/>
          <p:cNvSpPr txBox="1">
            <a:spLocks noGrp="1"/>
          </p:cNvSpPr>
          <p:nvPr>
            <p:ph type="body" idx="1"/>
          </p:nvPr>
        </p:nvSpPr>
        <p:spPr>
          <a:xfrm>
            <a:off x="789413" y="1326761"/>
            <a:ext cx="7565169" cy="4103764"/>
          </a:xfrm>
          <a:prstGeom prst="rect">
            <a:avLst/>
          </a:prstGeom>
        </p:spPr>
        <p:txBody>
          <a:bodyPr spcFirstLastPara="1" wrap="square" lIns="0" tIns="0" rIns="0" bIns="0" anchor="t" anchorCtr="0">
            <a:noAutofit/>
          </a:bodyPr>
          <a:lstStyle/>
          <a:p>
            <a:pPr algn="just"/>
            <a:r>
              <a:rPr lang="es-ES" sz="1400" dirty="0"/>
              <a:t>El </a:t>
            </a:r>
            <a:r>
              <a:rPr lang="es-ES" sz="1400" dirty="0" err="1"/>
              <a:t>Datawarehouse</a:t>
            </a:r>
            <a:r>
              <a:rPr lang="es-ES" sz="1400" dirty="0"/>
              <a:t> Corporativo no es mas que la unión de los diferentes </a:t>
            </a:r>
            <a:r>
              <a:rPr lang="es-ES" sz="1400" dirty="0" err="1"/>
              <a:t>datamarts</a:t>
            </a:r>
            <a:r>
              <a:rPr lang="es-ES" sz="1400" dirty="0"/>
              <a:t>, que </a:t>
            </a:r>
            <a:r>
              <a:rPr lang="es-ES" sz="1400" dirty="0" err="1"/>
              <a:t>estan</a:t>
            </a:r>
            <a:r>
              <a:rPr lang="es-ES" sz="1400" dirty="0"/>
              <a:t> estructurados de una forma común a través de la bus </a:t>
            </a:r>
            <a:r>
              <a:rPr lang="es-ES" sz="1400" dirty="0" err="1"/>
              <a:t>structure</a:t>
            </a:r>
            <a:r>
              <a:rPr lang="es-ES" sz="1400" dirty="0"/>
              <a:t>. Esta </a:t>
            </a:r>
            <a:r>
              <a:rPr lang="es-ES" sz="1400" dirty="0" err="1"/>
              <a:t>caracteristica</a:t>
            </a:r>
            <a:r>
              <a:rPr lang="es-ES" sz="1400" dirty="0"/>
              <a:t> le hace mas flexible y sencillo de implementar, pues podemos construir un Data </a:t>
            </a:r>
            <a:r>
              <a:rPr lang="es-ES" sz="1400" dirty="0" err="1"/>
              <a:t>Mart</a:t>
            </a:r>
            <a:r>
              <a:rPr lang="es-ES" sz="1400" dirty="0"/>
              <a:t> como primer elemento del sistema de análisis, y luego ir añadiendo otros que comparten las dimensiones ya definidas o incluyen otras nuevas. En este sistema, los procesos ETL extraen la información de los sistemas operacionales y los procesan igualmente en el </a:t>
            </a:r>
            <a:r>
              <a:rPr lang="es-ES" sz="1400" dirty="0" err="1"/>
              <a:t>area</a:t>
            </a:r>
            <a:r>
              <a:rPr lang="es-ES" sz="1400" dirty="0"/>
              <a:t> </a:t>
            </a:r>
            <a:r>
              <a:rPr lang="es-ES" sz="1400" dirty="0" err="1"/>
              <a:t>stage</a:t>
            </a:r>
            <a:r>
              <a:rPr lang="es-ES" sz="1400" dirty="0"/>
              <a:t>, realizando posteriormente el llenado de cada uno de los Data </a:t>
            </a:r>
            <a:r>
              <a:rPr lang="es-ES" sz="1400" dirty="0" err="1"/>
              <a:t>Mart</a:t>
            </a:r>
            <a:r>
              <a:rPr lang="es-ES" sz="1400" dirty="0"/>
              <a:t> de una forma individual, aunque siempre respetando la </a:t>
            </a:r>
            <a:r>
              <a:rPr lang="es-ES" sz="1400" dirty="0" err="1"/>
              <a:t>estandarizacion</a:t>
            </a:r>
            <a:r>
              <a:rPr lang="es-ES" sz="1400" dirty="0"/>
              <a:t> de las dimensiones (dimensiones conformadas).</a:t>
            </a:r>
          </a:p>
        </p:txBody>
      </p:sp>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7" name="Título 1">
            <a:extLst>
              <a:ext uri="{FF2B5EF4-FFF2-40B4-BE49-F238E27FC236}">
                <a16:creationId xmlns:a16="http://schemas.microsoft.com/office/drawing/2014/main" id="{49065B84-DE19-4B53-B3DF-0525F79AB77B}"/>
              </a:ext>
            </a:extLst>
          </p:cNvPr>
          <p:cNvSpPr txBox="1">
            <a:spLocks/>
          </p:cNvSpPr>
          <p:nvPr/>
        </p:nvSpPr>
        <p:spPr>
          <a:xfrm>
            <a:off x="2110555" y="427820"/>
            <a:ext cx="4922887" cy="744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9pPr>
          </a:lstStyle>
          <a:p>
            <a:pPr algn="ctr"/>
            <a:r>
              <a:rPr lang="es-ES" sz="3200" b="1" dirty="0">
                <a:latin typeface="Microsoft YaHei Light" panose="020B0502040204020203" pitchFamily="34" charset="-122"/>
                <a:ea typeface="Microsoft YaHei Light" panose="020B0502040204020203" pitchFamily="34" charset="-122"/>
              </a:rPr>
              <a:t>Enfoque Kimball</a:t>
            </a:r>
            <a:endParaRPr lang="es-PE" dirty="0"/>
          </a:p>
        </p:txBody>
      </p:sp>
    </p:spTree>
    <p:extLst>
      <p:ext uri="{BB962C8B-B14F-4D97-AF65-F5344CB8AC3E}">
        <p14:creationId xmlns:p14="http://schemas.microsoft.com/office/powerpoint/2010/main" val="41397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7" name="Título 1">
            <a:extLst>
              <a:ext uri="{FF2B5EF4-FFF2-40B4-BE49-F238E27FC236}">
                <a16:creationId xmlns:a16="http://schemas.microsoft.com/office/drawing/2014/main" id="{49065B84-DE19-4B53-B3DF-0525F79AB77B}"/>
              </a:ext>
            </a:extLst>
          </p:cNvPr>
          <p:cNvSpPr txBox="1">
            <a:spLocks/>
          </p:cNvSpPr>
          <p:nvPr/>
        </p:nvSpPr>
        <p:spPr>
          <a:xfrm>
            <a:off x="2110555" y="427820"/>
            <a:ext cx="4922887" cy="744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9pPr>
          </a:lstStyle>
          <a:p>
            <a:pPr algn="ctr"/>
            <a:r>
              <a:rPr lang="es-ES" sz="3200" b="1" dirty="0">
                <a:latin typeface="Microsoft YaHei Light" panose="020B0502040204020203" pitchFamily="34" charset="-122"/>
                <a:ea typeface="Microsoft YaHei Light" panose="020B0502040204020203" pitchFamily="34" charset="-122"/>
              </a:rPr>
              <a:t>Enfoque Kimball</a:t>
            </a:r>
            <a:endParaRPr lang="es-PE" dirty="0"/>
          </a:p>
        </p:txBody>
      </p:sp>
      <p:pic>
        <p:nvPicPr>
          <p:cNvPr id="5" name="Imagen 4">
            <a:extLst>
              <a:ext uri="{FF2B5EF4-FFF2-40B4-BE49-F238E27FC236}">
                <a16:creationId xmlns:a16="http://schemas.microsoft.com/office/drawing/2014/main" id="{7D4EB695-1C9F-4A9E-AA5D-02A3E9AB7C64}"/>
              </a:ext>
            </a:extLst>
          </p:cNvPr>
          <p:cNvPicPr>
            <a:picLocks noChangeAspect="1"/>
          </p:cNvPicPr>
          <p:nvPr/>
        </p:nvPicPr>
        <p:blipFill>
          <a:blip r:embed="rId3"/>
          <a:stretch>
            <a:fillRect/>
          </a:stretch>
        </p:blipFill>
        <p:spPr>
          <a:xfrm>
            <a:off x="1192655" y="1235529"/>
            <a:ext cx="6758686" cy="3907922"/>
          </a:xfrm>
          <a:prstGeom prst="rect">
            <a:avLst/>
          </a:prstGeom>
        </p:spPr>
      </p:pic>
    </p:spTree>
    <p:extLst>
      <p:ext uri="{BB962C8B-B14F-4D97-AF65-F5344CB8AC3E}">
        <p14:creationId xmlns:p14="http://schemas.microsoft.com/office/powerpoint/2010/main" val="871694523"/>
      </p:ext>
    </p:extLst>
  </p:cSld>
  <p:clrMapOvr>
    <a:masterClrMapping/>
  </p:clrMapOvr>
</p:sld>
</file>

<file path=ppt/theme/theme1.xml><?xml version="1.0" encoding="utf-8"?>
<a:theme xmlns:a="http://schemas.openxmlformats.org/drawingml/2006/main" name="Silvia template">
  <a:themeElements>
    <a:clrScheme name="Custom 347">
      <a:dk1>
        <a:srgbClr val="222222"/>
      </a:dk1>
      <a:lt1>
        <a:srgbClr val="FFFFFF"/>
      </a:lt1>
      <a:dk2>
        <a:srgbClr val="111111"/>
      </a:dk2>
      <a:lt2>
        <a:srgbClr val="FFFFFF"/>
      </a:lt2>
      <a:accent1>
        <a:srgbClr val="F20122"/>
      </a:accent1>
      <a:accent2>
        <a:srgbClr val="CA0000"/>
      </a:accent2>
      <a:accent3>
        <a:srgbClr val="FF6A00"/>
      </a:accent3>
      <a:accent4>
        <a:srgbClr val="FF9F00"/>
      </a:accent4>
      <a:accent5>
        <a:srgbClr val="999999"/>
      </a:accent5>
      <a:accent6>
        <a:srgbClr val="D9D9D9"/>
      </a:accent6>
      <a:hlink>
        <a:srgbClr val="F20122"/>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1542</Words>
  <Application>Microsoft Office PowerPoint</Application>
  <PresentationFormat>Presentación en pantalla (16:9)</PresentationFormat>
  <Paragraphs>121</Paragraphs>
  <Slides>23</Slides>
  <Notes>11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Microsoft YaHei Light</vt:lpstr>
      <vt:lpstr>Arial</vt:lpstr>
      <vt:lpstr>Calibri</vt:lpstr>
      <vt:lpstr>Lato Black</vt:lpstr>
      <vt:lpstr>Lato Light</vt:lpstr>
      <vt:lpstr>Montserrat</vt:lpstr>
      <vt:lpstr>Silvia template</vt:lpstr>
      <vt:lpstr>Inmon-vs-Kimball</vt:lpstr>
      <vt:lpstr>Introducción:</vt:lpstr>
      <vt:lpstr>1. Desarrollo</vt:lpstr>
      <vt:lpstr>¿Qué es un Data Warehouse?</vt:lpstr>
      <vt:lpstr>Presentación de PowerPoint</vt:lpstr>
      <vt:lpstr>Presentación de PowerPoint</vt:lpstr>
      <vt:lpstr>Presentación de PowerPoint</vt:lpstr>
      <vt:lpstr>Presentación de PowerPoint</vt:lpstr>
      <vt:lpstr>Presentación de PowerPoint</vt:lpstr>
      <vt:lpstr>Presentación de PowerPoint</vt:lpstr>
      <vt:lpstr>Ciclo de Vida Kimball</vt:lpstr>
      <vt:lpstr>Ciclo de Vida Kimball</vt:lpstr>
      <vt:lpstr>Planificación</vt:lpstr>
      <vt:lpstr>Planificación</vt:lpstr>
      <vt:lpstr>Línea de datos</vt:lpstr>
      <vt:lpstr>Línea de datos</vt:lpstr>
      <vt:lpstr>Línea de datos</vt:lpstr>
      <vt:lpstr>Línea de Aplicación BI</vt:lpstr>
      <vt:lpstr>Despliegue </vt:lpstr>
      <vt:lpstr>Mantenimiento </vt:lpstr>
      <vt:lpstr>Crecimiento </vt:lpstr>
      <vt:lpstr>Cocluciones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AEPISS15</dc:creator>
  <cp:lastModifiedBy>ALUMNO</cp:lastModifiedBy>
  <cp:revision>23</cp:revision>
  <dcterms:modified xsi:type="dcterms:W3CDTF">2019-10-24T01:38:34Z</dcterms:modified>
</cp:coreProperties>
</file>