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8"/>
  </p:notesMasterIdLst>
  <p:sldIdLst>
    <p:sldId id="256" r:id="rId2"/>
    <p:sldId id="284" r:id="rId3"/>
    <p:sldId id="259" r:id="rId4"/>
    <p:sldId id="257" r:id="rId5"/>
    <p:sldId id="285" r:id="rId6"/>
    <p:sldId id="292" r:id="rId7"/>
    <p:sldId id="293" r:id="rId8"/>
    <p:sldId id="294" r:id="rId9"/>
    <p:sldId id="295" r:id="rId10"/>
    <p:sldId id="296" r:id="rId11"/>
    <p:sldId id="287" r:id="rId12"/>
    <p:sldId id="288" r:id="rId13"/>
    <p:sldId id="289" r:id="rId14"/>
    <p:sldId id="286" r:id="rId15"/>
    <p:sldId id="291" r:id="rId16"/>
    <p:sldId id="28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29EE-1860-4223-9AF5-C8FD22EDDD74}">
  <a:tblStyle styleId="{729029EE-1860-4223-9AF5-C8FD22EDDD7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E255E-72F5-464A-A707-5425346873FE}"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s-PE"/>
        </a:p>
      </dgm:t>
    </dgm:pt>
    <dgm:pt modelId="{E01DEC4A-02C9-44F9-BD85-3991DC583668}">
      <dgm:prSet phldrT="[Texto]"/>
      <dgm:spPr/>
      <dgm:t>
        <a:bodyPr/>
        <a:lstStyle/>
        <a:p>
          <a:r>
            <a:rPr lang="es-PE" noProof="0" dirty="0"/>
            <a:t>Definir Alcance</a:t>
          </a:r>
        </a:p>
      </dgm:t>
    </dgm:pt>
    <dgm:pt modelId="{72D5A6CE-C77B-4927-B3B5-4F207ADA438E}" type="parTrans" cxnId="{069867EE-07B3-4774-BD91-28670E4714F0}">
      <dgm:prSet/>
      <dgm:spPr/>
      <dgm:t>
        <a:bodyPr/>
        <a:lstStyle/>
        <a:p>
          <a:endParaRPr lang="es-PE"/>
        </a:p>
      </dgm:t>
    </dgm:pt>
    <dgm:pt modelId="{4B2756AF-0BA7-4975-B62B-5B302EFB75E8}" type="sibTrans" cxnId="{069867EE-07B3-4774-BD91-28670E4714F0}">
      <dgm:prSet/>
      <dgm:spPr/>
      <dgm:t>
        <a:bodyPr/>
        <a:lstStyle/>
        <a:p>
          <a:endParaRPr lang="es-PE"/>
        </a:p>
      </dgm:t>
    </dgm:pt>
    <dgm:pt modelId="{3E28F15B-8F87-4BB9-AEEC-A5296789EB30}">
      <dgm:prSet phldrT="[Texto]"/>
      <dgm:spPr/>
      <dgm:t>
        <a:bodyPr/>
        <a:lstStyle/>
        <a:p>
          <a:r>
            <a:rPr lang="es-PE" noProof="0"/>
            <a:t>Identificar Tareas	</a:t>
          </a:r>
        </a:p>
      </dgm:t>
    </dgm:pt>
    <dgm:pt modelId="{B829B0E6-8770-4CF9-A0DA-1F9ED7E8DF0D}" type="parTrans" cxnId="{658ADE49-26D4-43CC-8327-2F37B0B5B4B3}">
      <dgm:prSet/>
      <dgm:spPr/>
      <dgm:t>
        <a:bodyPr/>
        <a:lstStyle/>
        <a:p>
          <a:endParaRPr lang="es-PE"/>
        </a:p>
      </dgm:t>
    </dgm:pt>
    <dgm:pt modelId="{61960ADA-AF38-423B-8A1A-4FAC94A84E13}" type="sibTrans" cxnId="{658ADE49-26D4-43CC-8327-2F37B0B5B4B3}">
      <dgm:prSet/>
      <dgm:spPr/>
      <dgm:t>
        <a:bodyPr/>
        <a:lstStyle/>
        <a:p>
          <a:endParaRPr lang="es-PE"/>
        </a:p>
      </dgm:t>
    </dgm:pt>
    <dgm:pt modelId="{863C22E2-F21A-4B43-9320-B56ED352F90A}">
      <dgm:prSet phldrT="[Texto]"/>
      <dgm:spPr/>
      <dgm:t>
        <a:bodyPr/>
        <a:lstStyle/>
        <a:p>
          <a:r>
            <a:rPr lang="es-PE" noProof="0" dirty="0"/>
            <a:t>Programación de Tareas</a:t>
          </a:r>
        </a:p>
      </dgm:t>
    </dgm:pt>
    <dgm:pt modelId="{D72E155D-FA89-4FA0-9B6F-30DFD4B10A31}" type="sibTrans" cxnId="{E3FDE47E-7EAA-432C-B398-63F96218327D}">
      <dgm:prSet/>
      <dgm:spPr/>
      <dgm:t>
        <a:bodyPr/>
        <a:lstStyle/>
        <a:p>
          <a:endParaRPr lang="es-PE"/>
        </a:p>
      </dgm:t>
    </dgm:pt>
    <dgm:pt modelId="{0FACC13C-3A0A-4FB1-9991-DDD4E1F13DF4}" type="parTrans" cxnId="{E3FDE47E-7EAA-432C-B398-63F96218327D}">
      <dgm:prSet/>
      <dgm:spPr/>
      <dgm:t>
        <a:bodyPr/>
        <a:lstStyle/>
        <a:p>
          <a:endParaRPr lang="es-PE"/>
        </a:p>
      </dgm:t>
    </dgm:pt>
    <dgm:pt modelId="{8B441887-D076-4CD7-8B02-CDB8253707ED}">
      <dgm:prSet phldrT="[Texto]"/>
      <dgm:spPr/>
      <dgm:t>
        <a:bodyPr/>
        <a:lstStyle/>
        <a:p>
          <a:r>
            <a:rPr lang="es-PE" noProof="0"/>
            <a:t>Planear el uso de recursos</a:t>
          </a:r>
        </a:p>
      </dgm:t>
    </dgm:pt>
    <dgm:pt modelId="{9C7EF54B-654D-4C10-BA05-094668021B12}" type="parTrans" cxnId="{D6D77719-669D-47DC-8CE8-2771329754FC}">
      <dgm:prSet/>
      <dgm:spPr/>
      <dgm:t>
        <a:bodyPr/>
        <a:lstStyle/>
        <a:p>
          <a:endParaRPr lang="es-PE"/>
        </a:p>
      </dgm:t>
    </dgm:pt>
    <dgm:pt modelId="{5CE1FB69-98C5-4A4B-A2C1-33E59D3F0724}" type="sibTrans" cxnId="{D6D77719-669D-47DC-8CE8-2771329754FC}">
      <dgm:prSet/>
      <dgm:spPr/>
      <dgm:t>
        <a:bodyPr/>
        <a:lstStyle/>
        <a:p>
          <a:endParaRPr lang="es-PE"/>
        </a:p>
      </dgm:t>
    </dgm:pt>
    <dgm:pt modelId="{2E051291-592F-44C8-BD87-96A021A7861C}">
      <dgm:prSet phldrT="[Texto]"/>
      <dgm:spPr/>
      <dgm:t>
        <a:bodyPr/>
        <a:lstStyle/>
        <a:p>
          <a:r>
            <a:rPr lang="es-PE" noProof="0"/>
            <a:t>Asignar la carga de trabajo a los recusos</a:t>
          </a:r>
        </a:p>
      </dgm:t>
    </dgm:pt>
    <dgm:pt modelId="{BD7409EF-2C3B-4141-836D-3D36D962455D}" type="parTrans" cxnId="{C7DE9387-DE24-4941-B63E-F7C873F874D5}">
      <dgm:prSet/>
      <dgm:spPr/>
      <dgm:t>
        <a:bodyPr/>
        <a:lstStyle/>
        <a:p>
          <a:endParaRPr lang="es-PE"/>
        </a:p>
      </dgm:t>
    </dgm:pt>
    <dgm:pt modelId="{51B09255-986D-411E-9116-2F16B97FC015}" type="sibTrans" cxnId="{C7DE9387-DE24-4941-B63E-F7C873F874D5}">
      <dgm:prSet/>
      <dgm:spPr/>
      <dgm:t>
        <a:bodyPr/>
        <a:lstStyle/>
        <a:p>
          <a:endParaRPr lang="es-PE"/>
        </a:p>
      </dgm:t>
    </dgm:pt>
    <dgm:pt modelId="{AFD97B27-BC14-4C03-B86F-590FFBBE2F23}">
      <dgm:prSet phldrT="[Texto]"/>
      <dgm:spPr/>
      <dgm:t>
        <a:bodyPr/>
        <a:lstStyle/>
        <a:p>
          <a:r>
            <a:rPr lang="es-PE" noProof="0"/>
            <a:t>Plan de Proyecto</a:t>
          </a:r>
        </a:p>
      </dgm:t>
    </dgm:pt>
    <dgm:pt modelId="{288B5E1B-4378-4891-B41D-3525AA165A0C}" type="parTrans" cxnId="{E7A5163F-86B4-4DD8-9C98-62EA7D7700AF}">
      <dgm:prSet/>
      <dgm:spPr/>
      <dgm:t>
        <a:bodyPr/>
        <a:lstStyle/>
        <a:p>
          <a:endParaRPr lang="es-PE"/>
        </a:p>
      </dgm:t>
    </dgm:pt>
    <dgm:pt modelId="{C4506B1E-F864-4833-AE12-026D5C532D50}" type="sibTrans" cxnId="{E7A5163F-86B4-4DD8-9C98-62EA7D7700AF}">
      <dgm:prSet/>
      <dgm:spPr/>
      <dgm:t>
        <a:bodyPr/>
        <a:lstStyle/>
        <a:p>
          <a:endParaRPr lang="es-PE"/>
        </a:p>
      </dgm:t>
    </dgm:pt>
    <dgm:pt modelId="{7C80D6A3-9715-45FE-AA52-85063A9A421A}" type="pres">
      <dgm:prSet presAssocID="{342E255E-72F5-464A-A707-5425346873FE}" presName="diagram" presStyleCnt="0">
        <dgm:presLayoutVars>
          <dgm:dir/>
          <dgm:resizeHandles val="exact"/>
        </dgm:presLayoutVars>
      </dgm:prSet>
      <dgm:spPr/>
    </dgm:pt>
    <dgm:pt modelId="{0F167557-FBDB-4D2C-B98B-FE0CE44AC3E7}" type="pres">
      <dgm:prSet presAssocID="{E01DEC4A-02C9-44F9-BD85-3991DC583668}" presName="node" presStyleLbl="node1" presStyleIdx="0" presStyleCnt="6">
        <dgm:presLayoutVars>
          <dgm:bulletEnabled val="1"/>
        </dgm:presLayoutVars>
      </dgm:prSet>
      <dgm:spPr/>
    </dgm:pt>
    <dgm:pt modelId="{EC7E2B52-968F-4FB8-B736-3895D1080D34}" type="pres">
      <dgm:prSet presAssocID="{4B2756AF-0BA7-4975-B62B-5B302EFB75E8}" presName="sibTrans" presStyleCnt="0"/>
      <dgm:spPr/>
    </dgm:pt>
    <dgm:pt modelId="{BEAA653B-1314-4AB8-9857-7655ADD78574}" type="pres">
      <dgm:prSet presAssocID="{3E28F15B-8F87-4BB9-AEEC-A5296789EB30}" presName="node" presStyleLbl="node1" presStyleIdx="1" presStyleCnt="6">
        <dgm:presLayoutVars>
          <dgm:bulletEnabled val="1"/>
        </dgm:presLayoutVars>
      </dgm:prSet>
      <dgm:spPr/>
    </dgm:pt>
    <dgm:pt modelId="{1BB14D2D-AF34-46EF-A579-EC79B09ADFA2}" type="pres">
      <dgm:prSet presAssocID="{61960ADA-AF38-423B-8A1A-4FAC94A84E13}" presName="sibTrans" presStyleCnt="0"/>
      <dgm:spPr/>
    </dgm:pt>
    <dgm:pt modelId="{9750E386-95B8-417A-8696-0AC34E669DDA}" type="pres">
      <dgm:prSet presAssocID="{863C22E2-F21A-4B43-9320-B56ED352F90A}" presName="node" presStyleLbl="node1" presStyleIdx="2" presStyleCnt="6">
        <dgm:presLayoutVars>
          <dgm:bulletEnabled val="1"/>
        </dgm:presLayoutVars>
      </dgm:prSet>
      <dgm:spPr/>
    </dgm:pt>
    <dgm:pt modelId="{89A8E30B-4664-47F9-9953-D53E54283E68}" type="pres">
      <dgm:prSet presAssocID="{D72E155D-FA89-4FA0-9B6F-30DFD4B10A31}" presName="sibTrans" presStyleCnt="0"/>
      <dgm:spPr/>
    </dgm:pt>
    <dgm:pt modelId="{705AD20F-73C1-46FD-BFAB-A2661FEC6D4B}" type="pres">
      <dgm:prSet presAssocID="{8B441887-D076-4CD7-8B02-CDB8253707ED}" presName="node" presStyleLbl="node1" presStyleIdx="3" presStyleCnt="6">
        <dgm:presLayoutVars>
          <dgm:bulletEnabled val="1"/>
        </dgm:presLayoutVars>
      </dgm:prSet>
      <dgm:spPr/>
    </dgm:pt>
    <dgm:pt modelId="{ADBBC5E7-E3D6-48A9-84D5-D3045047CB99}" type="pres">
      <dgm:prSet presAssocID="{5CE1FB69-98C5-4A4B-A2C1-33E59D3F0724}" presName="sibTrans" presStyleCnt="0"/>
      <dgm:spPr/>
    </dgm:pt>
    <dgm:pt modelId="{63BE5E62-397E-4E53-9E3A-1CB84E81FC30}" type="pres">
      <dgm:prSet presAssocID="{2E051291-592F-44C8-BD87-96A021A7861C}" presName="node" presStyleLbl="node1" presStyleIdx="4" presStyleCnt="6">
        <dgm:presLayoutVars>
          <dgm:bulletEnabled val="1"/>
        </dgm:presLayoutVars>
      </dgm:prSet>
      <dgm:spPr/>
    </dgm:pt>
    <dgm:pt modelId="{5B87EBCC-359D-4253-A62C-3ED279E4B3B8}" type="pres">
      <dgm:prSet presAssocID="{51B09255-986D-411E-9116-2F16B97FC015}" presName="sibTrans" presStyleCnt="0"/>
      <dgm:spPr/>
    </dgm:pt>
    <dgm:pt modelId="{D1D12A67-2F56-4CD9-A450-C7914FBD2C67}" type="pres">
      <dgm:prSet presAssocID="{AFD97B27-BC14-4C03-B86F-590FFBBE2F23}" presName="node" presStyleLbl="node1" presStyleIdx="5" presStyleCnt="6">
        <dgm:presLayoutVars>
          <dgm:bulletEnabled val="1"/>
        </dgm:presLayoutVars>
      </dgm:prSet>
      <dgm:spPr/>
    </dgm:pt>
  </dgm:ptLst>
  <dgm:cxnLst>
    <dgm:cxn modelId="{0433C614-2965-4606-B426-3250D66C36F3}" type="presOf" srcId="{AFD97B27-BC14-4C03-B86F-590FFBBE2F23}" destId="{D1D12A67-2F56-4CD9-A450-C7914FBD2C67}" srcOrd="0" destOrd="0" presId="urn:microsoft.com/office/officeart/2005/8/layout/default"/>
    <dgm:cxn modelId="{D6D77719-669D-47DC-8CE8-2771329754FC}" srcId="{342E255E-72F5-464A-A707-5425346873FE}" destId="{8B441887-D076-4CD7-8B02-CDB8253707ED}" srcOrd="3" destOrd="0" parTransId="{9C7EF54B-654D-4C10-BA05-094668021B12}" sibTransId="{5CE1FB69-98C5-4A4B-A2C1-33E59D3F0724}"/>
    <dgm:cxn modelId="{7F8A5B32-66B9-4655-B7AC-BE6677C7D461}" type="presOf" srcId="{8B441887-D076-4CD7-8B02-CDB8253707ED}" destId="{705AD20F-73C1-46FD-BFAB-A2661FEC6D4B}" srcOrd="0" destOrd="0" presId="urn:microsoft.com/office/officeart/2005/8/layout/default"/>
    <dgm:cxn modelId="{65DB843A-B6A2-4FCF-8854-3F27F2A40C5A}" type="presOf" srcId="{3E28F15B-8F87-4BB9-AEEC-A5296789EB30}" destId="{BEAA653B-1314-4AB8-9857-7655ADD78574}" srcOrd="0" destOrd="0" presId="urn:microsoft.com/office/officeart/2005/8/layout/default"/>
    <dgm:cxn modelId="{E7A5163F-86B4-4DD8-9C98-62EA7D7700AF}" srcId="{342E255E-72F5-464A-A707-5425346873FE}" destId="{AFD97B27-BC14-4C03-B86F-590FFBBE2F23}" srcOrd="5" destOrd="0" parTransId="{288B5E1B-4378-4891-B41D-3525AA165A0C}" sibTransId="{C4506B1E-F864-4833-AE12-026D5C532D50}"/>
    <dgm:cxn modelId="{26FA455B-7818-4970-A40F-FC10F3ADA890}" type="presOf" srcId="{863C22E2-F21A-4B43-9320-B56ED352F90A}" destId="{9750E386-95B8-417A-8696-0AC34E669DDA}" srcOrd="0" destOrd="0" presId="urn:microsoft.com/office/officeart/2005/8/layout/default"/>
    <dgm:cxn modelId="{658ADE49-26D4-43CC-8327-2F37B0B5B4B3}" srcId="{342E255E-72F5-464A-A707-5425346873FE}" destId="{3E28F15B-8F87-4BB9-AEEC-A5296789EB30}" srcOrd="1" destOrd="0" parTransId="{B829B0E6-8770-4CF9-A0DA-1F9ED7E8DF0D}" sibTransId="{61960ADA-AF38-423B-8A1A-4FAC94A84E13}"/>
    <dgm:cxn modelId="{E3FDE47E-7EAA-432C-B398-63F96218327D}" srcId="{342E255E-72F5-464A-A707-5425346873FE}" destId="{863C22E2-F21A-4B43-9320-B56ED352F90A}" srcOrd="2" destOrd="0" parTransId="{0FACC13C-3A0A-4FB1-9991-DDD4E1F13DF4}" sibTransId="{D72E155D-FA89-4FA0-9B6F-30DFD4B10A31}"/>
    <dgm:cxn modelId="{8B200280-9739-49A0-84B9-570FACC9ECD3}" type="presOf" srcId="{342E255E-72F5-464A-A707-5425346873FE}" destId="{7C80D6A3-9715-45FE-AA52-85063A9A421A}" srcOrd="0" destOrd="0" presId="urn:microsoft.com/office/officeart/2005/8/layout/default"/>
    <dgm:cxn modelId="{D4C17282-9234-4CAD-8F20-75F96DD8A5E2}" type="presOf" srcId="{2E051291-592F-44C8-BD87-96A021A7861C}" destId="{63BE5E62-397E-4E53-9E3A-1CB84E81FC30}" srcOrd="0" destOrd="0" presId="urn:microsoft.com/office/officeart/2005/8/layout/default"/>
    <dgm:cxn modelId="{D26F3483-47C1-4787-B0B1-38E80173C539}" type="presOf" srcId="{E01DEC4A-02C9-44F9-BD85-3991DC583668}" destId="{0F167557-FBDB-4D2C-B98B-FE0CE44AC3E7}" srcOrd="0" destOrd="0" presId="urn:microsoft.com/office/officeart/2005/8/layout/default"/>
    <dgm:cxn modelId="{C7DE9387-DE24-4941-B63E-F7C873F874D5}" srcId="{342E255E-72F5-464A-A707-5425346873FE}" destId="{2E051291-592F-44C8-BD87-96A021A7861C}" srcOrd="4" destOrd="0" parTransId="{BD7409EF-2C3B-4141-836D-3D36D962455D}" sibTransId="{51B09255-986D-411E-9116-2F16B97FC015}"/>
    <dgm:cxn modelId="{069867EE-07B3-4774-BD91-28670E4714F0}" srcId="{342E255E-72F5-464A-A707-5425346873FE}" destId="{E01DEC4A-02C9-44F9-BD85-3991DC583668}" srcOrd="0" destOrd="0" parTransId="{72D5A6CE-C77B-4927-B3B5-4F207ADA438E}" sibTransId="{4B2756AF-0BA7-4975-B62B-5B302EFB75E8}"/>
    <dgm:cxn modelId="{33E5DEDD-2B2C-4EF0-8FBA-7F0582D98FDF}" type="presParOf" srcId="{7C80D6A3-9715-45FE-AA52-85063A9A421A}" destId="{0F167557-FBDB-4D2C-B98B-FE0CE44AC3E7}" srcOrd="0" destOrd="0" presId="urn:microsoft.com/office/officeart/2005/8/layout/default"/>
    <dgm:cxn modelId="{A3801B5C-16D5-43E5-8CED-6CA12C9842B9}" type="presParOf" srcId="{7C80D6A3-9715-45FE-AA52-85063A9A421A}" destId="{EC7E2B52-968F-4FB8-B736-3895D1080D34}" srcOrd="1" destOrd="0" presId="urn:microsoft.com/office/officeart/2005/8/layout/default"/>
    <dgm:cxn modelId="{B39AEB73-BB2B-4883-9F65-9FC428FD20E1}" type="presParOf" srcId="{7C80D6A3-9715-45FE-AA52-85063A9A421A}" destId="{BEAA653B-1314-4AB8-9857-7655ADD78574}" srcOrd="2" destOrd="0" presId="urn:microsoft.com/office/officeart/2005/8/layout/default"/>
    <dgm:cxn modelId="{87369072-E749-4F06-A625-E767FCDB9313}" type="presParOf" srcId="{7C80D6A3-9715-45FE-AA52-85063A9A421A}" destId="{1BB14D2D-AF34-46EF-A579-EC79B09ADFA2}" srcOrd="3" destOrd="0" presId="urn:microsoft.com/office/officeart/2005/8/layout/default"/>
    <dgm:cxn modelId="{0E96F052-194F-4ABB-8EB4-34AB83F56828}" type="presParOf" srcId="{7C80D6A3-9715-45FE-AA52-85063A9A421A}" destId="{9750E386-95B8-417A-8696-0AC34E669DDA}" srcOrd="4" destOrd="0" presId="urn:microsoft.com/office/officeart/2005/8/layout/default"/>
    <dgm:cxn modelId="{34A062E8-BAAF-4111-BA6B-0F42CE71F49D}" type="presParOf" srcId="{7C80D6A3-9715-45FE-AA52-85063A9A421A}" destId="{89A8E30B-4664-47F9-9953-D53E54283E68}" srcOrd="5" destOrd="0" presId="urn:microsoft.com/office/officeart/2005/8/layout/default"/>
    <dgm:cxn modelId="{58AB445D-B373-484B-B624-282289B2467D}" type="presParOf" srcId="{7C80D6A3-9715-45FE-AA52-85063A9A421A}" destId="{705AD20F-73C1-46FD-BFAB-A2661FEC6D4B}" srcOrd="6" destOrd="0" presId="urn:microsoft.com/office/officeart/2005/8/layout/default"/>
    <dgm:cxn modelId="{77CE2C51-46F8-42AF-AF32-78C4D46DD0F6}" type="presParOf" srcId="{7C80D6A3-9715-45FE-AA52-85063A9A421A}" destId="{ADBBC5E7-E3D6-48A9-84D5-D3045047CB99}" srcOrd="7" destOrd="0" presId="urn:microsoft.com/office/officeart/2005/8/layout/default"/>
    <dgm:cxn modelId="{B62F6CF2-0B52-46D3-A2F6-1F21049A814B}" type="presParOf" srcId="{7C80D6A3-9715-45FE-AA52-85063A9A421A}" destId="{63BE5E62-397E-4E53-9E3A-1CB84E81FC30}" srcOrd="8" destOrd="0" presId="urn:microsoft.com/office/officeart/2005/8/layout/default"/>
    <dgm:cxn modelId="{295852B2-3E07-445E-81BA-577FD2AD6733}" type="presParOf" srcId="{7C80D6A3-9715-45FE-AA52-85063A9A421A}" destId="{5B87EBCC-359D-4253-A62C-3ED279E4B3B8}" srcOrd="9" destOrd="0" presId="urn:microsoft.com/office/officeart/2005/8/layout/default"/>
    <dgm:cxn modelId="{5F098576-E2BC-47BB-B3DF-5042B194A8E0}" type="presParOf" srcId="{7C80D6A3-9715-45FE-AA52-85063A9A421A}" destId="{D1D12A67-2F56-4CD9-A450-C7914FBD2C6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67557-FBDB-4D2C-B98B-FE0CE44AC3E7}">
      <dsp:nvSpPr>
        <dsp:cNvPr id="0" name=""/>
        <dsp:cNvSpPr/>
      </dsp:nvSpPr>
      <dsp:spPr>
        <a:xfrm>
          <a:off x="395" y="139396"/>
          <a:ext cx="1541765" cy="92505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dirty="0"/>
            <a:t>Definir Alcance</a:t>
          </a:r>
        </a:p>
      </dsp:txBody>
      <dsp:txXfrm>
        <a:off x="395" y="139396"/>
        <a:ext cx="1541765" cy="925059"/>
      </dsp:txXfrm>
    </dsp:sp>
    <dsp:sp modelId="{BEAA653B-1314-4AB8-9857-7655ADD78574}">
      <dsp:nvSpPr>
        <dsp:cNvPr id="0" name=""/>
        <dsp:cNvSpPr/>
      </dsp:nvSpPr>
      <dsp:spPr>
        <a:xfrm>
          <a:off x="1696337" y="139396"/>
          <a:ext cx="1541765" cy="925059"/>
        </a:xfrm>
        <a:prstGeom prst="rect">
          <a:avLst/>
        </a:prstGeom>
        <a:gradFill rotWithShape="0">
          <a:gsLst>
            <a:gs pos="0">
              <a:schemeClr val="accent2">
                <a:hueOff val="299296"/>
                <a:satOff val="0"/>
                <a:lumOff val="2078"/>
                <a:alphaOff val="0"/>
                <a:tint val="100000"/>
                <a:shade val="100000"/>
                <a:satMod val="130000"/>
              </a:schemeClr>
            </a:gs>
            <a:gs pos="100000">
              <a:schemeClr val="accent2">
                <a:hueOff val="299296"/>
                <a:satOff val="0"/>
                <a:lumOff val="207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Identificar Tareas	</a:t>
          </a:r>
        </a:p>
      </dsp:txBody>
      <dsp:txXfrm>
        <a:off x="1696337" y="139396"/>
        <a:ext cx="1541765" cy="925059"/>
      </dsp:txXfrm>
    </dsp:sp>
    <dsp:sp modelId="{9750E386-95B8-417A-8696-0AC34E669DDA}">
      <dsp:nvSpPr>
        <dsp:cNvPr id="0" name=""/>
        <dsp:cNvSpPr/>
      </dsp:nvSpPr>
      <dsp:spPr>
        <a:xfrm>
          <a:off x="395" y="1218632"/>
          <a:ext cx="1541765" cy="925059"/>
        </a:xfrm>
        <a:prstGeom prst="rect">
          <a:avLst/>
        </a:prstGeom>
        <a:gradFill rotWithShape="0">
          <a:gsLst>
            <a:gs pos="0">
              <a:schemeClr val="accent2">
                <a:hueOff val="598591"/>
                <a:satOff val="0"/>
                <a:lumOff val="4157"/>
                <a:alphaOff val="0"/>
                <a:tint val="100000"/>
                <a:shade val="100000"/>
                <a:satMod val="130000"/>
              </a:schemeClr>
            </a:gs>
            <a:gs pos="100000">
              <a:schemeClr val="accent2">
                <a:hueOff val="598591"/>
                <a:satOff val="0"/>
                <a:lumOff val="415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dirty="0"/>
            <a:t>Programación de Tareas</a:t>
          </a:r>
        </a:p>
      </dsp:txBody>
      <dsp:txXfrm>
        <a:off x="395" y="1218632"/>
        <a:ext cx="1541765" cy="925059"/>
      </dsp:txXfrm>
    </dsp:sp>
    <dsp:sp modelId="{705AD20F-73C1-46FD-BFAB-A2661FEC6D4B}">
      <dsp:nvSpPr>
        <dsp:cNvPr id="0" name=""/>
        <dsp:cNvSpPr/>
      </dsp:nvSpPr>
      <dsp:spPr>
        <a:xfrm>
          <a:off x="1696337" y="1218632"/>
          <a:ext cx="1541765" cy="925059"/>
        </a:xfrm>
        <a:prstGeom prst="rect">
          <a:avLst/>
        </a:prstGeom>
        <a:gradFill rotWithShape="0">
          <a:gsLst>
            <a:gs pos="0">
              <a:schemeClr val="accent2">
                <a:hueOff val="897887"/>
                <a:satOff val="0"/>
                <a:lumOff val="6235"/>
                <a:alphaOff val="0"/>
                <a:tint val="100000"/>
                <a:shade val="100000"/>
                <a:satMod val="130000"/>
              </a:schemeClr>
            </a:gs>
            <a:gs pos="100000">
              <a:schemeClr val="accent2">
                <a:hueOff val="897887"/>
                <a:satOff val="0"/>
                <a:lumOff val="623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Planear el uso de recursos</a:t>
          </a:r>
        </a:p>
      </dsp:txBody>
      <dsp:txXfrm>
        <a:off x="1696337" y="1218632"/>
        <a:ext cx="1541765" cy="925059"/>
      </dsp:txXfrm>
    </dsp:sp>
    <dsp:sp modelId="{63BE5E62-397E-4E53-9E3A-1CB84E81FC30}">
      <dsp:nvSpPr>
        <dsp:cNvPr id="0" name=""/>
        <dsp:cNvSpPr/>
      </dsp:nvSpPr>
      <dsp:spPr>
        <a:xfrm>
          <a:off x="395" y="2297868"/>
          <a:ext cx="1541765" cy="925059"/>
        </a:xfrm>
        <a:prstGeom prst="rect">
          <a:avLst/>
        </a:prstGeom>
        <a:gradFill rotWithShape="0">
          <a:gsLst>
            <a:gs pos="0">
              <a:schemeClr val="accent2">
                <a:hueOff val="1197182"/>
                <a:satOff val="0"/>
                <a:lumOff val="8314"/>
                <a:alphaOff val="0"/>
                <a:tint val="100000"/>
                <a:shade val="100000"/>
                <a:satMod val="130000"/>
              </a:schemeClr>
            </a:gs>
            <a:gs pos="100000">
              <a:schemeClr val="accent2">
                <a:hueOff val="1197182"/>
                <a:satOff val="0"/>
                <a:lumOff val="8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Asignar la carga de trabajo a los recusos</a:t>
          </a:r>
        </a:p>
      </dsp:txBody>
      <dsp:txXfrm>
        <a:off x="395" y="2297868"/>
        <a:ext cx="1541765" cy="925059"/>
      </dsp:txXfrm>
    </dsp:sp>
    <dsp:sp modelId="{D1D12A67-2F56-4CD9-A450-C7914FBD2C67}">
      <dsp:nvSpPr>
        <dsp:cNvPr id="0" name=""/>
        <dsp:cNvSpPr/>
      </dsp:nvSpPr>
      <dsp:spPr>
        <a:xfrm>
          <a:off x="1696337" y="2297868"/>
          <a:ext cx="1541765" cy="925059"/>
        </a:xfrm>
        <a:prstGeom prst="rect">
          <a:avLst/>
        </a:prstGeom>
        <a:gradFill rotWithShape="0">
          <a:gsLst>
            <a:gs pos="0">
              <a:schemeClr val="accent2">
                <a:hueOff val="1496478"/>
                <a:satOff val="0"/>
                <a:lumOff val="10392"/>
                <a:alphaOff val="0"/>
                <a:tint val="100000"/>
                <a:shade val="100000"/>
                <a:satMod val="130000"/>
              </a:schemeClr>
            </a:gs>
            <a:gs pos="100000">
              <a:schemeClr val="accent2">
                <a:hueOff val="1496478"/>
                <a:satOff val="0"/>
                <a:lumOff val="10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Plan de Proyecto</a:t>
          </a:r>
        </a:p>
      </dsp:txBody>
      <dsp:txXfrm>
        <a:off x="1696337" y="2297868"/>
        <a:ext cx="1541765" cy="9250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0659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7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22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34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9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99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1364e43f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1364e43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1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Reinoso/Inmon-vs-Kimba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algn="ctr"/>
            <a:r>
              <a:rPr lang="es-PE" dirty="0" err="1">
                <a:hlinkClick r:id="rId3">
                  <a:extLst>
                    <a:ext uri="{A12FA001-AC4F-418D-AE19-62706E023703}">
                      <ahyp:hlinkClr xmlns:ahyp="http://schemas.microsoft.com/office/drawing/2018/hyperlinkcolor" val="tx"/>
                    </a:ext>
                  </a:extLst>
                </a:hlinkClick>
              </a:rPr>
              <a:t>Inmon</a:t>
            </a:r>
            <a:r>
              <a:rPr lang="es-PE" dirty="0">
                <a:hlinkClick r:id="rId3">
                  <a:extLst>
                    <a:ext uri="{A12FA001-AC4F-418D-AE19-62706E023703}">
                      <ahyp:hlinkClr xmlns:ahyp="http://schemas.microsoft.com/office/drawing/2018/hyperlinkcolor" val="tx"/>
                    </a:ext>
                  </a:extLst>
                </a:hlinkClick>
              </a:rPr>
              <a:t>-vs-Kimball</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E4681-4183-45BD-9443-FEC1DF4D6F1E}"/>
              </a:ext>
            </a:extLst>
          </p:cNvPr>
          <p:cNvSpPr>
            <a:spLocks noGrp="1"/>
          </p:cNvSpPr>
          <p:nvPr>
            <p:ph type="title"/>
          </p:nvPr>
        </p:nvSpPr>
        <p:spPr>
          <a:xfrm>
            <a:off x="814050" y="2060575"/>
            <a:ext cx="2500650" cy="744300"/>
          </a:xfrm>
        </p:spPr>
        <p:txBody>
          <a:bodyPr/>
          <a:lstStyle/>
          <a:p>
            <a:r>
              <a:rPr lang="es-PE" dirty="0"/>
              <a:t>Planificación</a:t>
            </a:r>
          </a:p>
        </p:txBody>
      </p:sp>
      <p:sp>
        <p:nvSpPr>
          <p:cNvPr id="5" name="Marcador de número de diapositiva 4">
            <a:extLst>
              <a:ext uri="{FF2B5EF4-FFF2-40B4-BE49-F238E27FC236}">
                <a16:creationId xmlns:a16="http://schemas.microsoft.com/office/drawing/2014/main" id="{1224CC5E-68F4-4D29-A457-2A23EEAA5F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10</a:t>
            </a:fld>
            <a:endParaRPr lang="es-PE"/>
          </a:p>
        </p:txBody>
      </p:sp>
      <p:graphicFrame>
        <p:nvGraphicFramePr>
          <p:cNvPr id="4" name="3 Diagrama"/>
          <p:cNvGraphicFramePr/>
          <p:nvPr>
            <p:extLst>
              <p:ext uri="{D42A27DB-BD31-4B8C-83A1-F6EECF244321}">
                <p14:modId xmlns:p14="http://schemas.microsoft.com/office/powerpoint/2010/main" val="2364812533"/>
              </p:ext>
            </p:extLst>
          </p:nvPr>
        </p:nvGraphicFramePr>
        <p:xfrm>
          <a:off x="4067176" y="866775"/>
          <a:ext cx="3238499" cy="336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0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850" y="517525"/>
            <a:ext cx="6034500" cy="544358"/>
          </a:xfrm>
        </p:spPr>
        <p:txBody>
          <a:bodyPr/>
          <a:lstStyle/>
          <a:p>
            <a:r>
              <a:rPr lang="es-ES" dirty="0"/>
              <a:t>Línea de datos</a:t>
            </a:r>
            <a:endParaRPr lang="es-PE" dirty="0"/>
          </a:p>
        </p:txBody>
      </p:sp>
      <p:sp>
        <p:nvSpPr>
          <p:cNvPr id="3" name="Marcador de texto 2"/>
          <p:cNvSpPr>
            <a:spLocks noGrp="1"/>
          </p:cNvSpPr>
          <p:nvPr>
            <p:ph type="body" idx="1"/>
          </p:nvPr>
        </p:nvSpPr>
        <p:spPr>
          <a:xfrm>
            <a:off x="737850" y="1275644"/>
            <a:ext cx="4619625" cy="3243256"/>
          </a:xfrm>
        </p:spPr>
        <p:txBody>
          <a:bodyPr/>
          <a:lstStyle/>
          <a:p>
            <a:pPr marL="76200" indent="0">
              <a:buNone/>
            </a:pPr>
            <a:r>
              <a:rPr lang="es-ES" sz="2000" dirty="0">
                <a:solidFill>
                  <a:schemeClr val="accent4">
                    <a:lumMod val="75000"/>
                  </a:schemeClr>
                </a:solidFill>
              </a:rPr>
              <a:t>1. Modelo Dimensional:</a:t>
            </a:r>
          </a:p>
          <a:p>
            <a:pPr marL="76200" indent="0">
              <a:buNone/>
            </a:pPr>
            <a:r>
              <a:rPr lang="es-ES" sz="1600" dirty="0"/>
              <a:t>Es un proceso dinámico y altamente iterativo. Consiste de cuatro pasos: </a:t>
            </a:r>
          </a:p>
          <a:p>
            <a:r>
              <a:rPr lang="es-ES" sz="1600" dirty="0"/>
              <a:t>Elegir el proceso de negocio</a:t>
            </a:r>
          </a:p>
          <a:p>
            <a:r>
              <a:rPr lang="es-ES" sz="1600" dirty="0"/>
              <a:t>Establecer el nivel de granularidad</a:t>
            </a:r>
          </a:p>
          <a:p>
            <a:r>
              <a:rPr lang="es-ES" sz="1600" dirty="0"/>
              <a:t>Elegir las dimensiones</a:t>
            </a:r>
          </a:p>
          <a:p>
            <a:r>
              <a:rPr lang="es-ES" sz="1600" dirty="0" err="1"/>
              <a:t>Identiﬁcar</a:t>
            </a:r>
            <a:r>
              <a:rPr lang="es-ES" sz="1600" dirty="0"/>
              <a:t> medidas y tablas de hechos</a:t>
            </a:r>
          </a:p>
          <a:p>
            <a:r>
              <a:rPr lang="es-ES" sz="1600" dirty="0"/>
              <a:t>Para concluir con el proceso dimensional inicial se realiza un </a:t>
            </a:r>
            <a:r>
              <a:rPr lang="es-ES" sz="1600" dirty="0" err="1"/>
              <a:t>gráﬁco</a:t>
            </a:r>
            <a:r>
              <a:rPr lang="es-ES" sz="1600" dirty="0"/>
              <a:t> denominado modelo dimensional de alto nivel</a:t>
            </a:r>
          </a:p>
          <a:p>
            <a:endParaRPr lang="es-PE" sz="1600"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11</a:t>
            </a:fld>
            <a:endParaRPr lang="es-PE"/>
          </a:p>
        </p:txBody>
      </p:sp>
      <p:pic>
        <p:nvPicPr>
          <p:cNvPr id="5" name="Imagen 4">
            <a:extLst>
              <a:ext uri="{FF2B5EF4-FFF2-40B4-BE49-F238E27FC236}">
                <a16:creationId xmlns:a16="http://schemas.microsoft.com/office/drawing/2014/main" id="{76B9BDC5-F748-4887-A2D3-A7B27369A6A5}"/>
              </a:ext>
            </a:extLst>
          </p:cNvPr>
          <p:cNvPicPr>
            <a:picLocks noChangeAspect="1"/>
          </p:cNvPicPr>
          <p:nvPr/>
        </p:nvPicPr>
        <p:blipFill rotWithShape="1">
          <a:blip r:embed="rId2"/>
          <a:srcRect l="3877"/>
          <a:stretch/>
        </p:blipFill>
        <p:spPr>
          <a:xfrm>
            <a:off x="4899378" y="1610282"/>
            <a:ext cx="3314861" cy="2573979"/>
          </a:xfrm>
          <a:prstGeom prst="rect">
            <a:avLst/>
          </a:prstGeom>
        </p:spPr>
      </p:pic>
    </p:spTree>
    <p:extLst>
      <p:ext uri="{BB962C8B-B14F-4D97-AF65-F5344CB8AC3E}">
        <p14:creationId xmlns:p14="http://schemas.microsoft.com/office/powerpoint/2010/main" val="417625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E21AF-9C72-46A2-9600-B44404CD73BA}"/>
              </a:ext>
            </a:extLst>
          </p:cNvPr>
          <p:cNvSpPr>
            <a:spLocks noGrp="1"/>
          </p:cNvSpPr>
          <p:nvPr>
            <p:ph type="title"/>
          </p:nvPr>
        </p:nvSpPr>
        <p:spPr>
          <a:xfrm>
            <a:off x="737850" y="517525"/>
            <a:ext cx="6034500" cy="603783"/>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978A8C0A-F03E-4425-BCE3-706B08C026D9}"/>
              </a:ext>
            </a:extLst>
          </p:cNvPr>
          <p:cNvSpPr>
            <a:spLocks noGrp="1"/>
          </p:cNvSpPr>
          <p:nvPr>
            <p:ph type="body" idx="1"/>
          </p:nvPr>
        </p:nvSpPr>
        <p:spPr>
          <a:xfrm>
            <a:off x="737850" y="1248769"/>
            <a:ext cx="6712818" cy="3501082"/>
          </a:xfrm>
        </p:spPr>
        <p:txBody>
          <a:bodyPr/>
          <a:lstStyle/>
          <a:p>
            <a:pPr marL="76200" indent="0">
              <a:buNone/>
            </a:pPr>
            <a:r>
              <a:rPr lang="es-ES" sz="2000" dirty="0">
                <a:solidFill>
                  <a:schemeClr val="accent4">
                    <a:lumMod val="75000"/>
                  </a:schemeClr>
                </a:solidFill>
              </a:rPr>
              <a:t>2. Modelo físico: </a:t>
            </a:r>
          </a:p>
          <a:p>
            <a:r>
              <a:rPr lang="es-ES" sz="1200" dirty="0"/>
              <a:t>¿Cómo puede determinar cuán grande será el sistema de DW/BI?</a:t>
            </a:r>
          </a:p>
          <a:p>
            <a:r>
              <a:rPr lang="es-ES" sz="1200" dirty="0"/>
              <a:t>¿Cuáles son los factores de uso que llevarán a una configuración más grande y más compleja?</a:t>
            </a:r>
          </a:p>
          <a:p>
            <a:r>
              <a:rPr lang="es-ES" sz="1200" dirty="0"/>
              <a:t>¿Cómo se debe configurar el sistema?</a:t>
            </a:r>
          </a:p>
          <a:p>
            <a:r>
              <a:rPr lang="es-ES" sz="1200" dirty="0"/>
              <a:t>¿Cuánta memoria y servidores se necesitan? ¿Qué tipo de almacenamiento y procesadores?</a:t>
            </a:r>
          </a:p>
          <a:p>
            <a:r>
              <a:rPr lang="es-ES" sz="1200" dirty="0"/>
              <a:t>¿Cómo instalar el software en los servidores de desarrollo, prueba y producción?</a:t>
            </a:r>
          </a:p>
          <a:p>
            <a:r>
              <a:rPr lang="es-ES" sz="1200" dirty="0"/>
              <a:t>¿Qué necesitan instalar los diferentes miembros del equipo de DW/BI en sus estaciones de trabajo?</a:t>
            </a:r>
          </a:p>
          <a:p>
            <a:r>
              <a:rPr lang="es-ES" sz="1200" dirty="0"/>
              <a:t>¿Cómo convertir el modelo de datos lógico en un modelo de datos físicos en la base de datos relacional?</a:t>
            </a:r>
          </a:p>
          <a:p>
            <a:r>
              <a:rPr lang="es-ES" sz="1200" dirty="0"/>
              <a:t>¿Cómo conseguir un plan de indexación inicial?</a:t>
            </a:r>
          </a:p>
          <a:p>
            <a:r>
              <a:rPr lang="es-ES" sz="1200" dirty="0"/>
              <a:t>¿Debe usarse la partición en las tablas relacionales?</a:t>
            </a:r>
            <a:endParaRPr lang="es-PE" sz="1200" dirty="0"/>
          </a:p>
        </p:txBody>
      </p:sp>
      <p:sp>
        <p:nvSpPr>
          <p:cNvPr id="4" name="Marcador de número de diapositiva 3">
            <a:extLst>
              <a:ext uri="{FF2B5EF4-FFF2-40B4-BE49-F238E27FC236}">
                <a16:creationId xmlns:a16="http://schemas.microsoft.com/office/drawing/2014/main" id="{36AEBC7D-27A0-45D8-AEF2-92CB88FD0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12</a:t>
            </a:fld>
            <a:endParaRPr lang="es-PE"/>
          </a:p>
        </p:txBody>
      </p:sp>
    </p:spTree>
    <p:extLst>
      <p:ext uri="{BB962C8B-B14F-4D97-AF65-F5344CB8AC3E}">
        <p14:creationId xmlns:p14="http://schemas.microsoft.com/office/powerpoint/2010/main" val="96626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028F8-2421-4D71-87E4-FB765F9E4E71}"/>
              </a:ext>
            </a:extLst>
          </p:cNvPr>
          <p:cNvSpPr>
            <a:spLocks noGrp="1"/>
          </p:cNvSpPr>
          <p:nvPr>
            <p:ph type="title"/>
          </p:nvPr>
        </p:nvSpPr>
        <p:spPr>
          <a:xfrm>
            <a:off x="737850" y="517525"/>
            <a:ext cx="6964468" cy="611364"/>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020E4644-2AD0-4089-A27B-F455DCC5B8E7}"/>
              </a:ext>
            </a:extLst>
          </p:cNvPr>
          <p:cNvSpPr>
            <a:spLocks noGrp="1"/>
          </p:cNvSpPr>
          <p:nvPr>
            <p:ph type="body" idx="1"/>
          </p:nvPr>
        </p:nvSpPr>
        <p:spPr>
          <a:xfrm>
            <a:off x="737850" y="1327243"/>
            <a:ext cx="6599928" cy="3043200"/>
          </a:xfrm>
        </p:spPr>
        <p:txBody>
          <a:bodyPr/>
          <a:lstStyle/>
          <a:p>
            <a:pPr marL="76200" indent="0">
              <a:buNone/>
            </a:pPr>
            <a:r>
              <a:rPr lang="es-ES" sz="2000" dirty="0">
                <a:solidFill>
                  <a:schemeClr val="accent4">
                    <a:lumMod val="75000"/>
                  </a:schemeClr>
                </a:solidFill>
              </a:rPr>
              <a:t>3. ETL (Extracción, Transformación y Carga)</a:t>
            </a:r>
          </a:p>
          <a:p>
            <a:r>
              <a:rPr lang="es-ES" sz="1600" dirty="0"/>
              <a:t>Es la base sobre la cual se alimenta el </a:t>
            </a:r>
            <a:r>
              <a:rPr lang="es-ES" sz="1600" dirty="0" err="1"/>
              <a:t>Datawarehouse</a:t>
            </a:r>
            <a:r>
              <a:rPr lang="es-ES" sz="1600" dirty="0"/>
              <a:t>. </a:t>
            </a:r>
          </a:p>
          <a:p>
            <a:r>
              <a:rPr lang="es-ES" sz="1600" dirty="0"/>
              <a:t>Si el sistema ETL se diseña adecuadamente, puede extraer los datos de los sistemas de origen de datos, aplicar diferentes reglas para aumentar la calidad y consistencia de los mismos, consolidar la información proveniente de distintos sistemas, y </a:t>
            </a:r>
            <a:r>
              <a:rPr lang="es-ES" sz="1600" dirty="0" err="1"/>
              <a:t>ﬁnalmente</a:t>
            </a:r>
            <a:r>
              <a:rPr lang="es-ES" sz="1600" dirty="0"/>
              <a:t> cargar (grabar) la información en el DW en un formato acorde para la utilización por parte de las herramientas de análisis.</a:t>
            </a:r>
            <a:endParaRPr lang="es-PE" sz="1600" dirty="0"/>
          </a:p>
        </p:txBody>
      </p:sp>
      <p:sp>
        <p:nvSpPr>
          <p:cNvPr id="4" name="Marcador de número de diapositiva 3">
            <a:extLst>
              <a:ext uri="{FF2B5EF4-FFF2-40B4-BE49-F238E27FC236}">
                <a16:creationId xmlns:a16="http://schemas.microsoft.com/office/drawing/2014/main" id="{31A99407-78D5-4A1F-ABE0-5A9FB30BD0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13</a:t>
            </a:fld>
            <a:endParaRPr lang="es-PE"/>
          </a:p>
        </p:txBody>
      </p:sp>
      <p:pic>
        <p:nvPicPr>
          <p:cNvPr id="1026" name="Picture 2" descr="Resultado de imagen para etl">
            <a:extLst>
              <a:ext uri="{FF2B5EF4-FFF2-40B4-BE49-F238E27FC236}">
                <a16:creationId xmlns:a16="http://schemas.microsoft.com/office/drawing/2014/main" id="{A0613C36-0C78-43CC-A9A9-54A154F94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3" t="12486" r="3301" b="12789"/>
          <a:stretch/>
        </p:blipFill>
        <p:spPr bwMode="auto">
          <a:xfrm>
            <a:off x="2782219" y="3601769"/>
            <a:ext cx="3720181" cy="130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5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Línea de Aplicación BI</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14</a:t>
            </a:fld>
            <a:endParaRPr lang="es-PE"/>
          </a:p>
        </p:txBody>
      </p:sp>
      <p:sp>
        <p:nvSpPr>
          <p:cNvPr id="7" name="Marcador de texto 6"/>
          <p:cNvSpPr>
            <a:spLocks noGrp="1"/>
          </p:cNvSpPr>
          <p:nvPr>
            <p:ph type="body" idx="1"/>
          </p:nvPr>
        </p:nvSpPr>
        <p:spPr>
          <a:xfrm>
            <a:off x="737849" y="1475700"/>
            <a:ext cx="7078391" cy="3071248"/>
          </a:xfrm>
        </p:spPr>
        <p:txBody>
          <a:bodyPr/>
          <a:lstStyle/>
          <a:p>
            <a:r>
              <a:rPr lang="es-PE" sz="1800" dirty="0"/>
              <a:t>Mientras que algunos miembros del proyecto están inmersos en la tecnología y los datos, otros se centran en identificar y construir una amplia gama de aplicaciones de BI, incluidos informes estandarizados, consultas parametrizadas, paneles, cuadros de mandos, modelos analíticos, aplicaciones de minería de datos, junto con el interfaces de navegación asociadas.</a:t>
            </a:r>
          </a:p>
        </p:txBody>
      </p:sp>
    </p:spTree>
    <p:extLst>
      <p:ext uri="{BB962C8B-B14F-4D97-AF65-F5344CB8AC3E}">
        <p14:creationId xmlns:p14="http://schemas.microsoft.com/office/powerpoint/2010/main" val="256107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p:txBody>
          <a:bodyPr/>
          <a:lstStyle/>
          <a:p>
            <a:endParaRPr lang="es-PE"/>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15</a:t>
            </a:fld>
            <a:endParaRPr lang="es-PE"/>
          </a:p>
        </p:txBody>
      </p:sp>
    </p:spTree>
    <p:extLst>
      <p:ext uri="{BB962C8B-B14F-4D97-AF65-F5344CB8AC3E}">
        <p14:creationId xmlns:p14="http://schemas.microsoft.com/office/powerpoint/2010/main" val="419865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45"/>
        <p:cNvGrpSpPr/>
        <p:nvPr/>
      </p:nvGrpSpPr>
      <p:grpSpPr>
        <a:xfrm>
          <a:off x="0" y="0"/>
          <a:ext cx="0" cy="0"/>
          <a:chOff x="0" y="0"/>
          <a:chExt cx="0" cy="0"/>
        </a:xfrm>
      </p:grpSpPr>
      <p:sp>
        <p:nvSpPr>
          <p:cNvPr id="647" name="Google Shape;647;p3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s-PE" sz="1800" b="1" dirty="0">
                <a:solidFill>
                  <a:srgbClr val="434343"/>
                </a:solidFill>
                <a:latin typeface="Montserrat"/>
                <a:ea typeface="Montserrat"/>
                <a:cs typeface="Montserrat"/>
                <a:sym typeface="Montserrat"/>
              </a:rPr>
              <a:t>GRACIAS</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737850" y="31730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PE" b="1" dirty="0">
                <a:latin typeface="Microsoft YaHei Light" panose="020B0502040204020203" pitchFamily="34" charset="-122"/>
                <a:ea typeface="Microsoft YaHei Light" panose="020B0502040204020203" pitchFamily="34" charset="-122"/>
              </a:rPr>
              <a:t>Introducción:</a:t>
            </a:r>
            <a:endParaRPr b="1" dirty="0">
              <a:latin typeface="Microsoft YaHei Light" panose="020B0502040204020203" pitchFamily="34" charset="-122"/>
              <a:ea typeface="Microsoft YaHei Light" panose="020B0502040204020203" pitchFamily="34" charset="-122"/>
            </a:endParaRPr>
          </a:p>
        </p:txBody>
      </p:sp>
      <p:sp>
        <p:nvSpPr>
          <p:cNvPr id="335" name="Google Shape;335;p35"/>
          <p:cNvSpPr txBox="1">
            <a:spLocks noGrp="1"/>
          </p:cNvSpPr>
          <p:nvPr>
            <p:ph type="body" idx="1"/>
          </p:nvPr>
        </p:nvSpPr>
        <p:spPr>
          <a:xfrm>
            <a:off x="737849" y="1282154"/>
            <a:ext cx="7064586" cy="3043200"/>
          </a:xfrm>
          <a:prstGeom prst="rect">
            <a:avLst/>
          </a:prstGeom>
        </p:spPr>
        <p:txBody>
          <a:bodyPr spcFirstLastPara="1" wrap="square" lIns="0" tIns="0" rIns="0" bIns="0" anchor="t" anchorCtr="0">
            <a:noAutofit/>
          </a:bodyPr>
          <a:lstStyle/>
          <a:p>
            <a:pPr marL="0" lvl="0" indent="0" algn="just">
              <a:buNone/>
            </a:pPr>
            <a:r>
              <a:rPr lang="es-ES" sz="1500" dirty="0">
                <a:latin typeface="Microsoft YaHei Light" panose="020B0502040204020203" pitchFamily="34" charset="-122"/>
                <a:ea typeface="Microsoft YaHei Light" panose="020B0502040204020203" pitchFamily="34" charset="-122"/>
              </a:rPr>
              <a:t>Los niveles gerenciales necesitan a menudo tomar decisiones de alto nivel, cruciales para el funcionamiento de la empresa.   Frecuentemente se basan en su experiencia este enfoque no es apto para las condiciones del mundo actual en el que los sistemas de gestión de calidad vigentes han demostrado la importancia de la toma de decisiones basada en cifras, datos y hechos.</a:t>
            </a:r>
          </a:p>
          <a:p>
            <a:pPr marL="0" lvl="0" indent="0" algn="just">
              <a:buNone/>
            </a:pPr>
            <a:r>
              <a:rPr lang="es-ES" sz="1500" dirty="0">
                <a:latin typeface="Microsoft YaHei Light" panose="020B0502040204020203" pitchFamily="34" charset="-122"/>
                <a:ea typeface="Microsoft YaHei Light" panose="020B0502040204020203" pitchFamily="34" charset="-122"/>
              </a:rPr>
              <a:t>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permite que los gerentes tomen decisiones siguiendo un enfoque racional, basados en información confiable y oportuna. Es tarea fundamental del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recolectar, unificar y depurar los datos del negocio, eliminando inconsistencias y conservando sólo la información útil para los objetivos empresariales.</a:t>
            </a:r>
          </a:p>
        </p:txBody>
      </p:sp>
      <p:sp>
        <p:nvSpPr>
          <p:cNvPr id="336" name="Google Shape;33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7910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s-PE" dirty="0"/>
              <a:t>Desarrollo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323979"/>
            <a:ext cx="2891699" cy="744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b="1" dirty="0">
                <a:latin typeface="Microsoft YaHei Light" panose="020B0502040204020203" pitchFamily="34" charset="-122"/>
                <a:ea typeface="Microsoft YaHei Light" panose="020B0502040204020203" pitchFamily="34" charset="-122"/>
              </a:rPr>
              <a:t>¿</a:t>
            </a:r>
            <a:r>
              <a:rPr lang="es-PE" sz="2500" b="1" dirty="0">
                <a:latin typeface="Microsoft YaHei Light" panose="020B0502040204020203" pitchFamily="34" charset="-122"/>
                <a:ea typeface="Microsoft YaHei Light" panose="020B0502040204020203" pitchFamily="34" charset="-122"/>
              </a:rPr>
              <a:t>Qué es un Data </a:t>
            </a:r>
            <a:r>
              <a:rPr lang="es-PE" sz="2500" b="1" dirty="0" err="1">
                <a:latin typeface="Microsoft YaHei Light" panose="020B0502040204020203" pitchFamily="34" charset="-122"/>
                <a:ea typeface="Microsoft YaHei Light" panose="020B0502040204020203" pitchFamily="34" charset="-122"/>
              </a:rPr>
              <a:t>Warehouse</a:t>
            </a:r>
            <a:r>
              <a:rPr lang="en" sz="2500" b="1" dirty="0">
                <a:latin typeface="Microsoft YaHei Light" panose="020B0502040204020203" pitchFamily="34" charset="-122"/>
                <a:ea typeface="Microsoft YaHei Light" panose="020B0502040204020203" pitchFamily="34" charset="-122"/>
              </a:rPr>
              <a:t>?</a:t>
            </a:r>
            <a:endParaRPr sz="2500" b="1" dirty="0">
              <a:latin typeface="Microsoft YaHei Light" panose="020B0502040204020203" pitchFamily="34" charset="-122"/>
              <a:ea typeface="Microsoft YaHei Light" panose="020B0502040204020203" pitchFamily="34" charset="-122"/>
            </a:endParaRPr>
          </a:p>
        </p:txBody>
      </p:sp>
      <p:sp>
        <p:nvSpPr>
          <p:cNvPr id="97" name="Google Shape;97;p13"/>
          <p:cNvSpPr txBox="1">
            <a:spLocks noGrp="1"/>
          </p:cNvSpPr>
          <p:nvPr>
            <p:ph type="body" idx="1"/>
          </p:nvPr>
        </p:nvSpPr>
        <p:spPr>
          <a:xfrm>
            <a:off x="737850" y="1282153"/>
            <a:ext cx="2891700" cy="3343255"/>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Todos los datos de la empresa se guardan en un solo lugar. Esto incluye datos de diferentes fuentes, así como datos actuales e históricos.</a:t>
            </a:r>
          </a:p>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Puede consistir en datos de la propia empresa, que si la empresa es grande podría extenderse a muchos departamentos, todos los cuales pueden estar utilizando diferentes formatos y diferentes plataformas. Sin mencionar los datos de fuentes externas, ya sea de otras empresas o de contenido generado por el usuario.[2]</a:t>
            </a:r>
          </a:p>
          <a:p>
            <a:pPr marL="0" lvl="0" indent="0">
              <a:buClr>
                <a:schemeClr val="dk1"/>
              </a:buClr>
              <a:buSzPts val="1100"/>
              <a:buNone/>
            </a:pP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95;p13">
            <a:extLst>
              <a:ext uri="{FF2B5EF4-FFF2-40B4-BE49-F238E27FC236}">
                <a16:creationId xmlns:a16="http://schemas.microsoft.com/office/drawing/2014/main" id="{0707D60E-F53E-4A34-9079-13CE3C0DAB76}"/>
              </a:ext>
            </a:extLst>
          </p:cNvPr>
          <p:cNvSpPr txBox="1">
            <a:spLocks/>
          </p:cNvSpPr>
          <p:nvPr/>
        </p:nvSpPr>
        <p:spPr>
          <a:xfrm>
            <a:off x="4401011" y="323979"/>
            <a:ext cx="2891699"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500" b="1" dirty="0">
                <a:latin typeface="Microsoft YaHei Light" panose="020B0502040204020203" pitchFamily="34" charset="-122"/>
                <a:ea typeface="Microsoft YaHei Light" panose="020B0502040204020203" pitchFamily="34" charset="-122"/>
              </a:rPr>
              <a:t>¿Que es un Data </a:t>
            </a:r>
            <a:r>
              <a:rPr lang="es-ES" sz="2500" b="1" dirty="0" err="1">
                <a:latin typeface="Microsoft YaHei Light" panose="020B0502040204020203" pitchFamily="34" charset="-122"/>
                <a:ea typeface="Microsoft YaHei Light" panose="020B0502040204020203" pitchFamily="34" charset="-122"/>
              </a:rPr>
              <a:t>Mart</a:t>
            </a:r>
            <a:r>
              <a:rPr lang="es-ES" sz="2500" b="1" dirty="0">
                <a:latin typeface="Microsoft YaHei Light" panose="020B0502040204020203" pitchFamily="34" charset="-122"/>
                <a:ea typeface="Microsoft YaHei Light" panose="020B0502040204020203" pitchFamily="34" charset="-122"/>
              </a:rPr>
              <a:t>?</a:t>
            </a: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4401012" y="1282153"/>
            <a:ext cx="2891700" cy="3343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Estructura de datos, construido dentro de una base de datos este almacena información agregada o consolidada, que será consumida por alguna herramienta de visualización o data </a:t>
            </a:r>
            <a:r>
              <a:rPr lang="es-ES" sz="1400" dirty="0" err="1">
                <a:latin typeface="Microsoft YaHei Light" panose="020B0502040204020203" pitchFamily="34" charset="-122"/>
                <a:ea typeface="Microsoft YaHei Light" panose="020B0502040204020203" pitchFamily="34" charset="-122"/>
              </a:rPr>
              <a:t>analytics</a:t>
            </a:r>
            <a:r>
              <a:rPr lang="es-ES" sz="1400" dirty="0">
                <a:latin typeface="Microsoft YaHei Light" panose="020B0502040204020203" pitchFamily="34" charset="-122"/>
                <a:ea typeface="Microsoft YaHei Light" panose="020B0502040204020203" pitchFamily="34" charset="-122"/>
              </a:rPr>
              <a:t>. Se especializa en un área de la empresa o de un flujo o proceso especifico. </a:t>
            </a:r>
          </a:p>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Almacena la información proveniente de uno o más orígenes de datos (bases de datos, archivos con datos, servicios de internet, etc.) y que ha sido procesada por un ETL (proceso de Extracción, Transformación y Carga).</a:t>
            </a:r>
          </a:p>
          <a:p>
            <a:pPr marL="0" indent="0">
              <a:buClr>
                <a:schemeClr val="dk1"/>
              </a:buClr>
              <a:buSzPts val="1100"/>
              <a:buFont typeface="Lato Light"/>
              <a:buNone/>
            </a:pPr>
            <a:r>
              <a:rPr lang="es-ES" sz="1300" dirty="0">
                <a:latin typeface="Microsoft YaHei Light" panose="020B0502040204020203" pitchFamily="34" charset="-122"/>
                <a:ea typeface="Microsoft YaHei Light" panose="020B0502040204020203"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descr="datawarehouse_datamart.PNG">
            <a:extLst>
              <a:ext uri="{FF2B5EF4-FFF2-40B4-BE49-F238E27FC236}">
                <a16:creationId xmlns:a16="http://schemas.microsoft.com/office/drawing/2014/main" id="{BFECFC14-D162-4382-9051-5425B7519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09" y="733425"/>
            <a:ext cx="71723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3"/>
          <p:cNvSpPr txBox="1">
            <a:spLocks noGrp="1"/>
          </p:cNvSpPr>
          <p:nvPr>
            <p:ph type="body" idx="1"/>
          </p:nvPr>
        </p:nvSpPr>
        <p:spPr>
          <a:xfrm>
            <a:off x="789415" y="1349264"/>
            <a:ext cx="7565169" cy="473228"/>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Este ciclo de vida del proyecto de DW, está basado en cuatro principios básicos:</a:t>
            </a: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789415" y="2107528"/>
            <a:ext cx="6939601" cy="18170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Centrarse en el negocio: </a:t>
            </a:r>
            <a:r>
              <a:rPr lang="es-ES" sz="1300" dirty="0">
                <a:latin typeface="Microsoft YaHei Light" panose="020B0502040204020203" pitchFamily="34" charset="-122"/>
                <a:ea typeface="Microsoft YaHei Light" panose="020B0502040204020203" pitchFamily="34" charset="-122"/>
              </a:rPr>
              <a:t>Hay que concentrarse en la identificación de los requerimientos del negocio y su valor asociado, y usar estos esfuerzos para desarrollar relaciones sólidas con el negocio, agudizando el análisis del mismo y la competencia consultiva de los implementadores.</a:t>
            </a:r>
          </a:p>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Construir una infraestructura de información adecuada:</a:t>
            </a:r>
            <a:r>
              <a:rPr lang="es-ES" sz="1300" dirty="0">
                <a:latin typeface="Microsoft YaHei Light" panose="020B0502040204020203" pitchFamily="34" charset="-122"/>
                <a:ea typeface="Microsoft YaHei Light" panose="020B0502040204020203" pitchFamily="34" charset="-122"/>
              </a:rPr>
              <a:t> Diseñar una base de información única, integrada, fácil de usar, de alto rendimiento donde se reflejará la amplia gama de requerimientos de negocio identificados en la empresa.</a:t>
            </a:r>
          </a:p>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63713" y="514588"/>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s-ES" sz="3200" b="1">
                <a:latin typeface="Microsoft YaHei Light" panose="020B0502040204020203" pitchFamily="34" charset="-122"/>
                <a:ea typeface="Microsoft YaHei Light" panose="020B0502040204020203" pitchFamily="34" charset="-122"/>
              </a:rPr>
              <a:t>Ciclo de Vida Kimball</a:t>
            </a:r>
            <a:endParaRPr lang="es-PE" dirty="0"/>
          </a:p>
        </p:txBody>
      </p:sp>
    </p:spTree>
    <p:extLst>
      <p:ext uri="{BB962C8B-B14F-4D97-AF65-F5344CB8AC3E}">
        <p14:creationId xmlns:p14="http://schemas.microsoft.com/office/powerpoint/2010/main" val="244515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5B84-DE19-4B53-B3DF-0525F79AB77B}"/>
              </a:ext>
            </a:extLst>
          </p:cNvPr>
          <p:cNvSpPr>
            <a:spLocks noGrp="1"/>
          </p:cNvSpPr>
          <p:nvPr>
            <p:ph type="title"/>
          </p:nvPr>
        </p:nvSpPr>
        <p:spPr>
          <a:xfrm>
            <a:off x="2163713" y="514588"/>
            <a:ext cx="4922887" cy="744300"/>
          </a:xfrm>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endParaRPr lang="es-PE" dirty="0"/>
          </a:p>
        </p:txBody>
      </p:sp>
      <p:sp>
        <p:nvSpPr>
          <p:cNvPr id="5" name="Marcador de número de diapositiva 4">
            <a:extLst>
              <a:ext uri="{FF2B5EF4-FFF2-40B4-BE49-F238E27FC236}">
                <a16:creationId xmlns:a16="http://schemas.microsoft.com/office/drawing/2014/main" id="{7354E327-E22C-47E0-BF48-597220ACF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7</a:t>
            </a:fld>
            <a:endParaRPr lang="es-PE"/>
          </a:p>
        </p:txBody>
      </p:sp>
      <p:sp>
        <p:nvSpPr>
          <p:cNvPr id="6" name="Google Shape;97;p13">
            <a:extLst>
              <a:ext uri="{FF2B5EF4-FFF2-40B4-BE49-F238E27FC236}">
                <a16:creationId xmlns:a16="http://schemas.microsoft.com/office/drawing/2014/main" id="{8C930BD9-D4BB-4ED5-9473-B001E51DA36C}"/>
              </a:ext>
            </a:extLst>
          </p:cNvPr>
          <p:cNvSpPr txBox="1">
            <a:spLocks/>
          </p:cNvSpPr>
          <p:nvPr/>
        </p:nvSpPr>
        <p:spPr>
          <a:xfrm>
            <a:off x="994494" y="2100151"/>
            <a:ext cx="6494243" cy="17376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Realizar entregas en incrementos significativos: </a:t>
            </a:r>
            <a:r>
              <a:rPr lang="es-ES" sz="1300" dirty="0">
                <a:latin typeface="Microsoft YaHei Light" panose="020B0502040204020203" pitchFamily="34" charset="-122"/>
                <a:ea typeface="Microsoft YaHei Light" panose="020B0502040204020203" pitchFamily="34" charset="-122"/>
              </a:rPr>
              <a:t>Crear el almacén de datos (DW) en incrementos entregables en plazos de 6 a 12 meses. Hay que usa el valor de negocio de cada elemento identificado para determinar el orden de aplicación de los incrementos.</a:t>
            </a:r>
          </a:p>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Ofrecer la solución completa: </a:t>
            </a:r>
            <a:r>
              <a:rPr lang="es-ES" sz="1300" dirty="0">
                <a:latin typeface="Microsoft YaHei Light" panose="020B0502040204020203" pitchFamily="34" charset="-122"/>
                <a:ea typeface="Microsoft YaHei Light" panose="020B0502040204020203" pitchFamily="34" charset="-122"/>
              </a:rPr>
              <a:t>proporcionar todos los elementos necesarios para entregar valor a los usuarios de negocios. Para comenzar, esto significa tener un almacén de datos sólido, bien diseñado, con calidad probada, y accesible.</a:t>
            </a:r>
          </a:p>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26666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5B84-DE19-4B53-B3DF-0525F79AB77B}"/>
              </a:ext>
            </a:extLst>
          </p:cNvPr>
          <p:cNvSpPr>
            <a:spLocks noGrp="1"/>
          </p:cNvSpPr>
          <p:nvPr>
            <p:ph type="title"/>
          </p:nvPr>
        </p:nvSpPr>
        <p:spPr>
          <a:xfrm>
            <a:off x="2179531" y="420490"/>
            <a:ext cx="3994337" cy="581031"/>
          </a:xfrm>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endParaRPr lang="es-PE" dirty="0"/>
          </a:p>
        </p:txBody>
      </p:sp>
      <p:sp>
        <p:nvSpPr>
          <p:cNvPr id="5" name="Marcador de número de diapositiva 4">
            <a:extLst>
              <a:ext uri="{FF2B5EF4-FFF2-40B4-BE49-F238E27FC236}">
                <a16:creationId xmlns:a16="http://schemas.microsoft.com/office/drawing/2014/main" id="{7354E327-E22C-47E0-BF48-597220ACF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8</a:t>
            </a:fld>
            <a:endParaRPr lang="es-PE"/>
          </a:p>
        </p:txBody>
      </p:sp>
      <p:pic>
        <p:nvPicPr>
          <p:cNvPr id="2050" name="Picture 2" descr="Resultado de imagen para ciclo de vida kimball png">
            <a:extLst>
              <a:ext uri="{FF2B5EF4-FFF2-40B4-BE49-F238E27FC236}">
                <a16:creationId xmlns:a16="http://schemas.microsoft.com/office/drawing/2014/main" id="{EBE3DC72-72BA-405C-83BE-D584446C9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500" y="1579675"/>
            <a:ext cx="5798816" cy="28906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8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E4681-4183-45BD-9443-FEC1DF4D6F1E}"/>
              </a:ext>
            </a:extLst>
          </p:cNvPr>
          <p:cNvSpPr>
            <a:spLocks noGrp="1"/>
          </p:cNvSpPr>
          <p:nvPr>
            <p:ph type="title"/>
          </p:nvPr>
        </p:nvSpPr>
        <p:spPr/>
        <p:txBody>
          <a:bodyPr/>
          <a:lstStyle/>
          <a:p>
            <a:r>
              <a:rPr lang="es-ES" dirty="0"/>
              <a:t>Planificación</a:t>
            </a:r>
            <a:endParaRPr lang="es-PE" dirty="0"/>
          </a:p>
        </p:txBody>
      </p:sp>
      <p:sp>
        <p:nvSpPr>
          <p:cNvPr id="3" name="Marcador de texto 2">
            <a:extLst>
              <a:ext uri="{FF2B5EF4-FFF2-40B4-BE49-F238E27FC236}">
                <a16:creationId xmlns:a16="http://schemas.microsoft.com/office/drawing/2014/main" id="{D124139E-B5B6-4AD2-B6C9-AEA839979F8A}"/>
              </a:ext>
            </a:extLst>
          </p:cNvPr>
          <p:cNvSpPr>
            <a:spLocks noGrp="1"/>
          </p:cNvSpPr>
          <p:nvPr>
            <p:ph type="body" idx="1"/>
          </p:nvPr>
        </p:nvSpPr>
        <p:spPr>
          <a:xfrm>
            <a:off x="737849" y="1475701"/>
            <a:ext cx="7151353" cy="907080"/>
          </a:xfrm>
        </p:spPr>
        <p:txBody>
          <a:bodyPr/>
          <a:lstStyle/>
          <a:p>
            <a:pPr marL="101600" indent="0">
              <a:buNone/>
            </a:pPr>
            <a:r>
              <a:rPr lang="es-ES" sz="1300" dirty="0">
                <a:latin typeface="Microsoft YaHei Light" panose="020B0502040204020203" pitchFamily="34" charset="-122"/>
                <a:ea typeface="Microsoft YaHei Light" panose="020B0502040204020203" pitchFamily="34" charset="-122"/>
              </a:rPr>
              <a:t>En este proceso se determina el propósito del proyecto de DW/BI, sus objetivos específicos y el alcance del mismo, los principales riesgos y una aproximación inicial a las necesidades de información. </a:t>
            </a:r>
            <a:endParaRPr lang="es-PE" sz="1300" dirty="0">
              <a:latin typeface="Microsoft YaHei Light" panose="020B0502040204020203" pitchFamily="34" charset="-122"/>
              <a:ea typeface="Microsoft YaHei Light" panose="020B0502040204020203" pitchFamily="34" charset="-122"/>
            </a:endParaRPr>
          </a:p>
        </p:txBody>
      </p:sp>
      <p:sp>
        <p:nvSpPr>
          <p:cNvPr id="5" name="Marcador de número de diapositiva 4">
            <a:extLst>
              <a:ext uri="{FF2B5EF4-FFF2-40B4-BE49-F238E27FC236}">
                <a16:creationId xmlns:a16="http://schemas.microsoft.com/office/drawing/2014/main" id="{1224CC5E-68F4-4D29-A457-2A23EEAA5F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9</a:t>
            </a:fld>
            <a:endParaRPr lang="es-PE"/>
          </a:p>
        </p:txBody>
      </p:sp>
      <p:sp>
        <p:nvSpPr>
          <p:cNvPr id="6" name="Google Shape;95;p13">
            <a:extLst>
              <a:ext uri="{FF2B5EF4-FFF2-40B4-BE49-F238E27FC236}">
                <a16:creationId xmlns:a16="http://schemas.microsoft.com/office/drawing/2014/main" id="{9B23AF4B-1ED3-42FF-A5B0-AA48DF8D36BC}"/>
              </a:ext>
            </a:extLst>
          </p:cNvPr>
          <p:cNvSpPr txBox="1">
            <a:spLocks/>
          </p:cNvSpPr>
          <p:nvPr/>
        </p:nvSpPr>
        <p:spPr>
          <a:xfrm>
            <a:off x="936821" y="2484553"/>
            <a:ext cx="2891699" cy="3783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000" b="1" dirty="0">
                <a:latin typeface="Microsoft YaHei Light" panose="020B0502040204020203" pitchFamily="34" charset="-122"/>
                <a:ea typeface="Microsoft YaHei Light" panose="020B0502040204020203" pitchFamily="34" charset="-122"/>
              </a:rPr>
              <a:t>Proyecto </a:t>
            </a:r>
          </a:p>
        </p:txBody>
      </p:sp>
      <p:sp>
        <p:nvSpPr>
          <p:cNvPr id="7" name="Google Shape;97;p13">
            <a:extLst>
              <a:ext uri="{FF2B5EF4-FFF2-40B4-BE49-F238E27FC236}">
                <a16:creationId xmlns:a16="http://schemas.microsoft.com/office/drawing/2014/main" id="{B69F70C9-1331-4121-BAE9-B4735662FED4}"/>
              </a:ext>
            </a:extLst>
          </p:cNvPr>
          <p:cNvSpPr txBox="1">
            <a:spLocks/>
          </p:cNvSpPr>
          <p:nvPr/>
        </p:nvSpPr>
        <p:spPr>
          <a:xfrm>
            <a:off x="936821" y="2969738"/>
            <a:ext cx="2891698" cy="17332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Se refiere a una iteración simple del KLC, ), desde el lanzamiento hasta el despliegue. </a:t>
            </a:r>
          </a:p>
        </p:txBody>
      </p:sp>
      <p:sp>
        <p:nvSpPr>
          <p:cNvPr id="10" name="Google Shape;95;p13">
            <a:extLst>
              <a:ext uri="{FF2B5EF4-FFF2-40B4-BE49-F238E27FC236}">
                <a16:creationId xmlns:a16="http://schemas.microsoft.com/office/drawing/2014/main" id="{437A58D3-9425-461D-9DA6-18D4BD2C8D2A}"/>
              </a:ext>
            </a:extLst>
          </p:cNvPr>
          <p:cNvSpPr txBox="1">
            <a:spLocks/>
          </p:cNvSpPr>
          <p:nvPr/>
        </p:nvSpPr>
        <p:spPr>
          <a:xfrm>
            <a:off x="4572000" y="2484553"/>
            <a:ext cx="2891699" cy="3783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000" b="1" dirty="0">
                <a:latin typeface="Microsoft YaHei Light" panose="020B0502040204020203" pitchFamily="34" charset="-122"/>
                <a:ea typeface="Microsoft YaHei Light" panose="020B0502040204020203" pitchFamily="34" charset="-122"/>
              </a:rPr>
              <a:t>Programa</a:t>
            </a:r>
            <a:endParaRPr lang="es-ES" sz="2500" b="1" dirty="0">
              <a:latin typeface="Microsoft YaHei Light" panose="020B0502040204020203" pitchFamily="34" charset="-122"/>
              <a:ea typeface="Microsoft YaHei Light" panose="020B0502040204020203" pitchFamily="34" charset="-122"/>
            </a:endParaRPr>
          </a:p>
        </p:txBody>
      </p:sp>
      <p:sp>
        <p:nvSpPr>
          <p:cNvPr id="9" name="Google Shape;97;p13">
            <a:extLst>
              <a:ext uri="{FF2B5EF4-FFF2-40B4-BE49-F238E27FC236}">
                <a16:creationId xmlns:a16="http://schemas.microsoft.com/office/drawing/2014/main" id="{B69F70C9-1331-4121-BAE9-B4735662FED4}"/>
              </a:ext>
            </a:extLst>
          </p:cNvPr>
          <p:cNvSpPr txBox="1">
            <a:spLocks/>
          </p:cNvSpPr>
          <p:nvPr/>
        </p:nvSpPr>
        <p:spPr>
          <a:xfrm>
            <a:off x="4572000" y="2969738"/>
            <a:ext cx="2891698" cy="17332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Coordinación progresiva de recursos, infraestructura, tiempos y comunicaciones a través de múltiples proyectos.</a:t>
            </a:r>
          </a:p>
        </p:txBody>
      </p:sp>
    </p:spTree>
    <p:extLst>
      <p:ext uri="{BB962C8B-B14F-4D97-AF65-F5344CB8AC3E}">
        <p14:creationId xmlns:p14="http://schemas.microsoft.com/office/powerpoint/2010/main" val="2432874340"/>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970</Words>
  <Application>Microsoft Office PowerPoint</Application>
  <PresentationFormat>Presentación en pantalla (16:9)</PresentationFormat>
  <Paragraphs>78</Paragraphs>
  <Slides>16</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Microsoft YaHei Light</vt:lpstr>
      <vt:lpstr>Arial</vt:lpstr>
      <vt:lpstr>Calibri</vt:lpstr>
      <vt:lpstr>Lato Black</vt:lpstr>
      <vt:lpstr>Lato Light</vt:lpstr>
      <vt:lpstr>Montserrat</vt:lpstr>
      <vt:lpstr>Silvia template</vt:lpstr>
      <vt:lpstr>Inmon-vs-Kimball</vt:lpstr>
      <vt:lpstr>Introducción:</vt:lpstr>
      <vt:lpstr>1. Desarrollo</vt:lpstr>
      <vt:lpstr>¿Qué es un Data Warehouse?</vt:lpstr>
      <vt:lpstr>Presentación de PowerPoint</vt:lpstr>
      <vt:lpstr>Presentación de PowerPoint</vt:lpstr>
      <vt:lpstr>Ciclo de Vida Kimball</vt:lpstr>
      <vt:lpstr>Ciclo de Vida Kimball</vt:lpstr>
      <vt:lpstr>Planificación</vt:lpstr>
      <vt:lpstr>Planificación</vt:lpstr>
      <vt:lpstr>Línea de datos</vt:lpstr>
      <vt:lpstr>Línea de datos</vt:lpstr>
      <vt:lpstr>Línea de datos</vt:lpstr>
      <vt:lpstr>Línea de Aplicación BI</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AEPISS15</dc:creator>
  <cp:lastModifiedBy>Orlando Acosta</cp:lastModifiedBy>
  <cp:revision>18</cp:revision>
  <dcterms:modified xsi:type="dcterms:W3CDTF">2019-10-23T20:00:01Z</dcterms:modified>
</cp:coreProperties>
</file>