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9" r:id="rId4"/>
    <p:sldId id="260" r:id="rId5"/>
    <p:sldId id="276" r:id="rId6"/>
    <p:sldId id="263" r:id="rId7"/>
    <p:sldId id="264" r:id="rId8"/>
    <p:sldId id="266" r:id="rId9"/>
    <p:sldId id="267" r:id="rId10"/>
    <p:sldId id="268" r:id="rId11"/>
    <p:sldId id="269" r:id="rId12"/>
    <p:sldId id="277" r:id="rId13"/>
    <p:sldId id="270" r:id="rId14"/>
    <p:sldId id="271" r:id="rId15"/>
    <p:sldId id="272"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83" d="100"/>
          <a:sy n="83" d="100"/>
        </p:scale>
        <p:origin x="45" y="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2F20E-845A-4366-9150-A21BB17C1510}" type="datetimeFigureOut">
              <a:rPr lang="en-NZ" smtClean="0"/>
              <a:t>8/02/2022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60998E-A9D5-4E1E-ACC4-94D434159BC0}" type="slidenum">
              <a:rPr lang="en-NZ" smtClean="0"/>
              <a:t>‹#›</a:t>
            </a:fld>
            <a:endParaRPr lang="en-NZ"/>
          </a:p>
        </p:txBody>
      </p:sp>
    </p:spTree>
    <p:extLst>
      <p:ext uri="{BB962C8B-B14F-4D97-AF65-F5344CB8AC3E}">
        <p14:creationId xmlns:p14="http://schemas.microsoft.com/office/powerpoint/2010/main" val="886351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effectLst/>
                <a:latin typeface="Calibri" panose="020F0502020204030204" pitchFamily="34" charset="0"/>
                <a:ea typeface="Calibri" panose="020F0502020204030204" pitchFamily="34" charset="0"/>
                <a:cs typeface="Times New Roman" panose="02020603050405020304" pitchFamily="18" charset="0"/>
              </a:rPr>
              <a:t>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effectLst/>
                <a:latin typeface="Calibri" panose="020F0502020204030204" pitchFamily="34" charset="0"/>
                <a:ea typeface="Calibri" panose="020F0502020204030204" pitchFamily="34" charset="0"/>
                <a:cs typeface="Times New Roman" panose="02020603050405020304" pitchFamily="18" charset="0"/>
              </a:rPr>
              <a:t>Hello, my name is Andre. I am an Electrical and Electronics Engineering student at VUW.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effectLst/>
                <a:latin typeface="Calibri" panose="020F0502020204030204" pitchFamily="34" charset="0"/>
                <a:ea typeface="Calibri" panose="020F0502020204030204" pitchFamily="34" charset="0"/>
                <a:cs typeface="Times New Roman" panose="02020603050405020304" pitchFamily="18" charset="0"/>
              </a:rPr>
              <a:t>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effectLst/>
                <a:latin typeface="Calibri" panose="020F0502020204030204" pitchFamily="34" charset="0"/>
                <a:ea typeface="Calibri" panose="020F0502020204030204" pitchFamily="34" charset="0"/>
                <a:cs typeface="Times New Roman" panose="02020603050405020304" pitchFamily="18" charset="0"/>
              </a:rPr>
              <a:t>Over the summer I have been working on a DC housing outreach project aimed at high school students. </a:t>
            </a:r>
          </a:p>
          <a:p>
            <a:endParaRPr lang="en-NZ" dirty="0"/>
          </a:p>
        </p:txBody>
      </p:sp>
      <p:sp>
        <p:nvSpPr>
          <p:cNvPr id="4" name="Slide Number Placeholder 3"/>
          <p:cNvSpPr>
            <a:spLocks noGrp="1"/>
          </p:cNvSpPr>
          <p:nvPr>
            <p:ph type="sldNum" sz="quarter" idx="5"/>
          </p:nvPr>
        </p:nvSpPr>
        <p:spPr/>
        <p:txBody>
          <a:bodyPr/>
          <a:lstStyle/>
          <a:p>
            <a:fld id="{9460998E-A9D5-4E1E-ACC4-94D434159BC0}" type="slidenum">
              <a:rPr lang="en-NZ" smtClean="0"/>
              <a:t>1</a:t>
            </a:fld>
            <a:endParaRPr lang="en-NZ"/>
          </a:p>
        </p:txBody>
      </p:sp>
    </p:spTree>
    <p:extLst>
      <p:ext uri="{BB962C8B-B14F-4D97-AF65-F5344CB8AC3E}">
        <p14:creationId xmlns:p14="http://schemas.microsoft.com/office/powerpoint/2010/main" val="1391981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Say what it is</a:t>
            </a:r>
          </a:p>
        </p:txBody>
      </p:sp>
      <p:sp>
        <p:nvSpPr>
          <p:cNvPr id="4" name="Slide Number Placeholder 3"/>
          <p:cNvSpPr>
            <a:spLocks noGrp="1"/>
          </p:cNvSpPr>
          <p:nvPr>
            <p:ph type="sldNum" sz="quarter" idx="5"/>
          </p:nvPr>
        </p:nvSpPr>
        <p:spPr/>
        <p:txBody>
          <a:bodyPr/>
          <a:lstStyle/>
          <a:p>
            <a:fld id="{9460998E-A9D5-4E1E-ACC4-94D434159BC0}" type="slidenum">
              <a:rPr lang="en-NZ" smtClean="0"/>
              <a:t>10</a:t>
            </a:fld>
            <a:endParaRPr lang="en-NZ"/>
          </a:p>
        </p:txBody>
      </p:sp>
    </p:spTree>
    <p:extLst>
      <p:ext uri="{BB962C8B-B14F-4D97-AF65-F5344CB8AC3E}">
        <p14:creationId xmlns:p14="http://schemas.microsoft.com/office/powerpoint/2010/main" val="4247495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Quickly talk through process</a:t>
            </a:r>
          </a:p>
        </p:txBody>
      </p:sp>
      <p:sp>
        <p:nvSpPr>
          <p:cNvPr id="4" name="Slide Number Placeholder 3"/>
          <p:cNvSpPr>
            <a:spLocks noGrp="1"/>
          </p:cNvSpPr>
          <p:nvPr>
            <p:ph type="sldNum" sz="quarter" idx="5"/>
          </p:nvPr>
        </p:nvSpPr>
        <p:spPr/>
        <p:txBody>
          <a:bodyPr/>
          <a:lstStyle/>
          <a:p>
            <a:fld id="{9460998E-A9D5-4E1E-ACC4-94D434159BC0}" type="slidenum">
              <a:rPr lang="en-NZ" smtClean="0"/>
              <a:t>11</a:t>
            </a:fld>
            <a:endParaRPr lang="en-NZ"/>
          </a:p>
        </p:txBody>
      </p:sp>
    </p:spTree>
    <p:extLst>
      <p:ext uri="{BB962C8B-B14F-4D97-AF65-F5344CB8AC3E}">
        <p14:creationId xmlns:p14="http://schemas.microsoft.com/office/powerpoint/2010/main" val="3548991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State vectors stored as 1 byte for each appliances</a:t>
            </a:r>
          </a:p>
          <a:p>
            <a:r>
              <a:rPr lang="en-NZ" dirty="0"/>
              <a:t>Made by performing logical operations on previous vector</a:t>
            </a:r>
          </a:p>
          <a:p>
            <a:r>
              <a:rPr lang="en-NZ" dirty="0"/>
              <a:t>*Click*</a:t>
            </a:r>
          </a:p>
          <a:p>
            <a:r>
              <a:rPr lang="en-NZ" dirty="0"/>
              <a:t>To switch this appliance</a:t>
            </a:r>
          </a:p>
          <a:p>
            <a:r>
              <a:rPr lang="en-NZ" dirty="0"/>
              <a:t>*Click*</a:t>
            </a:r>
          </a:p>
          <a:p>
            <a:r>
              <a:rPr lang="en-NZ" dirty="0"/>
              <a:t>Perform OR</a:t>
            </a:r>
          </a:p>
          <a:p>
            <a:r>
              <a:rPr lang="en-NZ" dirty="0"/>
              <a:t>*Click*</a:t>
            </a:r>
          </a:p>
          <a:p>
            <a:r>
              <a:rPr lang="en-NZ" dirty="0"/>
              <a:t>TO switch this one</a:t>
            </a:r>
          </a:p>
          <a:p>
            <a:r>
              <a:rPr lang="en-NZ" dirty="0"/>
              <a:t>*Click*</a:t>
            </a:r>
          </a:p>
          <a:p>
            <a:r>
              <a:rPr lang="en-NZ" dirty="0"/>
              <a:t>Perform AND</a:t>
            </a:r>
          </a:p>
          <a:p>
            <a:r>
              <a:rPr lang="en-NZ" dirty="0"/>
              <a:t>*Click*</a:t>
            </a:r>
          </a:p>
        </p:txBody>
      </p:sp>
      <p:sp>
        <p:nvSpPr>
          <p:cNvPr id="4" name="Slide Number Placeholder 3"/>
          <p:cNvSpPr>
            <a:spLocks noGrp="1"/>
          </p:cNvSpPr>
          <p:nvPr>
            <p:ph type="sldNum" sz="quarter" idx="5"/>
          </p:nvPr>
        </p:nvSpPr>
        <p:spPr/>
        <p:txBody>
          <a:bodyPr/>
          <a:lstStyle/>
          <a:p>
            <a:fld id="{9460998E-A9D5-4E1E-ACC4-94D434159BC0}" type="slidenum">
              <a:rPr lang="en-NZ" smtClean="0"/>
              <a:t>12</a:t>
            </a:fld>
            <a:endParaRPr lang="en-NZ"/>
          </a:p>
        </p:txBody>
      </p:sp>
    </p:spTree>
    <p:extLst>
      <p:ext uri="{BB962C8B-B14F-4D97-AF65-F5344CB8AC3E}">
        <p14:creationId xmlns:p14="http://schemas.microsoft.com/office/powerpoint/2010/main" val="3266346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Quickly go over process</a:t>
            </a:r>
          </a:p>
        </p:txBody>
      </p:sp>
      <p:sp>
        <p:nvSpPr>
          <p:cNvPr id="4" name="Slide Number Placeholder 3"/>
          <p:cNvSpPr>
            <a:spLocks noGrp="1"/>
          </p:cNvSpPr>
          <p:nvPr>
            <p:ph type="sldNum" sz="quarter" idx="5"/>
          </p:nvPr>
        </p:nvSpPr>
        <p:spPr/>
        <p:txBody>
          <a:bodyPr/>
          <a:lstStyle/>
          <a:p>
            <a:fld id="{9460998E-A9D5-4E1E-ACC4-94D434159BC0}" type="slidenum">
              <a:rPr lang="en-NZ" smtClean="0"/>
              <a:t>13</a:t>
            </a:fld>
            <a:endParaRPr lang="en-NZ"/>
          </a:p>
        </p:txBody>
      </p:sp>
    </p:spTree>
    <p:extLst>
      <p:ext uri="{BB962C8B-B14F-4D97-AF65-F5344CB8AC3E}">
        <p14:creationId xmlns:p14="http://schemas.microsoft.com/office/powerpoint/2010/main" val="2445866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9460998E-A9D5-4E1E-ACC4-94D434159BC0}" type="slidenum">
              <a:rPr lang="en-NZ" smtClean="0"/>
              <a:t>14</a:t>
            </a:fld>
            <a:endParaRPr lang="en-NZ"/>
          </a:p>
        </p:txBody>
      </p:sp>
    </p:spTree>
    <p:extLst>
      <p:ext uri="{BB962C8B-B14F-4D97-AF65-F5344CB8AC3E}">
        <p14:creationId xmlns:p14="http://schemas.microsoft.com/office/powerpoint/2010/main" val="4000264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Read documentation thoroughly to understand details of what can and can’t be done, and what should be done.</a:t>
            </a:r>
          </a:p>
          <a:p>
            <a:r>
              <a:rPr lang="en-NZ" dirty="0"/>
              <a:t>Byte at a time communication</a:t>
            </a:r>
          </a:p>
          <a:p>
            <a:r>
              <a:rPr lang="en-NZ" dirty="0"/>
              <a:t>Decide what is needed, design circuit, and select components to make this, change circuit if necessary</a:t>
            </a:r>
          </a:p>
        </p:txBody>
      </p:sp>
      <p:sp>
        <p:nvSpPr>
          <p:cNvPr id="4" name="Slide Number Placeholder 3"/>
          <p:cNvSpPr>
            <a:spLocks noGrp="1"/>
          </p:cNvSpPr>
          <p:nvPr>
            <p:ph type="sldNum" sz="quarter" idx="5"/>
          </p:nvPr>
        </p:nvSpPr>
        <p:spPr/>
        <p:txBody>
          <a:bodyPr/>
          <a:lstStyle/>
          <a:p>
            <a:fld id="{9460998E-A9D5-4E1E-ACC4-94D434159BC0}" type="slidenum">
              <a:rPr lang="en-NZ" smtClean="0"/>
              <a:t>15</a:t>
            </a:fld>
            <a:endParaRPr lang="en-NZ"/>
          </a:p>
        </p:txBody>
      </p:sp>
    </p:spTree>
    <p:extLst>
      <p:ext uri="{BB962C8B-B14F-4D97-AF65-F5344CB8AC3E}">
        <p14:creationId xmlns:p14="http://schemas.microsoft.com/office/powerpoint/2010/main" val="3588127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NZ" sz="1800" b="1" dirty="0">
                <a:effectLst/>
                <a:latin typeface="Calibri" panose="020F0502020204030204" pitchFamily="34" charset="0"/>
                <a:ea typeface="Calibri" panose="020F0502020204030204" pitchFamily="34" charset="0"/>
                <a:cs typeface="Times New Roman" panose="02020603050405020304" pitchFamily="18" charset="0"/>
              </a:rPr>
              <a:t>4 scale model houses</a:t>
            </a:r>
            <a:endParaRPr lang="en-NZ"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Z" sz="1800" dirty="0">
                <a:effectLst/>
                <a:latin typeface="Calibri" panose="020F0502020204030204" pitchFamily="34" charset="0"/>
                <a:ea typeface="Calibri" panose="020F0502020204030204" pitchFamily="34" charset="0"/>
                <a:cs typeface="Times New Roman" panose="02020603050405020304" pitchFamily="18" charset="0"/>
              </a:rPr>
              <a:t>The idea of this project is to produce 4 scale model houses, each containing “appliances” represented by LEDs and load resistors to dissipate power at a 1:100 scale to the appliances they represent.</a:t>
            </a:r>
          </a:p>
          <a:p>
            <a:pPr marL="457200">
              <a:lnSpc>
                <a:spcPct val="107000"/>
              </a:lnSpc>
              <a:spcAft>
                <a:spcPts val="800"/>
              </a:spcAft>
            </a:pPr>
            <a:r>
              <a:rPr lang="en-NZ" sz="1800" b="1" dirty="0">
                <a:effectLst/>
                <a:latin typeface="Calibri" panose="020F0502020204030204" pitchFamily="34" charset="0"/>
                <a:ea typeface="Calibri" panose="020F0502020204030204" pitchFamily="34" charset="0"/>
                <a:cs typeface="Times New Roman" panose="02020603050405020304" pitchFamily="18" charset="0"/>
              </a:rPr>
              <a:t>Simulation of household power consumption over a 24-hour period. </a:t>
            </a:r>
            <a:endParaRPr lang="en-NZ"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Z" sz="1800" dirty="0">
                <a:effectLst/>
                <a:latin typeface="Calibri" panose="020F0502020204030204" pitchFamily="34" charset="0"/>
                <a:ea typeface="Calibri" panose="020F0502020204030204" pitchFamily="34" charset="0"/>
                <a:cs typeface="Times New Roman" panose="02020603050405020304" pitchFamily="18" charset="0"/>
              </a:rPr>
              <a:t>Appliances must be individually switched to allow for a simulation of household power consumption over a 24-hour period.</a:t>
            </a:r>
          </a:p>
          <a:p>
            <a:pPr marL="457200">
              <a:lnSpc>
                <a:spcPct val="107000"/>
              </a:lnSpc>
              <a:spcAft>
                <a:spcPts val="800"/>
              </a:spcAft>
            </a:pPr>
            <a:r>
              <a:rPr lang="en-NZ" sz="1800" b="1" dirty="0">
                <a:effectLst/>
                <a:latin typeface="Calibri" panose="020F0502020204030204" pitchFamily="34" charset="0"/>
                <a:ea typeface="Calibri" panose="020F0502020204030204" pitchFamily="34" charset="0"/>
                <a:cs typeface="Times New Roman" panose="02020603050405020304" pitchFamily="18" charset="0"/>
              </a:rPr>
              <a:t>Current Sampling</a:t>
            </a:r>
            <a:endParaRPr lang="en-NZ"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Z" sz="1800" dirty="0">
                <a:effectLst/>
                <a:latin typeface="Calibri" panose="020F0502020204030204" pitchFamily="34" charset="0"/>
                <a:ea typeface="Calibri" panose="020F0502020204030204" pitchFamily="34" charset="0"/>
                <a:cs typeface="Times New Roman" panose="02020603050405020304" pitchFamily="18" charset="0"/>
              </a:rPr>
              <a:t>Current will be sampled at each simulation tick so a power vs time graph can be generated</a:t>
            </a:r>
          </a:p>
          <a:p>
            <a:endParaRPr lang="en-NZ" dirty="0"/>
          </a:p>
        </p:txBody>
      </p:sp>
      <p:sp>
        <p:nvSpPr>
          <p:cNvPr id="4" name="Slide Number Placeholder 3"/>
          <p:cNvSpPr>
            <a:spLocks noGrp="1"/>
          </p:cNvSpPr>
          <p:nvPr>
            <p:ph type="sldNum" sz="quarter" idx="5"/>
          </p:nvPr>
        </p:nvSpPr>
        <p:spPr/>
        <p:txBody>
          <a:bodyPr/>
          <a:lstStyle/>
          <a:p>
            <a:fld id="{9460998E-A9D5-4E1E-ACC4-94D434159BC0}" type="slidenum">
              <a:rPr lang="en-NZ" smtClean="0"/>
              <a:t>2</a:t>
            </a:fld>
            <a:endParaRPr lang="en-NZ"/>
          </a:p>
        </p:txBody>
      </p:sp>
    </p:spTree>
    <p:extLst>
      <p:ext uri="{BB962C8B-B14F-4D97-AF65-F5344CB8AC3E}">
        <p14:creationId xmlns:p14="http://schemas.microsoft.com/office/powerpoint/2010/main" val="3215189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NZ" sz="1800" dirty="0">
                <a:effectLst/>
                <a:latin typeface="Calibri" panose="020F0502020204030204" pitchFamily="34" charset="0"/>
                <a:ea typeface="Calibri" panose="020F0502020204030204" pitchFamily="34" charset="0"/>
                <a:cs typeface="Times New Roman" panose="02020603050405020304" pitchFamily="18" charset="0"/>
              </a:rPr>
              <a:t>So far, I have completed designs, and ordered components for 2 PCBs:</a:t>
            </a:r>
          </a:p>
          <a:p>
            <a:pPr>
              <a:lnSpc>
                <a:spcPct val="107000"/>
              </a:lnSpc>
              <a:spcAft>
                <a:spcPts val="800"/>
              </a:spcAft>
            </a:pPr>
            <a:r>
              <a:rPr lang="en-NZ" sz="1800" dirty="0">
                <a:effectLst/>
                <a:latin typeface="Calibri" panose="020F0502020204030204" pitchFamily="34" charset="0"/>
                <a:ea typeface="Calibri" panose="020F0502020204030204" pitchFamily="34" charset="0"/>
                <a:cs typeface="Times New Roman" panose="02020603050405020304" pitchFamily="18" charset="0"/>
              </a:rPr>
              <a:t>	</a:t>
            </a:r>
            <a:r>
              <a:rPr lang="en-NZ" sz="1800" b="1" dirty="0">
                <a:effectLst/>
                <a:latin typeface="Calibri" panose="020F0502020204030204" pitchFamily="34" charset="0"/>
                <a:ea typeface="Calibri" panose="020F0502020204030204" pitchFamily="34" charset="0"/>
                <a:cs typeface="Times New Roman" panose="02020603050405020304" pitchFamily="18" charset="0"/>
              </a:rPr>
              <a:t>Switch Board</a:t>
            </a:r>
            <a:endParaRPr lang="en-NZ"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Z" sz="1800" dirty="0">
                <a:effectLst/>
                <a:latin typeface="Calibri" panose="020F0502020204030204" pitchFamily="34" charset="0"/>
                <a:ea typeface="Calibri" panose="020F0502020204030204" pitchFamily="34" charset="0"/>
                <a:cs typeface="Times New Roman" panose="02020603050405020304" pitchFamily="18" charset="0"/>
              </a:rPr>
              <a:t>Using a Raspberry Pi Pico, this board controls the switching of each appliance, with an output that allows the LEDs within the house models to be connected. This board also houses the load resistors and current detection circuit for each house.</a:t>
            </a:r>
          </a:p>
          <a:p>
            <a:pPr>
              <a:lnSpc>
                <a:spcPct val="107000"/>
              </a:lnSpc>
              <a:spcAft>
                <a:spcPts val="800"/>
              </a:spcAft>
            </a:pPr>
            <a:r>
              <a:rPr lang="en-NZ" sz="1800" b="1" dirty="0">
                <a:effectLst/>
                <a:latin typeface="Calibri" panose="020F0502020204030204" pitchFamily="34" charset="0"/>
                <a:ea typeface="Calibri" panose="020F0502020204030204" pitchFamily="34" charset="0"/>
                <a:cs typeface="Times New Roman" panose="02020603050405020304" pitchFamily="18" charset="0"/>
              </a:rPr>
              <a:t>	Control Board</a:t>
            </a:r>
            <a:endParaRPr lang="en-NZ"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Z" sz="1800" dirty="0">
                <a:effectLst/>
                <a:latin typeface="Calibri" panose="020F0502020204030204" pitchFamily="34" charset="0"/>
                <a:ea typeface="Calibri" panose="020F0502020204030204" pitchFamily="34" charset="0"/>
                <a:cs typeface="Times New Roman" panose="02020603050405020304" pitchFamily="18" charset="0"/>
              </a:rPr>
              <a:t>Using a Raspberry Pi, this board can communicate and sample current individually from 4 houses </a:t>
            </a:r>
          </a:p>
          <a:p>
            <a:endParaRPr lang="en-NZ" dirty="0"/>
          </a:p>
        </p:txBody>
      </p:sp>
      <p:sp>
        <p:nvSpPr>
          <p:cNvPr id="4" name="Slide Number Placeholder 3"/>
          <p:cNvSpPr>
            <a:spLocks noGrp="1"/>
          </p:cNvSpPr>
          <p:nvPr>
            <p:ph type="sldNum" sz="quarter" idx="5"/>
          </p:nvPr>
        </p:nvSpPr>
        <p:spPr/>
        <p:txBody>
          <a:bodyPr/>
          <a:lstStyle/>
          <a:p>
            <a:fld id="{9460998E-A9D5-4E1E-ACC4-94D434159BC0}" type="slidenum">
              <a:rPr lang="en-NZ" smtClean="0"/>
              <a:t>3</a:t>
            </a:fld>
            <a:endParaRPr lang="en-NZ"/>
          </a:p>
        </p:txBody>
      </p:sp>
    </p:spTree>
    <p:extLst>
      <p:ext uri="{BB962C8B-B14F-4D97-AF65-F5344CB8AC3E}">
        <p14:creationId xmlns:p14="http://schemas.microsoft.com/office/powerpoint/2010/main" val="1111143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NZ" sz="1800" dirty="0">
                <a:effectLst/>
                <a:latin typeface="Calibri" panose="020F0502020204030204" pitchFamily="34" charset="0"/>
                <a:ea typeface="Calibri" panose="020F0502020204030204" pitchFamily="34" charset="0"/>
                <a:cs typeface="Times New Roman" panose="02020603050405020304" pitchFamily="18" charset="0"/>
              </a:rPr>
              <a:t>My design approach focussed on 3 main aspects.</a:t>
            </a:r>
          </a:p>
          <a:p>
            <a:pPr indent="457200">
              <a:lnSpc>
                <a:spcPct val="107000"/>
              </a:lnSpc>
              <a:spcAft>
                <a:spcPts val="800"/>
              </a:spcAft>
            </a:pPr>
            <a:r>
              <a:rPr lang="en-NZ" sz="1800" b="1" dirty="0">
                <a:effectLst/>
                <a:latin typeface="Calibri" panose="020F0502020204030204" pitchFamily="34" charset="0"/>
                <a:ea typeface="Calibri" panose="020F0502020204030204" pitchFamily="34" charset="0"/>
                <a:cs typeface="Times New Roman" panose="02020603050405020304" pitchFamily="18" charset="0"/>
              </a:rPr>
              <a:t>Communication.</a:t>
            </a:r>
            <a:endParaRPr lang="en-NZ"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Z" sz="1800" dirty="0">
                <a:effectLst/>
                <a:latin typeface="Calibri" panose="020F0502020204030204" pitchFamily="34" charset="0"/>
                <a:ea typeface="Calibri" panose="020F0502020204030204" pitchFamily="34" charset="0"/>
                <a:cs typeface="Times New Roman" panose="02020603050405020304" pitchFamily="18" charset="0"/>
              </a:rPr>
              <a:t>Communication. </a:t>
            </a:r>
          </a:p>
          <a:p>
            <a:pPr marL="457200">
              <a:lnSpc>
                <a:spcPct val="107000"/>
              </a:lnSpc>
              <a:spcAft>
                <a:spcPts val="800"/>
              </a:spcAft>
            </a:pPr>
            <a:r>
              <a:rPr lang="en-NZ" sz="1800" b="1" dirty="0">
                <a:effectLst/>
                <a:latin typeface="Calibri" panose="020F0502020204030204" pitchFamily="34" charset="0"/>
                <a:ea typeface="Calibri" panose="020F0502020204030204" pitchFamily="34" charset="0"/>
                <a:cs typeface="Times New Roman" panose="02020603050405020304" pitchFamily="18" charset="0"/>
              </a:rPr>
              <a:t>Switching.</a:t>
            </a:r>
            <a:r>
              <a:rPr lang="en-NZ"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NZ" sz="1800" dirty="0">
                <a:effectLst/>
                <a:latin typeface="Calibri" panose="020F0502020204030204" pitchFamily="34" charset="0"/>
                <a:ea typeface="Calibri" panose="020F0502020204030204" pitchFamily="34" charset="0"/>
                <a:cs typeface="Times New Roman" panose="02020603050405020304" pitchFamily="18" charset="0"/>
              </a:rPr>
              <a:t>Switching.</a:t>
            </a:r>
          </a:p>
          <a:p>
            <a:pPr marL="457200">
              <a:lnSpc>
                <a:spcPct val="107000"/>
              </a:lnSpc>
              <a:spcAft>
                <a:spcPts val="800"/>
              </a:spcAft>
            </a:pPr>
            <a:r>
              <a:rPr lang="en-NZ" sz="1800" b="1" dirty="0">
                <a:effectLst/>
                <a:latin typeface="Calibri" panose="020F0502020204030204" pitchFamily="34" charset="0"/>
                <a:ea typeface="Calibri" panose="020F0502020204030204" pitchFamily="34" charset="0"/>
                <a:cs typeface="Times New Roman" panose="02020603050405020304" pitchFamily="18" charset="0"/>
              </a:rPr>
              <a:t>Current Detection.</a:t>
            </a:r>
            <a:endParaRPr lang="en-NZ"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Z" sz="1800" dirty="0">
                <a:effectLst/>
                <a:latin typeface="Calibri" panose="020F0502020204030204" pitchFamily="34" charset="0"/>
                <a:ea typeface="Calibri" panose="020F0502020204030204" pitchFamily="34" charset="0"/>
                <a:cs typeface="Times New Roman" panose="02020603050405020304" pitchFamily="18" charset="0"/>
              </a:rPr>
              <a:t>Current detection.</a:t>
            </a:r>
          </a:p>
          <a:p>
            <a:endParaRPr lang="en-NZ" dirty="0"/>
          </a:p>
        </p:txBody>
      </p:sp>
      <p:sp>
        <p:nvSpPr>
          <p:cNvPr id="4" name="Slide Number Placeholder 3"/>
          <p:cNvSpPr>
            <a:spLocks noGrp="1"/>
          </p:cNvSpPr>
          <p:nvPr>
            <p:ph type="sldNum" sz="quarter" idx="5"/>
          </p:nvPr>
        </p:nvSpPr>
        <p:spPr/>
        <p:txBody>
          <a:bodyPr/>
          <a:lstStyle/>
          <a:p>
            <a:fld id="{9460998E-A9D5-4E1E-ACC4-94D434159BC0}" type="slidenum">
              <a:rPr lang="en-NZ" smtClean="0"/>
              <a:t>4</a:t>
            </a:fld>
            <a:endParaRPr lang="en-NZ"/>
          </a:p>
        </p:txBody>
      </p:sp>
    </p:spTree>
    <p:extLst>
      <p:ext uri="{BB962C8B-B14F-4D97-AF65-F5344CB8AC3E}">
        <p14:creationId xmlns:p14="http://schemas.microsoft.com/office/powerpoint/2010/main" val="1793741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1" dirty="0">
                <a:effectLst/>
                <a:latin typeface="Calibri" panose="020F0502020204030204" pitchFamily="34" charset="0"/>
                <a:ea typeface="Calibri" panose="020F0502020204030204" pitchFamily="34" charset="0"/>
                <a:cs typeface="Times New Roman" panose="02020603050405020304" pitchFamily="18" charset="0"/>
              </a:rPr>
              <a:t>Control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effectLst/>
                <a:latin typeface="Calibri" panose="020F0502020204030204" pitchFamily="34" charset="0"/>
                <a:ea typeface="Calibri" panose="020F0502020204030204" pitchFamily="34" charset="0"/>
                <a:cs typeface="Times New Roman" panose="02020603050405020304" pitchFamily="18" charset="0"/>
              </a:rPr>
              <a:t>Using 2 4:1 multiplexers (or in this case, 2 8:1) the Raspberry Pi can communicate individually with each house over UART by selecting which house it is talking/listening to. The Pi also used a single line per house which will be pulled low to indicate a switch needs to be made.</a:t>
            </a:r>
          </a:p>
          <a:p>
            <a:r>
              <a:rPr lang="en-NZ" b="1" dirty="0"/>
              <a:t>House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effectLst/>
                <a:latin typeface="Calibri" panose="020F0502020204030204" pitchFamily="34" charset="0"/>
                <a:ea typeface="Calibri" panose="020F0502020204030204" pitchFamily="34" charset="0"/>
                <a:cs typeface="Times New Roman" panose="02020603050405020304" pitchFamily="18" charset="0"/>
              </a:rPr>
              <a:t>This is a quick schematic showing the Pico end of communication topology. Showing the pull up resistor on the switch signal line. </a:t>
            </a:r>
          </a:p>
          <a:p>
            <a:endParaRPr lang="en-NZ" b="0" dirty="0"/>
          </a:p>
        </p:txBody>
      </p:sp>
      <p:sp>
        <p:nvSpPr>
          <p:cNvPr id="4" name="Slide Number Placeholder 3"/>
          <p:cNvSpPr>
            <a:spLocks noGrp="1"/>
          </p:cNvSpPr>
          <p:nvPr>
            <p:ph type="sldNum" sz="quarter" idx="5"/>
          </p:nvPr>
        </p:nvSpPr>
        <p:spPr/>
        <p:txBody>
          <a:bodyPr/>
          <a:lstStyle/>
          <a:p>
            <a:fld id="{9460998E-A9D5-4E1E-ACC4-94D434159BC0}" type="slidenum">
              <a:rPr lang="en-NZ" smtClean="0"/>
              <a:t>5</a:t>
            </a:fld>
            <a:endParaRPr lang="en-NZ"/>
          </a:p>
        </p:txBody>
      </p:sp>
    </p:spTree>
    <p:extLst>
      <p:ext uri="{BB962C8B-B14F-4D97-AF65-F5344CB8AC3E}">
        <p14:creationId xmlns:p14="http://schemas.microsoft.com/office/powerpoint/2010/main" val="1621434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nSpc>
                    <a:spcPct val="107000"/>
                  </a:lnSpc>
                  <a:spcAft>
                    <a:spcPts val="800"/>
                  </a:spcAft>
                </a:pPr>
                <a:r>
                  <a:rPr lang="en-NZ" sz="1800" b="1" dirty="0">
                    <a:effectLst/>
                    <a:latin typeface="Calibri" panose="020F0502020204030204" pitchFamily="34" charset="0"/>
                    <a:ea typeface="Calibri" panose="020F0502020204030204" pitchFamily="34" charset="0"/>
                    <a:cs typeface="Times New Roman" panose="02020603050405020304" pitchFamily="18" charset="0"/>
                  </a:rPr>
                  <a:t>	Shift registers</a:t>
                </a:r>
                <a:endParaRPr lang="en-NZ"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Z" sz="1800" dirty="0">
                    <a:effectLst/>
                    <a:latin typeface="Calibri" panose="020F0502020204030204" pitchFamily="34" charset="0"/>
                    <a:ea typeface="Calibri" panose="020F0502020204030204" pitchFamily="34" charset="0"/>
                    <a:cs typeface="Times New Roman" panose="02020603050405020304" pitchFamily="18" charset="0"/>
                  </a:rPr>
                  <a:t>The Pico switches appliances by loading values onto 8-bit shift register, using 1 register for each 8 appliances. They can be serially configured to behave as 16-bit, 24-bit, etc registers. The Pico can serially load values onto an internal register, before “strobing” to the output in parallel. This allows for values to be preloaded before a switch signal is received.</a:t>
                </a:r>
              </a:p>
              <a:p>
                <a:pPr>
                  <a:lnSpc>
                    <a:spcPct val="107000"/>
                  </a:lnSpc>
                  <a:spcAft>
                    <a:spcPts val="800"/>
                  </a:spcAft>
                </a:pPr>
                <a:r>
                  <a:rPr lang="en-NZ" sz="1800" b="1" dirty="0">
                    <a:effectLst/>
                    <a:latin typeface="Calibri" panose="020F0502020204030204" pitchFamily="34" charset="0"/>
                    <a:ea typeface="Calibri" panose="020F0502020204030204" pitchFamily="34" charset="0"/>
                    <a:cs typeface="Times New Roman" panose="02020603050405020304" pitchFamily="18" charset="0"/>
                  </a:rPr>
                  <a:t>	MOSFET</a:t>
                </a:r>
                <a:endParaRPr lang="en-NZ"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Z" sz="1800" dirty="0">
                    <a:effectLst/>
                    <a:latin typeface="Calibri" panose="020F0502020204030204" pitchFamily="34" charset="0"/>
                    <a:ea typeface="Calibri" panose="020F0502020204030204" pitchFamily="34" charset="0"/>
                    <a:cs typeface="Times New Roman" panose="02020603050405020304" pitchFamily="18" charset="0"/>
                  </a:rPr>
                  <a:t>The registers output to MOSFETs to switch load resistors. I chose a MOSFET with a low </a:t>
                </a:r>
                <a14:m>
                  <m:oMath xmlns:m="http://schemas.openxmlformats.org/officeDocument/2006/math">
                    <m:sSub>
                      <m:sSubPr>
                        <m:ctrlPr>
                          <a:rPr lang="en-NZ"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NZ"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en-NZ" sz="1800" i="1">
                            <a:effectLst/>
                            <a:latin typeface="Cambria Math" panose="02040503050406030204" pitchFamily="18" charset="0"/>
                            <a:ea typeface="Calibri" panose="020F0502020204030204" pitchFamily="34" charset="0"/>
                            <a:cs typeface="Times New Roman" panose="02020603050405020304" pitchFamily="18" charset="0"/>
                          </a:rPr>
                          <m:t>𝐷𝑆</m:t>
                        </m:r>
                        <m:d>
                          <m:dPr>
                            <m:ctrlPr>
                              <a:rPr lang="en-NZ"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NZ" sz="1800" i="1">
                                <a:effectLst/>
                                <a:latin typeface="Cambria Math" panose="02040503050406030204" pitchFamily="18" charset="0"/>
                                <a:ea typeface="Calibri" panose="020F0502020204030204" pitchFamily="34" charset="0"/>
                                <a:cs typeface="Times New Roman" panose="02020603050405020304" pitchFamily="18" charset="0"/>
                              </a:rPr>
                              <m:t>𝑜𝑛</m:t>
                            </m:r>
                          </m:e>
                        </m:d>
                      </m:sub>
                    </m:sSub>
                  </m:oMath>
                </a14:m>
                <a:r>
                  <a:rPr lang="en-NZ" sz="1800" dirty="0">
                    <a:effectLst/>
                    <a:latin typeface="Calibri" panose="020F0502020204030204" pitchFamily="34" charset="0"/>
                    <a:ea typeface="Times New Roman" panose="02020603050405020304" pitchFamily="18" charset="0"/>
                    <a:cs typeface="Times New Roman" panose="02020603050405020304" pitchFamily="18" charset="0"/>
                  </a:rPr>
                  <a:t> of </a:t>
                </a:r>
                <a14:m>
                  <m:oMath xmlns:m="http://schemas.openxmlformats.org/officeDocument/2006/math">
                    <m:r>
                      <a:rPr lang="en-NZ" sz="1800" i="1">
                        <a:effectLst/>
                        <a:latin typeface="Cambria Math" panose="02040503050406030204" pitchFamily="18" charset="0"/>
                        <a:ea typeface="Times New Roman" panose="02020603050405020304" pitchFamily="18" charset="0"/>
                        <a:cs typeface="Times New Roman" panose="02020603050405020304" pitchFamily="18" charset="0"/>
                      </a:rPr>
                      <m:t>6.5</m:t>
                    </m:r>
                    <m:r>
                      <a:rPr lang="en-NZ" sz="1800" i="1">
                        <a:effectLst/>
                        <a:latin typeface="Cambria Math" panose="02040503050406030204" pitchFamily="18" charset="0"/>
                        <a:ea typeface="Times New Roman" panose="02020603050405020304" pitchFamily="18" charset="0"/>
                        <a:cs typeface="Times New Roman" panose="02020603050405020304" pitchFamily="18" charset="0"/>
                      </a:rPr>
                      <m:t>𝑚</m:t>
                    </m:r>
                    <m:r>
                      <m:rPr>
                        <m:sty m:val="p"/>
                      </m:rPr>
                      <a:rPr lang="en-NZ" sz="1800">
                        <a:effectLst/>
                        <a:latin typeface="Cambria Math" panose="02040503050406030204" pitchFamily="18" charset="0"/>
                        <a:ea typeface="Times New Roman" panose="02020603050405020304" pitchFamily="18" charset="0"/>
                        <a:cs typeface="Times New Roman" panose="02020603050405020304" pitchFamily="18" charset="0"/>
                      </a:rPr>
                      <m:t>Ω</m:t>
                    </m:r>
                  </m:oMath>
                </a14:m>
                <a:r>
                  <a:rPr lang="en-NZ" sz="1800" dirty="0">
                    <a:effectLst/>
                    <a:latin typeface="Calibri" panose="020F0502020204030204" pitchFamily="34" charset="0"/>
                    <a:ea typeface="Times New Roman" panose="02020603050405020304" pitchFamily="18" charset="0"/>
                    <a:cs typeface="Times New Roman" panose="02020603050405020304" pitchFamily="18" charset="0"/>
                  </a:rPr>
                  <a:t>, and a voltage rating greater than the 24V supply used for the load resistors.</a:t>
                </a:r>
                <a:endParaRPr lang="en-NZ"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Z" sz="1800" b="1" dirty="0">
                    <a:effectLst/>
                    <a:latin typeface="Calibri" panose="020F0502020204030204" pitchFamily="34" charset="0"/>
                    <a:ea typeface="Calibri" panose="020F0502020204030204" pitchFamily="34" charset="0"/>
                    <a:cs typeface="Times New Roman" panose="02020603050405020304" pitchFamily="18" charset="0"/>
                  </a:rPr>
                  <a:t>	Sink driver</a:t>
                </a:r>
                <a:endParaRPr lang="en-NZ"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Z" sz="1800" dirty="0">
                    <a:effectLst/>
                    <a:latin typeface="Calibri" panose="020F0502020204030204" pitchFamily="34" charset="0"/>
                    <a:ea typeface="Calibri" panose="020F0502020204030204" pitchFamily="34" charset="0"/>
                    <a:cs typeface="Times New Roman" panose="02020603050405020304" pitchFamily="18" charset="0"/>
                  </a:rPr>
                  <a:t>As the registers cannot source enough current to drive LEDs, they also output to sink drivers. The schematic shows the connection made to LEDs, however in reality the LEDs will all be off board within a model house.</a:t>
                </a:r>
              </a:p>
            </p:txBody>
          </p:sp>
        </mc:Choice>
        <mc:Fallback xmlns="">
          <p:sp>
            <p:nvSpPr>
              <p:cNvPr id="3" name="Notes Placeholder 2"/>
              <p:cNvSpPr>
                <a:spLocks noGrp="1"/>
              </p:cNvSpPr>
              <p:nvPr>
                <p:ph type="body" idx="1"/>
              </p:nvPr>
            </p:nvSpPr>
            <p:spPr/>
            <p:txBody>
              <a:bodyPr/>
              <a:lstStyle/>
              <a:p>
                <a:pPr>
                  <a:lnSpc>
                    <a:spcPct val="107000"/>
                  </a:lnSpc>
                  <a:spcAft>
                    <a:spcPts val="800"/>
                  </a:spcAft>
                </a:pPr>
                <a:r>
                  <a:rPr lang="en-NZ" sz="1800" b="1" dirty="0">
                    <a:effectLst/>
                    <a:latin typeface="Calibri" panose="020F0502020204030204" pitchFamily="34" charset="0"/>
                    <a:ea typeface="Calibri" panose="020F0502020204030204" pitchFamily="34" charset="0"/>
                    <a:cs typeface="Times New Roman" panose="02020603050405020304" pitchFamily="18" charset="0"/>
                  </a:rPr>
                  <a:t>	Shift registers</a:t>
                </a:r>
                <a:endParaRPr lang="en-NZ"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Z" sz="1800" dirty="0">
                    <a:effectLst/>
                    <a:latin typeface="Calibri" panose="020F0502020204030204" pitchFamily="34" charset="0"/>
                    <a:ea typeface="Calibri" panose="020F0502020204030204" pitchFamily="34" charset="0"/>
                    <a:cs typeface="Times New Roman" panose="02020603050405020304" pitchFamily="18" charset="0"/>
                  </a:rPr>
                  <a:t>The Pico switches appliances by loading values onto 8-bit shift register, using 1 register for each 8 appliances. They can be serially configured to behave as 16-bit, 24-bit, etc registers. The Pico can serially load values onto an internal register, before “strobing” to the output in parallel. This allows for values to be preloaded before a switch signal is received.</a:t>
                </a:r>
              </a:p>
              <a:p>
                <a:pPr>
                  <a:lnSpc>
                    <a:spcPct val="107000"/>
                  </a:lnSpc>
                  <a:spcAft>
                    <a:spcPts val="800"/>
                  </a:spcAft>
                </a:pPr>
                <a:r>
                  <a:rPr lang="en-NZ" sz="1800" b="1" dirty="0">
                    <a:effectLst/>
                    <a:latin typeface="Calibri" panose="020F0502020204030204" pitchFamily="34" charset="0"/>
                    <a:ea typeface="Calibri" panose="020F0502020204030204" pitchFamily="34" charset="0"/>
                    <a:cs typeface="Times New Roman" panose="02020603050405020304" pitchFamily="18" charset="0"/>
                  </a:rPr>
                  <a:t>	MOSFET</a:t>
                </a:r>
                <a:endParaRPr lang="en-NZ"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Z" sz="1800" dirty="0">
                    <a:effectLst/>
                    <a:latin typeface="Calibri" panose="020F0502020204030204" pitchFamily="34" charset="0"/>
                    <a:ea typeface="Calibri" panose="020F0502020204030204" pitchFamily="34" charset="0"/>
                    <a:cs typeface="Times New Roman" panose="02020603050405020304" pitchFamily="18" charset="0"/>
                  </a:rPr>
                  <a:t>The registers output to MOSFETs to switch load resistors. I chose a MOSFET with a low </a:t>
                </a:r>
                <a:r>
                  <a:rPr lang="en-NZ" sz="1800" i="0">
                    <a:effectLst/>
                    <a:latin typeface="Cambria Math" panose="02040503050406030204" pitchFamily="18" charset="0"/>
                    <a:ea typeface="Calibri" panose="020F0502020204030204" pitchFamily="34" charset="0"/>
                    <a:cs typeface="Times New Roman" panose="02020603050405020304" pitchFamily="18" charset="0"/>
                  </a:rPr>
                  <a:t>𝑅_𝐷𝑆(𝑜𝑛) </a:t>
                </a:r>
                <a:r>
                  <a:rPr lang="en-NZ" sz="1800" dirty="0">
                    <a:effectLst/>
                    <a:latin typeface="Calibri" panose="020F0502020204030204" pitchFamily="34" charset="0"/>
                    <a:ea typeface="Times New Roman" panose="02020603050405020304" pitchFamily="18" charset="0"/>
                    <a:cs typeface="Times New Roman" panose="02020603050405020304" pitchFamily="18" charset="0"/>
                  </a:rPr>
                  <a:t> of </a:t>
                </a:r>
                <a:r>
                  <a:rPr lang="en-NZ" sz="1800" i="0">
                    <a:effectLst/>
                    <a:latin typeface="Cambria Math" panose="02040503050406030204" pitchFamily="18" charset="0"/>
                    <a:ea typeface="Times New Roman" panose="02020603050405020304" pitchFamily="18" charset="0"/>
                    <a:cs typeface="Times New Roman" panose="02020603050405020304" pitchFamily="18" charset="0"/>
                  </a:rPr>
                  <a:t>6.5𝑚Ω</a:t>
                </a:r>
                <a:r>
                  <a:rPr lang="en-NZ" sz="1800" dirty="0">
                    <a:effectLst/>
                    <a:latin typeface="Calibri" panose="020F0502020204030204" pitchFamily="34" charset="0"/>
                    <a:ea typeface="Times New Roman" panose="02020603050405020304" pitchFamily="18" charset="0"/>
                    <a:cs typeface="Times New Roman" panose="02020603050405020304" pitchFamily="18" charset="0"/>
                  </a:rPr>
                  <a:t>, and a voltage rating greater than the 24V supply used for the load resistors.</a:t>
                </a:r>
                <a:endParaRPr lang="en-NZ"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Z" sz="1800" b="1" dirty="0">
                    <a:effectLst/>
                    <a:latin typeface="Calibri" panose="020F0502020204030204" pitchFamily="34" charset="0"/>
                    <a:ea typeface="Calibri" panose="020F0502020204030204" pitchFamily="34" charset="0"/>
                    <a:cs typeface="Times New Roman" panose="02020603050405020304" pitchFamily="18" charset="0"/>
                  </a:rPr>
                  <a:t>	Sink driver</a:t>
                </a:r>
                <a:endParaRPr lang="en-NZ"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Z" sz="1800" dirty="0">
                    <a:effectLst/>
                    <a:latin typeface="Calibri" panose="020F0502020204030204" pitchFamily="34" charset="0"/>
                    <a:ea typeface="Calibri" panose="020F0502020204030204" pitchFamily="34" charset="0"/>
                    <a:cs typeface="Times New Roman" panose="02020603050405020304" pitchFamily="18" charset="0"/>
                  </a:rPr>
                  <a:t>As the registers cannot source enough current to drive LEDs, they also output to sink drivers. The schematic shows the connection made to LEDs, however in reality the LEDs will all be off board within a model house.</a:t>
                </a:r>
              </a:p>
            </p:txBody>
          </p:sp>
        </mc:Fallback>
      </mc:AlternateContent>
      <p:sp>
        <p:nvSpPr>
          <p:cNvPr id="4" name="Slide Number Placeholder 3"/>
          <p:cNvSpPr>
            <a:spLocks noGrp="1"/>
          </p:cNvSpPr>
          <p:nvPr>
            <p:ph type="sldNum" sz="quarter" idx="5"/>
          </p:nvPr>
        </p:nvSpPr>
        <p:spPr/>
        <p:txBody>
          <a:bodyPr/>
          <a:lstStyle/>
          <a:p>
            <a:fld id="{9460998E-A9D5-4E1E-ACC4-94D434159BC0}" type="slidenum">
              <a:rPr lang="en-NZ" smtClean="0"/>
              <a:t>6</a:t>
            </a:fld>
            <a:endParaRPr lang="en-NZ"/>
          </a:p>
        </p:txBody>
      </p:sp>
    </p:spTree>
    <p:extLst>
      <p:ext uri="{BB962C8B-B14F-4D97-AF65-F5344CB8AC3E}">
        <p14:creationId xmlns:p14="http://schemas.microsoft.com/office/powerpoint/2010/main" val="2591161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NZ" sz="1800" b="1" dirty="0">
                <a:effectLst/>
                <a:latin typeface="Calibri" panose="020F0502020204030204" pitchFamily="34" charset="0"/>
                <a:ea typeface="Calibri" panose="020F0502020204030204" pitchFamily="34" charset="0"/>
                <a:cs typeface="Times New Roman" panose="02020603050405020304" pitchFamily="18" charset="0"/>
              </a:rPr>
              <a:t>	Sensor</a:t>
            </a:r>
            <a:endParaRPr lang="en-NZ"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Z" sz="1800" dirty="0">
                <a:effectLst/>
                <a:latin typeface="Calibri" panose="020F0502020204030204" pitchFamily="34" charset="0"/>
                <a:ea typeface="Calibri" panose="020F0502020204030204" pitchFamily="34" charset="0"/>
                <a:cs typeface="Times New Roman" panose="02020603050405020304" pitchFamily="18" charset="0"/>
              </a:rPr>
              <a:t>The ACS721 is a bi direction current sensor that outputs 400mV/A</a:t>
            </a:r>
          </a:p>
          <a:p>
            <a:pPr>
              <a:lnSpc>
                <a:spcPct val="107000"/>
              </a:lnSpc>
              <a:spcAft>
                <a:spcPts val="800"/>
              </a:spcAft>
            </a:pPr>
            <a:r>
              <a:rPr lang="en-NZ" sz="1800" b="1" dirty="0">
                <a:effectLst/>
                <a:latin typeface="Calibri" panose="020F0502020204030204" pitchFamily="34" charset="0"/>
                <a:ea typeface="Calibri" panose="020F0502020204030204" pitchFamily="34" charset="0"/>
                <a:cs typeface="Times New Roman" panose="02020603050405020304" pitchFamily="18" charset="0"/>
              </a:rPr>
              <a:t>	Testing</a:t>
            </a:r>
            <a:endParaRPr lang="en-NZ"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Z" sz="1800" dirty="0">
                <a:effectLst/>
                <a:latin typeface="Calibri" panose="020F0502020204030204" pitchFamily="34" charset="0"/>
                <a:ea typeface="Calibri" panose="020F0502020204030204" pitchFamily="34" charset="0"/>
                <a:cs typeface="Times New Roman" panose="02020603050405020304" pitchFamily="18" charset="0"/>
              </a:rPr>
              <a:t>Testing one of these chips showed this output ratio to be accurate. Note the output of 2.5V at 0A due to being bidirectional.</a:t>
            </a:r>
          </a:p>
          <a:p>
            <a:endParaRPr lang="en-NZ" dirty="0"/>
          </a:p>
        </p:txBody>
      </p:sp>
      <p:sp>
        <p:nvSpPr>
          <p:cNvPr id="4" name="Slide Number Placeholder 3"/>
          <p:cNvSpPr>
            <a:spLocks noGrp="1"/>
          </p:cNvSpPr>
          <p:nvPr>
            <p:ph type="sldNum" sz="quarter" idx="5"/>
          </p:nvPr>
        </p:nvSpPr>
        <p:spPr/>
        <p:txBody>
          <a:bodyPr/>
          <a:lstStyle/>
          <a:p>
            <a:fld id="{9460998E-A9D5-4E1E-ACC4-94D434159BC0}" type="slidenum">
              <a:rPr lang="en-NZ" smtClean="0"/>
              <a:t>7</a:t>
            </a:fld>
            <a:endParaRPr lang="en-NZ"/>
          </a:p>
        </p:txBody>
      </p:sp>
    </p:spTree>
    <p:extLst>
      <p:ext uri="{BB962C8B-B14F-4D97-AF65-F5344CB8AC3E}">
        <p14:creationId xmlns:p14="http://schemas.microsoft.com/office/powerpoint/2010/main" val="283180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NZ" sz="1800" b="1" dirty="0">
                <a:effectLst/>
                <a:latin typeface="Calibri" panose="020F0502020204030204" pitchFamily="34" charset="0"/>
                <a:ea typeface="Calibri" panose="020F0502020204030204" pitchFamily="34" charset="0"/>
                <a:cs typeface="Times New Roman" panose="02020603050405020304" pitchFamily="18" charset="0"/>
              </a:rPr>
              <a:t>Multiplexing</a:t>
            </a:r>
            <a:endParaRPr lang="en-NZ"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Z" sz="1800" dirty="0">
                <a:effectLst/>
                <a:latin typeface="Calibri" panose="020F0502020204030204" pitchFamily="34" charset="0"/>
                <a:ea typeface="Calibri" panose="020F0502020204030204" pitchFamily="34" charset="0"/>
                <a:cs typeface="Times New Roman" panose="02020603050405020304" pitchFamily="18" charset="0"/>
              </a:rPr>
              <a:t>The amplifier outputs to a multiplexer on the control board that then output to an ADC, this way current detection can be done across all 4 houses using a single ADC.</a:t>
            </a:r>
          </a:p>
          <a:p>
            <a:pPr>
              <a:lnSpc>
                <a:spcPct val="107000"/>
              </a:lnSpc>
              <a:spcAft>
                <a:spcPts val="800"/>
              </a:spcAft>
            </a:pPr>
            <a:r>
              <a:rPr lang="en-NZ" sz="1800" b="1" dirty="0">
                <a:effectLst/>
                <a:latin typeface="Calibri" panose="020F0502020204030204" pitchFamily="34" charset="0"/>
                <a:ea typeface="Calibri" panose="020F0502020204030204" pitchFamily="34" charset="0"/>
                <a:cs typeface="Times New Roman" panose="02020603050405020304" pitchFamily="18" charset="0"/>
              </a:rPr>
              <a:t>	ADC</a:t>
            </a:r>
            <a:endParaRPr lang="en-NZ"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Z" sz="1800" dirty="0">
                <a:effectLst/>
                <a:latin typeface="Calibri" panose="020F0502020204030204" pitchFamily="34" charset="0"/>
                <a:ea typeface="Calibri" panose="020F0502020204030204" pitchFamily="34" charset="0"/>
                <a:cs typeface="Times New Roman" panose="02020603050405020304" pitchFamily="18" charset="0"/>
              </a:rPr>
              <a:t>The MCP3221 ADC has 12-bit resolution, and a 22.3k sample rate.</a:t>
            </a:r>
          </a:p>
          <a:p>
            <a:endParaRPr lang="en-NZ" dirty="0"/>
          </a:p>
        </p:txBody>
      </p:sp>
      <p:sp>
        <p:nvSpPr>
          <p:cNvPr id="4" name="Slide Number Placeholder 3"/>
          <p:cNvSpPr>
            <a:spLocks noGrp="1"/>
          </p:cNvSpPr>
          <p:nvPr>
            <p:ph type="sldNum" sz="quarter" idx="5"/>
          </p:nvPr>
        </p:nvSpPr>
        <p:spPr/>
        <p:txBody>
          <a:bodyPr/>
          <a:lstStyle/>
          <a:p>
            <a:fld id="{9460998E-A9D5-4E1E-ACC4-94D434159BC0}" type="slidenum">
              <a:rPr lang="en-NZ" smtClean="0"/>
              <a:t>8</a:t>
            </a:fld>
            <a:endParaRPr lang="en-NZ"/>
          </a:p>
        </p:txBody>
      </p:sp>
    </p:spTree>
    <p:extLst>
      <p:ext uri="{BB962C8B-B14F-4D97-AF65-F5344CB8AC3E}">
        <p14:creationId xmlns:p14="http://schemas.microsoft.com/office/powerpoint/2010/main" val="1598455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Say what it is</a:t>
            </a:r>
          </a:p>
        </p:txBody>
      </p:sp>
      <p:sp>
        <p:nvSpPr>
          <p:cNvPr id="4" name="Slide Number Placeholder 3"/>
          <p:cNvSpPr>
            <a:spLocks noGrp="1"/>
          </p:cNvSpPr>
          <p:nvPr>
            <p:ph type="sldNum" sz="quarter" idx="5"/>
          </p:nvPr>
        </p:nvSpPr>
        <p:spPr/>
        <p:txBody>
          <a:bodyPr/>
          <a:lstStyle/>
          <a:p>
            <a:fld id="{9460998E-A9D5-4E1E-ACC4-94D434159BC0}" type="slidenum">
              <a:rPr lang="en-NZ" smtClean="0"/>
              <a:t>9</a:t>
            </a:fld>
            <a:endParaRPr lang="en-NZ"/>
          </a:p>
        </p:txBody>
      </p:sp>
    </p:spTree>
    <p:extLst>
      <p:ext uri="{BB962C8B-B14F-4D97-AF65-F5344CB8AC3E}">
        <p14:creationId xmlns:p14="http://schemas.microsoft.com/office/powerpoint/2010/main" val="2397325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C6779-C386-46D4-BD7B-FD15437DF4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0571F6ED-265F-4F53-9504-7EB5CF1668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0CC2AE73-9296-4A3C-83D0-5F18EDDF9AC0}"/>
              </a:ext>
            </a:extLst>
          </p:cNvPr>
          <p:cNvSpPr>
            <a:spLocks noGrp="1"/>
          </p:cNvSpPr>
          <p:nvPr>
            <p:ph type="dt" sz="half" idx="10"/>
          </p:nvPr>
        </p:nvSpPr>
        <p:spPr/>
        <p:txBody>
          <a:bodyPr/>
          <a:lstStyle/>
          <a:p>
            <a:fld id="{DD871F11-876C-4411-9902-FE5A865B810F}" type="datetimeFigureOut">
              <a:rPr lang="en-NZ" smtClean="0"/>
              <a:t>8/02/2022</a:t>
            </a:fld>
            <a:endParaRPr lang="en-NZ"/>
          </a:p>
        </p:txBody>
      </p:sp>
      <p:sp>
        <p:nvSpPr>
          <p:cNvPr id="5" name="Footer Placeholder 4">
            <a:extLst>
              <a:ext uri="{FF2B5EF4-FFF2-40B4-BE49-F238E27FC236}">
                <a16:creationId xmlns:a16="http://schemas.microsoft.com/office/drawing/2014/main" id="{8F270671-FD6B-4BB3-94CA-7388F6053BD2}"/>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DF04BE7-558B-427B-8537-D87F5E798923}"/>
              </a:ext>
            </a:extLst>
          </p:cNvPr>
          <p:cNvSpPr>
            <a:spLocks noGrp="1"/>
          </p:cNvSpPr>
          <p:nvPr>
            <p:ph type="sldNum" sz="quarter" idx="12"/>
          </p:nvPr>
        </p:nvSpPr>
        <p:spPr/>
        <p:txBody>
          <a:bodyPr/>
          <a:lstStyle/>
          <a:p>
            <a:fld id="{95AE34F9-BF4A-4448-9835-3F6CA26E4F29}" type="slidenum">
              <a:rPr lang="en-NZ" smtClean="0"/>
              <a:t>‹#›</a:t>
            </a:fld>
            <a:endParaRPr lang="en-NZ"/>
          </a:p>
        </p:txBody>
      </p:sp>
    </p:spTree>
    <p:extLst>
      <p:ext uri="{BB962C8B-B14F-4D97-AF65-F5344CB8AC3E}">
        <p14:creationId xmlns:p14="http://schemas.microsoft.com/office/powerpoint/2010/main" val="3892485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00BC-3A58-4E7A-970E-21FE075A0F2C}"/>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0AEC082F-13B5-4F82-A752-89C3FB1E30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E29A14A9-2A19-47C5-8005-8D0DC58482F4}"/>
              </a:ext>
            </a:extLst>
          </p:cNvPr>
          <p:cNvSpPr>
            <a:spLocks noGrp="1"/>
          </p:cNvSpPr>
          <p:nvPr>
            <p:ph type="dt" sz="half" idx="10"/>
          </p:nvPr>
        </p:nvSpPr>
        <p:spPr/>
        <p:txBody>
          <a:bodyPr/>
          <a:lstStyle/>
          <a:p>
            <a:fld id="{DD871F11-876C-4411-9902-FE5A865B810F}" type="datetimeFigureOut">
              <a:rPr lang="en-NZ" smtClean="0"/>
              <a:t>8/02/2022</a:t>
            </a:fld>
            <a:endParaRPr lang="en-NZ"/>
          </a:p>
        </p:txBody>
      </p:sp>
      <p:sp>
        <p:nvSpPr>
          <p:cNvPr id="5" name="Footer Placeholder 4">
            <a:extLst>
              <a:ext uri="{FF2B5EF4-FFF2-40B4-BE49-F238E27FC236}">
                <a16:creationId xmlns:a16="http://schemas.microsoft.com/office/drawing/2014/main" id="{699138E8-C8BC-489F-853C-776779B63F5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F4114841-D462-44C0-A178-FAAFCEC0D44E}"/>
              </a:ext>
            </a:extLst>
          </p:cNvPr>
          <p:cNvSpPr>
            <a:spLocks noGrp="1"/>
          </p:cNvSpPr>
          <p:nvPr>
            <p:ph type="sldNum" sz="quarter" idx="12"/>
          </p:nvPr>
        </p:nvSpPr>
        <p:spPr/>
        <p:txBody>
          <a:bodyPr/>
          <a:lstStyle/>
          <a:p>
            <a:fld id="{95AE34F9-BF4A-4448-9835-3F6CA26E4F29}" type="slidenum">
              <a:rPr lang="en-NZ" smtClean="0"/>
              <a:t>‹#›</a:t>
            </a:fld>
            <a:endParaRPr lang="en-NZ"/>
          </a:p>
        </p:txBody>
      </p:sp>
    </p:spTree>
    <p:extLst>
      <p:ext uri="{BB962C8B-B14F-4D97-AF65-F5344CB8AC3E}">
        <p14:creationId xmlns:p14="http://schemas.microsoft.com/office/powerpoint/2010/main" val="22340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46394F-57D5-4490-B4A9-8B97A4F5F1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80463C93-F64F-42D6-86E0-AF3B194C6B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A621C6B-9FE4-4FAA-B1B1-00E57C51E488}"/>
              </a:ext>
            </a:extLst>
          </p:cNvPr>
          <p:cNvSpPr>
            <a:spLocks noGrp="1"/>
          </p:cNvSpPr>
          <p:nvPr>
            <p:ph type="dt" sz="half" idx="10"/>
          </p:nvPr>
        </p:nvSpPr>
        <p:spPr/>
        <p:txBody>
          <a:bodyPr/>
          <a:lstStyle/>
          <a:p>
            <a:fld id="{DD871F11-876C-4411-9902-FE5A865B810F}" type="datetimeFigureOut">
              <a:rPr lang="en-NZ" smtClean="0"/>
              <a:t>8/02/2022</a:t>
            </a:fld>
            <a:endParaRPr lang="en-NZ"/>
          </a:p>
        </p:txBody>
      </p:sp>
      <p:sp>
        <p:nvSpPr>
          <p:cNvPr id="5" name="Footer Placeholder 4">
            <a:extLst>
              <a:ext uri="{FF2B5EF4-FFF2-40B4-BE49-F238E27FC236}">
                <a16:creationId xmlns:a16="http://schemas.microsoft.com/office/drawing/2014/main" id="{FF87CC32-4BF9-44BC-A002-18293D6C207E}"/>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7725F77-B48C-43F9-AD8D-6F815E43CD1D}"/>
              </a:ext>
            </a:extLst>
          </p:cNvPr>
          <p:cNvSpPr>
            <a:spLocks noGrp="1"/>
          </p:cNvSpPr>
          <p:nvPr>
            <p:ph type="sldNum" sz="quarter" idx="12"/>
          </p:nvPr>
        </p:nvSpPr>
        <p:spPr/>
        <p:txBody>
          <a:bodyPr/>
          <a:lstStyle/>
          <a:p>
            <a:fld id="{95AE34F9-BF4A-4448-9835-3F6CA26E4F29}" type="slidenum">
              <a:rPr lang="en-NZ" smtClean="0"/>
              <a:t>‹#›</a:t>
            </a:fld>
            <a:endParaRPr lang="en-NZ"/>
          </a:p>
        </p:txBody>
      </p:sp>
    </p:spTree>
    <p:extLst>
      <p:ext uri="{BB962C8B-B14F-4D97-AF65-F5344CB8AC3E}">
        <p14:creationId xmlns:p14="http://schemas.microsoft.com/office/powerpoint/2010/main" val="142449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EE417-AE15-4FC4-9285-C652FC281A62}"/>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F9692F47-33B9-4F48-8F52-BB8A6314ED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AFA282BD-FB05-420C-A317-2CF82B6285DE}"/>
              </a:ext>
            </a:extLst>
          </p:cNvPr>
          <p:cNvSpPr>
            <a:spLocks noGrp="1"/>
          </p:cNvSpPr>
          <p:nvPr>
            <p:ph type="dt" sz="half" idx="10"/>
          </p:nvPr>
        </p:nvSpPr>
        <p:spPr/>
        <p:txBody>
          <a:bodyPr/>
          <a:lstStyle/>
          <a:p>
            <a:fld id="{DD871F11-876C-4411-9902-FE5A865B810F}" type="datetimeFigureOut">
              <a:rPr lang="en-NZ" smtClean="0"/>
              <a:t>8/02/2022</a:t>
            </a:fld>
            <a:endParaRPr lang="en-NZ"/>
          </a:p>
        </p:txBody>
      </p:sp>
      <p:sp>
        <p:nvSpPr>
          <p:cNvPr id="5" name="Footer Placeholder 4">
            <a:extLst>
              <a:ext uri="{FF2B5EF4-FFF2-40B4-BE49-F238E27FC236}">
                <a16:creationId xmlns:a16="http://schemas.microsoft.com/office/drawing/2014/main" id="{410A7CD5-F8F4-4366-B50D-F655C1C7936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1F41E1D-066C-459E-845D-7846ECE4B7EB}"/>
              </a:ext>
            </a:extLst>
          </p:cNvPr>
          <p:cNvSpPr>
            <a:spLocks noGrp="1"/>
          </p:cNvSpPr>
          <p:nvPr>
            <p:ph type="sldNum" sz="quarter" idx="12"/>
          </p:nvPr>
        </p:nvSpPr>
        <p:spPr/>
        <p:txBody>
          <a:bodyPr/>
          <a:lstStyle/>
          <a:p>
            <a:fld id="{95AE34F9-BF4A-4448-9835-3F6CA26E4F29}" type="slidenum">
              <a:rPr lang="en-NZ" smtClean="0"/>
              <a:t>‹#›</a:t>
            </a:fld>
            <a:endParaRPr lang="en-NZ"/>
          </a:p>
        </p:txBody>
      </p:sp>
    </p:spTree>
    <p:extLst>
      <p:ext uri="{BB962C8B-B14F-4D97-AF65-F5344CB8AC3E}">
        <p14:creationId xmlns:p14="http://schemas.microsoft.com/office/powerpoint/2010/main" val="1454347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DE57-F306-45DF-93AB-B23AC8192E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C4F97DC-5AB5-44C5-BA16-8D8FFF535F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1A8C75-BC63-474B-8A03-EEF44820FF47}"/>
              </a:ext>
            </a:extLst>
          </p:cNvPr>
          <p:cNvSpPr>
            <a:spLocks noGrp="1"/>
          </p:cNvSpPr>
          <p:nvPr>
            <p:ph type="dt" sz="half" idx="10"/>
          </p:nvPr>
        </p:nvSpPr>
        <p:spPr/>
        <p:txBody>
          <a:bodyPr/>
          <a:lstStyle/>
          <a:p>
            <a:fld id="{DD871F11-876C-4411-9902-FE5A865B810F}" type="datetimeFigureOut">
              <a:rPr lang="en-NZ" smtClean="0"/>
              <a:t>8/02/2022</a:t>
            </a:fld>
            <a:endParaRPr lang="en-NZ"/>
          </a:p>
        </p:txBody>
      </p:sp>
      <p:sp>
        <p:nvSpPr>
          <p:cNvPr id="5" name="Footer Placeholder 4">
            <a:extLst>
              <a:ext uri="{FF2B5EF4-FFF2-40B4-BE49-F238E27FC236}">
                <a16:creationId xmlns:a16="http://schemas.microsoft.com/office/drawing/2014/main" id="{564D3F70-146E-4DF3-B1D9-BCC4F351801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DCABDF8-DBEE-41A4-83DF-51B6B3C1DE4E}"/>
              </a:ext>
            </a:extLst>
          </p:cNvPr>
          <p:cNvSpPr>
            <a:spLocks noGrp="1"/>
          </p:cNvSpPr>
          <p:nvPr>
            <p:ph type="sldNum" sz="quarter" idx="12"/>
          </p:nvPr>
        </p:nvSpPr>
        <p:spPr/>
        <p:txBody>
          <a:bodyPr/>
          <a:lstStyle/>
          <a:p>
            <a:fld id="{95AE34F9-BF4A-4448-9835-3F6CA26E4F29}" type="slidenum">
              <a:rPr lang="en-NZ" smtClean="0"/>
              <a:t>‹#›</a:t>
            </a:fld>
            <a:endParaRPr lang="en-NZ"/>
          </a:p>
        </p:txBody>
      </p:sp>
    </p:spTree>
    <p:extLst>
      <p:ext uri="{BB962C8B-B14F-4D97-AF65-F5344CB8AC3E}">
        <p14:creationId xmlns:p14="http://schemas.microsoft.com/office/powerpoint/2010/main" val="1674164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98E5-3CAB-4ED8-9536-968A9A1AF0AE}"/>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F4D71C29-317E-43CD-937B-155B43064F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7B92BD96-D623-4663-A636-F15B47A556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4BF1B5F4-1B1D-4E7E-8B06-8AC2D5C7C00A}"/>
              </a:ext>
            </a:extLst>
          </p:cNvPr>
          <p:cNvSpPr>
            <a:spLocks noGrp="1"/>
          </p:cNvSpPr>
          <p:nvPr>
            <p:ph type="dt" sz="half" idx="10"/>
          </p:nvPr>
        </p:nvSpPr>
        <p:spPr/>
        <p:txBody>
          <a:bodyPr/>
          <a:lstStyle/>
          <a:p>
            <a:fld id="{DD871F11-876C-4411-9902-FE5A865B810F}" type="datetimeFigureOut">
              <a:rPr lang="en-NZ" smtClean="0"/>
              <a:t>8/02/2022</a:t>
            </a:fld>
            <a:endParaRPr lang="en-NZ"/>
          </a:p>
        </p:txBody>
      </p:sp>
      <p:sp>
        <p:nvSpPr>
          <p:cNvPr id="6" name="Footer Placeholder 5">
            <a:extLst>
              <a:ext uri="{FF2B5EF4-FFF2-40B4-BE49-F238E27FC236}">
                <a16:creationId xmlns:a16="http://schemas.microsoft.com/office/drawing/2014/main" id="{609C278E-7FF5-4C34-B878-962641FE5DF5}"/>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DDD135D-AF16-42E5-AA8B-AF7338451ED0}"/>
              </a:ext>
            </a:extLst>
          </p:cNvPr>
          <p:cNvSpPr>
            <a:spLocks noGrp="1"/>
          </p:cNvSpPr>
          <p:nvPr>
            <p:ph type="sldNum" sz="quarter" idx="12"/>
          </p:nvPr>
        </p:nvSpPr>
        <p:spPr/>
        <p:txBody>
          <a:bodyPr/>
          <a:lstStyle/>
          <a:p>
            <a:fld id="{95AE34F9-BF4A-4448-9835-3F6CA26E4F29}" type="slidenum">
              <a:rPr lang="en-NZ" smtClean="0"/>
              <a:t>‹#›</a:t>
            </a:fld>
            <a:endParaRPr lang="en-NZ"/>
          </a:p>
        </p:txBody>
      </p:sp>
    </p:spTree>
    <p:extLst>
      <p:ext uri="{BB962C8B-B14F-4D97-AF65-F5344CB8AC3E}">
        <p14:creationId xmlns:p14="http://schemas.microsoft.com/office/powerpoint/2010/main" val="3270306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B3F68-2545-46BE-94EF-7F60A3AD6E31}"/>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A2F0140-FA47-4769-AE89-412D87A3DA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A8F955-6C9B-4541-B3F8-46971446AE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B822791-38E5-4255-BBAA-A5834FC765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5EA215-FAA8-488F-BF50-24FF47BE1E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59387AD8-1AF0-4B8E-BA60-03AE1A863789}"/>
              </a:ext>
            </a:extLst>
          </p:cNvPr>
          <p:cNvSpPr>
            <a:spLocks noGrp="1"/>
          </p:cNvSpPr>
          <p:nvPr>
            <p:ph type="dt" sz="half" idx="10"/>
          </p:nvPr>
        </p:nvSpPr>
        <p:spPr/>
        <p:txBody>
          <a:bodyPr/>
          <a:lstStyle/>
          <a:p>
            <a:fld id="{DD871F11-876C-4411-9902-FE5A865B810F}" type="datetimeFigureOut">
              <a:rPr lang="en-NZ" smtClean="0"/>
              <a:t>8/02/2022</a:t>
            </a:fld>
            <a:endParaRPr lang="en-NZ"/>
          </a:p>
        </p:txBody>
      </p:sp>
      <p:sp>
        <p:nvSpPr>
          <p:cNvPr id="8" name="Footer Placeholder 7">
            <a:extLst>
              <a:ext uri="{FF2B5EF4-FFF2-40B4-BE49-F238E27FC236}">
                <a16:creationId xmlns:a16="http://schemas.microsoft.com/office/drawing/2014/main" id="{76C04DBC-0FF7-4FC8-A887-FACD92F36D87}"/>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6E1100D9-3635-4CD5-8787-E13A54A185C9}"/>
              </a:ext>
            </a:extLst>
          </p:cNvPr>
          <p:cNvSpPr>
            <a:spLocks noGrp="1"/>
          </p:cNvSpPr>
          <p:nvPr>
            <p:ph type="sldNum" sz="quarter" idx="12"/>
          </p:nvPr>
        </p:nvSpPr>
        <p:spPr/>
        <p:txBody>
          <a:bodyPr/>
          <a:lstStyle/>
          <a:p>
            <a:fld id="{95AE34F9-BF4A-4448-9835-3F6CA26E4F29}" type="slidenum">
              <a:rPr lang="en-NZ" smtClean="0"/>
              <a:t>‹#›</a:t>
            </a:fld>
            <a:endParaRPr lang="en-NZ"/>
          </a:p>
        </p:txBody>
      </p:sp>
    </p:spTree>
    <p:extLst>
      <p:ext uri="{BB962C8B-B14F-4D97-AF65-F5344CB8AC3E}">
        <p14:creationId xmlns:p14="http://schemas.microsoft.com/office/powerpoint/2010/main" val="377176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7F4F-F384-44D4-B350-780151574EEC}"/>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28C10116-6A6B-4646-8E6B-9C865FFEF525}"/>
              </a:ext>
            </a:extLst>
          </p:cNvPr>
          <p:cNvSpPr>
            <a:spLocks noGrp="1"/>
          </p:cNvSpPr>
          <p:nvPr>
            <p:ph type="dt" sz="half" idx="10"/>
          </p:nvPr>
        </p:nvSpPr>
        <p:spPr/>
        <p:txBody>
          <a:bodyPr/>
          <a:lstStyle/>
          <a:p>
            <a:fld id="{DD871F11-876C-4411-9902-FE5A865B810F}" type="datetimeFigureOut">
              <a:rPr lang="en-NZ" smtClean="0"/>
              <a:t>8/02/2022</a:t>
            </a:fld>
            <a:endParaRPr lang="en-NZ"/>
          </a:p>
        </p:txBody>
      </p:sp>
      <p:sp>
        <p:nvSpPr>
          <p:cNvPr id="4" name="Footer Placeholder 3">
            <a:extLst>
              <a:ext uri="{FF2B5EF4-FFF2-40B4-BE49-F238E27FC236}">
                <a16:creationId xmlns:a16="http://schemas.microsoft.com/office/drawing/2014/main" id="{F1FE16C7-8380-4EC5-89D9-E0E7514B7241}"/>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71F6047E-4ADE-4AE8-90EC-99AA574F0E61}"/>
              </a:ext>
            </a:extLst>
          </p:cNvPr>
          <p:cNvSpPr>
            <a:spLocks noGrp="1"/>
          </p:cNvSpPr>
          <p:nvPr>
            <p:ph type="sldNum" sz="quarter" idx="12"/>
          </p:nvPr>
        </p:nvSpPr>
        <p:spPr/>
        <p:txBody>
          <a:bodyPr/>
          <a:lstStyle/>
          <a:p>
            <a:fld id="{95AE34F9-BF4A-4448-9835-3F6CA26E4F29}" type="slidenum">
              <a:rPr lang="en-NZ" smtClean="0"/>
              <a:t>‹#›</a:t>
            </a:fld>
            <a:endParaRPr lang="en-NZ"/>
          </a:p>
        </p:txBody>
      </p:sp>
    </p:spTree>
    <p:extLst>
      <p:ext uri="{BB962C8B-B14F-4D97-AF65-F5344CB8AC3E}">
        <p14:creationId xmlns:p14="http://schemas.microsoft.com/office/powerpoint/2010/main" val="409402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115F7E-4BBA-4430-B2D2-A4468347BE4C}"/>
              </a:ext>
            </a:extLst>
          </p:cNvPr>
          <p:cNvSpPr>
            <a:spLocks noGrp="1"/>
          </p:cNvSpPr>
          <p:nvPr>
            <p:ph type="dt" sz="half" idx="10"/>
          </p:nvPr>
        </p:nvSpPr>
        <p:spPr/>
        <p:txBody>
          <a:bodyPr/>
          <a:lstStyle/>
          <a:p>
            <a:fld id="{DD871F11-876C-4411-9902-FE5A865B810F}" type="datetimeFigureOut">
              <a:rPr lang="en-NZ" smtClean="0"/>
              <a:t>8/02/2022</a:t>
            </a:fld>
            <a:endParaRPr lang="en-NZ"/>
          </a:p>
        </p:txBody>
      </p:sp>
      <p:sp>
        <p:nvSpPr>
          <p:cNvPr id="3" name="Footer Placeholder 2">
            <a:extLst>
              <a:ext uri="{FF2B5EF4-FFF2-40B4-BE49-F238E27FC236}">
                <a16:creationId xmlns:a16="http://schemas.microsoft.com/office/drawing/2014/main" id="{637DB15E-3617-4037-B0DA-98FD086CD5A1}"/>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8E4127BC-2449-4450-94AC-39E7F484F406}"/>
              </a:ext>
            </a:extLst>
          </p:cNvPr>
          <p:cNvSpPr>
            <a:spLocks noGrp="1"/>
          </p:cNvSpPr>
          <p:nvPr>
            <p:ph type="sldNum" sz="quarter" idx="12"/>
          </p:nvPr>
        </p:nvSpPr>
        <p:spPr/>
        <p:txBody>
          <a:bodyPr/>
          <a:lstStyle/>
          <a:p>
            <a:fld id="{95AE34F9-BF4A-4448-9835-3F6CA26E4F29}" type="slidenum">
              <a:rPr lang="en-NZ" smtClean="0"/>
              <a:t>‹#›</a:t>
            </a:fld>
            <a:endParaRPr lang="en-NZ"/>
          </a:p>
        </p:txBody>
      </p:sp>
    </p:spTree>
    <p:extLst>
      <p:ext uri="{BB962C8B-B14F-4D97-AF65-F5344CB8AC3E}">
        <p14:creationId xmlns:p14="http://schemas.microsoft.com/office/powerpoint/2010/main" val="2212107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5EAB5-217D-447C-A379-4B3C7FF33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E3E6F80C-4BA2-4C26-A831-E3B9919492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27BE082-A40C-4C35-81DF-69CDDB62CF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ECEEEE-1F85-43DB-AAE9-A3704A3181AA}"/>
              </a:ext>
            </a:extLst>
          </p:cNvPr>
          <p:cNvSpPr>
            <a:spLocks noGrp="1"/>
          </p:cNvSpPr>
          <p:nvPr>
            <p:ph type="dt" sz="half" idx="10"/>
          </p:nvPr>
        </p:nvSpPr>
        <p:spPr/>
        <p:txBody>
          <a:bodyPr/>
          <a:lstStyle/>
          <a:p>
            <a:fld id="{DD871F11-876C-4411-9902-FE5A865B810F}" type="datetimeFigureOut">
              <a:rPr lang="en-NZ" smtClean="0"/>
              <a:t>8/02/2022</a:t>
            </a:fld>
            <a:endParaRPr lang="en-NZ"/>
          </a:p>
        </p:txBody>
      </p:sp>
      <p:sp>
        <p:nvSpPr>
          <p:cNvPr id="6" name="Footer Placeholder 5">
            <a:extLst>
              <a:ext uri="{FF2B5EF4-FFF2-40B4-BE49-F238E27FC236}">
                <a16:creationId xmlns:a16="http://schemas.microsoft.com/office/drawing/2014/main" id="{AE0630BE-9146-4045-B0AF-38E94D74B520}"/>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76EA513-6A17-4C46-AB63-B59E3AA5A4D6}"/>
              </a:ext>
            </a:extLst>
          </p:cNvPr>
          <p:cNvSpPr>
            <a:spLocks noGrp="1"/>
          </p:cNvSpPr>
          <p:nvPr>
            <p:ph type="sldNum" sz="quarter" idx="12"/>
          </p:nvPr>
        </p:nvSpPr>
        <p:spPr/>
        <p:txBody>
          <a:bodyPr/>
          <a:lstStyle/>
          <a:p>
            <a:fld id="{95AE34F9-BF4A-4448-9835-3F6CA26E4F29}" type="slidenum">
              <a:rPr lang="en-NZ" smtClean="0"/>
              <a:t>‹#›</a:t>
            </a:fld>
            <a:endParaRPr lang="en-NZ"/>
          </a:p>
        </p:txBody>
      </p:sp>
    </p:spTree>
    <p:extLst>
      <p:ext uri="{BB962C8B-B14F-4D97-AF65-F5344CB8AC3E}">
        <p14:creationId xmlns:p14="http://schemas.microsoft.com/office/powerpoint/2010/main" val="1026645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536E-F685-4434-AA1A-22F464CEF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86D35124-98EB-402B-8FD0-A6CA8712D6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EAF76BCE-1DE5-4613-B776-8DD4F11E8C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C7122-2793-4687-AFAA-397FAF88AAAA}"/>
              </a:ext>
            </a:extLst>
          </p:cNvPr>
          <p:cNvSpPr>
            <a:spLocks noGrp="1"/>
          </p:cNvSpPr>
          <p:nvPr>
            <p:ph type="dt" sz="half" idx="10"/>
          </p:nvPr>
        </p:nvSpPr>
        <p:spPr/>
        <p:txBody>
          <a:bodyPr/>
          <a:lstStyle/>
          <a:p>
            <a:fld id="{DD871F11-876C-4411-9902-FE5A865B810F}" type="datetimeFigureOut">
              <a:rPr lang="en-NZ" smtClean="0"/>
              <a:t>8/02/2022</a:t>
            </a:fld>
            <a:endParaRPr lang="en-NZ"/>
          </a:p>
        </p:txBody>
      </p:sp>
      <p:sp>
        <p:nvSpPr>
          <p:cNvPr id="6" name="Footer Placeholder 5">
            <a:extLst>
              <a:ext uri="{FF2B5EF4-FFF2-40B4-BE49-F238E27FC236}">
                <a16:creationId xmlns:a16="http://schemas.microsoft.com/office/drawing/2014/main" id="{CE10EBAB-610F-4B6E-BA27-E42420E3C35D}"/>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D557490A-4B5E-42DF-AEF0-EB5E9E8B9320}"/>
              </a:ext>
            </a:extLst>
          </p:cNvPr>
          <p:cNvSpPr>
            <a:spLocks noGrp="1"/>
          </p:cNvSpPr>
          <p:nvPr>
            <p:ph type="sldNum" sz="quarter" idx="12"/>
          </p:nvPr>
        </p:nvSpPr>
        <p:spPr/>
        <p:txBody>
          <a:bodyPr/>
          <a:lstStyle/>
          <a:p>
            <a:fld id="{95AE34F9-BF4A-4448-9835-3F6CA26E4F29}" type="slidenum">
              <a:rPr lang="en-NZ" smtClean="0"/>
              <a:t>‹#›</a:t>
            </a:fld>
            <a:endParaRPr lang="en-NZ"/>
          </a:p>
        </p:txBody>
      </p:sp>
    </p:spTree>
    <p:extLst>
      <p:ext uri="{BB962C8B-B14F-4D97-AF65-F5344CB8AC3E}">
        <p14:creationId xmlns:p14="http://schemas.microsoft.com/office/powerpoint/2010/main" val="3794981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F810F7-C45C-4A50-BF49-6B19A0C0AE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2FE33D94-00AD-4972-BEB8-F837C3B79A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6E66123-26B5-474C-B270-1089D34977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71F11-876C-4411-9902-FE5A865B810F}" type="datetimeFigureOut">
              <a:rPr lang="en-NZ" smtClean="0"/>
              <a:t>8/02/2022</a:t>
            </a:fld>
            <a:endParaRPr lang="en-NZ"/>
          </a:p>
        </p:txBody>
      </p:sp>
      <p:sp>
        <p:nvSpPr>
          <p:cNvPr id="5" name="Footer Placeholder 4">
            <a:extLst>
              <a:ext uri="{FF2B5EF4-FFF2-40B4-BE49-F238E27FC236}">
                <a16:creationId xmlns:a16="http://schemas.microsoft.com/office/drawing/2014/main" id="{46C760DA-169E-4E66-9C5F-C394FC0496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C5FE830D-8167-4DAE-B32F-7C2BF039F2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AE34F9-BF4A-4448-9835-3F6CA26E4F29}" type="slidenum">
              <a:rPr lang="en-NZ" smtClean="0"/>
              <a:t>‹#›</a:t>
            </a:fld>
            <a:endParaRPr lang="en-NZ"/>
          </a:p>
        </p:txBody>
      </p:sp>
    </p:spTree>
    <p:extLst>
      <p:ext uri="{BB962C8B-B14F-4D97-AF65-F5344CB8AC3E}">
        <p14:creationId xmlns:p14="http://schemas.microsoft.com/office/powerpoint/2010/main" val="2397548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D62F919-7969-4C0B-ABB9-89C78DDEDC22}"/>
              </a:ext>
            </a:extLst>
          </p:cNvPr>
          <p:cNvSpPr>
            <a:spLocks noGrp="1"/>
          </p:cNvSpPr>
          <p:nvPr>
            <p:ph type="ctrTitle"/>
          </p:nvPr>
        </p:nvSpPr>
        <p:spPr>
          <a:xfrm>
            <a:off x="1314824" y="735106"/>
            <a:ext cx="10053763" cy="2928470"/>
          </a:xfrm>
        </p:spPr>
        <p:txBody>
          <a:bodyPr anchor="b">
            <a:normAutofit/>
          </a:bodyPr>
          <a:lstStyle/>
          <a:p>
            <a:pPr algn="l"/>
            <a:r>
              <a:rPr lang="en-NZ" sz="4800">
                <a:solidFill>
                  <a:srgbClr val="FFFFFF"/>
                </a:solidFill>
              </a:rPr>
              <a:t>2021/2022 FAN Summer Research Scholarship</a:t>
            </a:r>
          </a:p>
        </p:txBody>
      </p:sp>
      <p:sp>
        <p:nvSpPr>
          <p:cNvPr id="3" name="Subtitle 2">
            <a:extLst>
              <a:ext uri="{FF2B5EF4-FFF2-40B4-BE49-F238E27FC236}">
                <a16:creationId xmlns:a16="http://schemas.microsoft.com/office/drawing/2014/main" id="{07C211AA-1E85-4C20-8048-B1BC23611BC6}"/>
              </a:ext>
            </a:extLst>
          </p:cNvPr>
          <p:cNvSpPr>
            <a:spLocks noGrp="1"/>
          </p:cNvSpPr>
          <p:nvPr>
            <p:ph type="subTitle" idx="1"/>
          </p:nvPr>
        </p:nvSpPr>
        <p:spPr>
          <a:xfrm>
            <a:off x="1350682" y="4870824"/>
            <a:ext cx="10005951" cy="1458258"/>
          </a:xfrm>
        </p:spPr>
        <p:txBody>
          <a:bodyPr anchor="ctr">
            <a:normAutofit/>
          </a:bodyPr>
          <a:lstStyle/>
          <a:p>
            <a:pPr algn="l"/>
            <a:r>
              <a:rPr lang="en-NZ" dirty="0"/>
              <a:t>Name: Andre Webber</a:t>
            </a:r>
          </a:p>
          <a:p>
            <a:pPr algn="l"/>
            <a:r>
              <a:rPr lang="en-NZ" dirty="0"/>
              <a:t>Project: DC Housing Community Outreach Project</a:t>
            </a:r>
          </a:p>
        </p:txBody>
      </p:sp>
    </p:spTree>
    <p:extLst>
      <p:ext uri="{BB962C8B-B14F-4D97-AF65-F5344CB8AC3E}">
        <p14:creationId xmlns:p14="http://schemas.microsoft.com/office/powerpoint/2010/main" val="315905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A5BDFC-1490-4A6F-9411-B7EE0875E76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Control Board Full Schematic</a:t>
            </a:r>
          </a:p>
        </p:txBody>
      </p:sp>
      <p:pic>
        <p:nvPicPr>
          <p:cNvPr id="4" name="Picture 3" descr="Diagram, schematic&#10;&#10;Description automatically generated">
            <a:extLst>
              <a:ext uri="{FF2B5EF4-FFF2-40B4-BE49-F238E27FC236}">
                <a16:creationId xmlns:a16="http://schemas.microsoft.com/office/drawing/2014/main" id="{31DBFD34-32A9-4021-BCBC-D311D526B71C}"/>
              </a:ext>
            </a:extLst>
          </p:cNvPr>
          <p:cNvPicPr>
            <a:picLocks noChangeAspect="1"/>
          </p:cNvPicPr>
          <p:nvPr/>
        </p:nvPicPr>
        <p:blipFill>
          <a:blip r:embed="rId3"/>
          <a:stretch>
            <a:fillRect/>
          </a:stretch>
        </p:blipFill>
        <p:spPr>
          <a:xfrm>
            <a:off x="5405284" y="309367"/>
            <a:ext cx="5405283" cy="6377917"/>
          </a:xfrm>
          <a:prstGeom prst="rect">
            <a:avLst/>
          </a:prstGeom>
        </p:spPr>
      </p:pic>
    </p:spTree>
    <p:extLst>
      <p:ext uri="{BB962C8B-B14F-4D97-AF65-F5344CB8AC3E}">
        <p14:creationId xmlns:p14="http://schemas.microsoft.com/office/powerpoint/2010/main" val="26834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2">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7"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7FF045-E82F-4ECA-BD4B-E3B07F285A2E}"/>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kern="1200">
                <a:solidFill>
                  <a:schemeClr val="bg1"/>
                </a:solidFill>
                <a:latin typeface="+mj-lt"/>
                <a:ea typeface="+mj-ea"/>
                <a:cs typeface="+mj-cs"/>
              </a:rPr>
              <a:t>Raspberry Pi Software Process</a:t>
            </a:r>
          </a:p>
        </p:txBody>
      </p:sp>
      <p:pic>
        <p:nvPicPr>
          <p:cNvPr id="5" name="Picture 4">
            <a:extLst>
              <a:ext uri="{FF2B5EF4-FFF2-40B4-BE49-F238E27FC236}">
                <a16:creationId xmlns:a16="http://schemas.microsoft.com/office/drawing/2014/main" id="{90D066AC-6186-4DFB-A8C8-85D8B3BEE1E1}"/>
              </a:ext>
            </a:extLst>
          </p:cNvPr>
          <p:cNvPicPr>
            <a:picLocks noChangeAspect="1"/>
          </p:cNvPicPr>
          <p:nvPr/>
        </p:nvPicPr>
        <p:blipFill>
          <a:blip r:embed="rId3"/>
          <a:stretch>
            <a:fillRect/>
          </a:stretch>
        </p:blipFill>
        <p:spPr>
          <a:xfrm>
            <a:off x="5195454" y="934087"/>
            <a:ext cx="6356465" cy="4989825"/>
          </a:xfrm>
          <a:prstGeom prst="rect">
            <a:avLst/>
          </a:prstGeom>
        </p:spPr>
      </p:pic>
    </p:spTree>
    <p:extLst>
      <p:ext uri="{BB962C8B-B14F-4D97-AF65-F5344CB8AC3E}">
        <p14:creationId xmlns:p14="http://schemas.microsoft.com/office/powerpoint/2010/main" val="2785193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0432B6-D04A-4546-A541-BFBD02DF112F}"/>
              </a:ext>
            </a:extLst>
          </p:cNvPr>
          <p:cNvSpPr>
            <a:spLocks noGrp="1"/>
          </p:cNvSpPr>
          <p:nvPr>
            <p:ph type="title"/>
          </p:nvPr>
        </p:nvSpPr>
        <p:spPr>
          <a:xfrm>
            <a:off x="5277328" y="640082"/>
            <a:ext cx="6274591" cy="3351602"/>
          </a:xfrm>
        </p:spPr>
        <p:txBody>
          <a:bodyPr vert="horz" lIns="91440" tIns="45720" rIns="91440" bIns="45720" rtlCol="0" anchor="b">
            <a:normAutofit/>
          </a:bodyPr>
          <a:lstStyle/>
          <a:p>
            <a:r>
              <a:rPr lang="en-US" sz="6000">
                <a:solidFill>
                  <a:schemeClr val="bg1"/>
                </a:solidFill>
              </a:rPr>
              <a:t>State Vectors</a:t>
            </a:r>
          </a:p>
        </p:txBody>
      </p:sp>
      <p:sp>
        <p:nvSpPr>
          <p:cNvPr id="20" name="TextBox 19">
            <a:extLst>
              <a:ext uri="{FF2B5EF4-FFF2-40B4-BE49-F238E27FC236}">
                <a16:creationId xmlns:a16="http://schemas.microsoft.com/office/drawing/2014/main" id="{9F2AE008-9CFD-421C-B0D2-8AD9B6DFEC49}"/>
              </a:ext>
            </a:extLst>
          </p:cNvPr>
          <p:cNvSpPr txBox="1"/>
          <p:nvPr/>
        </p:nvSpPr>
        <p:spPr>
          <a:xfrm>
            <a:off x="1186340" y="3429000"/>
            <a:ext cx="6274592" cy="2061645"/>
          </a:xfrm>
          <a:prstGeom prst="rect">
            <a:avLst/>
          </a:prstGeom>
        </p:spPr>
        <p:txBody>
          <a:bodyPr vert="horz" lIns="91440" tIns="45720" rIns="91440" bIns="45720" rtlCol="0">
            <a:normAutofit/>
          </a:bodyPr>
          <a:lstStyle/>
          <a:p>
            <a:pPr>
              <a:lnSpc>
                <a:spcPct val="90000"/>
              </a:lnSpc>
              <a:spcBef>
                <a:spcPts val="1000"/>
              </a:spcBef>
            </a:pPr>
            <a:r>
              <a:rPr lang="en-US" sz="3200" dirty="0"/>
              <a:t>11101101</a:t>
            </a:r>
          </a:p>
        </p:txBody>
      </p:sp>
      <p:sp>
        <p:nvSpPr>
          <p:cNvPr id="21" name="TextBox 20">
            <a:extLst>
              <a:ext uri="{FF2B5EF4-FFF2-40B4-BE49-F238E27FC236}">
                <a16:creationId xmlns:a16="http://schemas.microsoft.com/office/drawing/2014/main" id="{F178A9E8-15B4-4C64-9A7F-0BF12DCC86B7}"/>
              </a:ext>
            </a:extLst>
          </p:cNvPr>
          <p:cNvSpPr txBox="1"/>
          <p:nvPr/>
        </p:nvSpPr>
        <p:spPr>
          <a:xfrm>
            <a:off x="1186340" y="3383097"/>
            <a:ext cx="1851789" cy="584775"/>
          </a:xfrm>
          <a:prstGeom prst="rect">
            <a:avLst/>
          </a:prstGeom>
          <a:noFill/>
        </p:spPr>
        <p:txBody>
          <a:bodyPr wrap="none" rtlCol="0">
            <a:spAutoFit/>
          </a:bodyPr>
          <a:lstStyle/>
          <a:p>
            <a:pPr>
              <a:spcAft>
                <a:spcPts val="600"/>
              </a:spcAft>
            </a:pPr>
            <a:r>
              <a:rPr lang="en-NZ" sz="3200" dirty="0"/>
              <a:t>11101111</a:t>
            </a:r>
          </a:p>
        </p:txBody>
      </p:sp>
      <p:sp>
        <p:nvSpPr>
          <p:cNvPr id="23" name="TextBox 22">
            <a:extLst>
              <a:ext uri="{FF2B5EF4-FFF2-40B4-BE49-F238E27FC236}">
                <a16:creationId xmlns:a16="http://schemas.microsoft.com/office/drawing/2014/main" id="{14FD2F80-1107-4694-A0F4-8EAFA2F7DA5D}"/>
              </a:ext>
            </a:extLst>
          </p:cNvPr>
          <p:cNvSpPr txBox="1"/>
          <p:nvPr/>
        </p:nvSpPr>
        <p:spPr>
          <a:xfrm>
            <a:off x="598037" y="3743326"/>
            <a:ext cx="2440092" cy="584775"/>
          </a:xfrm>
          <a:prstGeom prst="rect">
            <a:avLst/>
          </a:prstGeom>
          <a:noFill/>
        </p:spPr>
        <p:txBody>
          <a:bodyPr wrap="none" rtlCol="0">
            <a:spAutoFit/>
          </a:bodyPr>
          <a:lstStyle/>
          <a:p>
            <a:r>
              <a:rPr lang="en-NZ" sz="3200" dirty="0"/>
              <a:t>OR 00000010</a:t>
            </a:r>
          </a:p>
        </p:txBody>
      </p:sp>
      <p:sp>
        <p:nvSpPr>
          <p:cNvPr id="24" name="TextBox 23">
            <a:extLst>
              <a:ext uri="{FF2B5EF4-FFF2-40B4-BE49-F238E27FC236}">
                <a16:creationId xmlns:a16="http://schemas.microsoft.com/office/drawing/2014/main" id="{E8EB6380-EDA9-4D5E-8BB5-0F7C0CC3BD46}"/>
              </a:ext>
            </a:extLst>
          </p:cNvPr>
          <p:cNvSpPr txBox="1"/>
          <p:nvPr/>
        </p:nvSpPr>
        <p:spPr>
          <a:xfrm>
            <a:off x="338351" y="3743325"/>
            <a:ext cx="2699778" cy="584775"/>
          </a:xfrm>
          <a:prstGeom prst="rect">
            <a:avLst/>
          </a:prstGeom>
          <a:noFill/>
        </p:spPr>
        <p:txBody>
          <a:bodyPr wrap="none" rtlCol="0">
            <a:spAutoFit/>
          </a:bodyPr>
          <a:lstStyle/>
          <a:p>
            <a:r>
              <a:rPr lang="en-NZ" sz="3200" dirty="0"/>
              <a:t>AND 01111111</a:t>
            </a:r>
          </a:p>
        </p:txBody>
      </p:sp>
      <p:sp>
        <p:nvSpPr>
          <p:cNvPr id="25" name="TextBox 24">
            <a:extLst>
              <a:ext uri="{FF2B5EF4-FFF2-40B4-BE49-F238E27FC236}">
                <a16:creationId xmlns:a16="http://schemas.microsoft.com/office/drawing/2014/main" id="{F803B226-0F8A-48C3-B95C-32662E70C0CF}"/>
              </a:ext>
            </a:extLst>
          </p:cNvPr>
          <p:cNvSpPr txBox="1"/>
          <p:nvPr/>
        </p:nvSpPr>
        <p:spPr>
          <a:xfrm>
            <a:off x="1186340" y="3383096"/>
            <a:ext cx="1851789" cy="584775"/>
          </a:xfrm>
          <a:prstGeom prst="rect">
            <a:avLst/>
          </a:prstGeom>
          <a:noFill/>
        </p:spPr>
        <p:txBody>
          <a:bodyPr wrap="none" rtlCol="0">
            <a:spAutoFit/>
          </a:bodyPr>
          <a:lstStyle/>
          <a:p>
            <a:r>
              <a:rPr lang="en-NZ" sz="3200" dirty="0"/>
              <a:t>01101111</a:t>
            </a:r>
          </a:p>
        </p:txBody>
      </p:sp>
    </p:spTree>
    <p:extLst>
      <p:ext uri="{BB962C8B-B14F-4D97-AF65-F5344CB8AC3E}">
        <p14:creationId xmlns:p14="http://schemas.microsoft.com/office/powerpoint/2010/main" val="353450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4.07407E-6 L 0.00013 -0.04954 " pathEditMode="relative" rAng="0" ptsTypes="AA">
                                      <p:cBhvr>
                                        <p:cTn id="16" dur="2000" fill="hold"/>
                                        <p:tgtEl>
                                          <p:spTgt spid="23"/>
                                        </p:tgtEl>
                                        <p:attrNameLst>
                                          <p:attrName>ppt_x</p:attrName>
                                          <p:attrName>ppt_y</p:attrName>
                                        </p:attrNameLst>
                                      </p:cBhvr>
                                      <p:rCtr x="0" y="-2477"/>
                                    </p:animMotion>
                                  </p:childTnLst>
                                </p:cTn>
                              </p:par>
                            </p:childTnLst>
                          </p:cTn>
                        </p:par>
                        <p:par>
                          <p:cTn id="17" fill="hold">
                            <p:stCondLst>
                              <p:cond delay="2000"/>
                            </p:stCondLst>
                            <p:childTnLst>
                              <p:par>
                                <p:cTn id="18" presetID="10" presetClass="exit" presetSubtype="0" fill="hold" grpId="1" nodeType="afterEffect">
                                  <p:stCondLst>
                                    <p:cond delay="0"/>
                                  </p:stCondLst>
                                  <p:childTnLst>
                                    <p:animEffect transition="out" filter="fade">
                                      <p:cBhvr>
                                        <p:cTn id="19" dur="500"/>
                                        <p:tgtEl>
                                          <p:spTgt spid="20"/>
                                        </p:tgtEl>
                                      </p:cBhvr>
                                    </p:animEffect>
                                    <p:set>
                                      <p:cBhvr>
                                        <p:cTn id="20" dur="1" fill="hold">
                                          <p:stCondLst>
                                            <p:cond delay="499"/>
                                          </p:stCondLst>
                                        </p:cTn>
                                        <p:tgtEl>
                                          <p:spTgt spid="20"/>
                                        </p:tgtEl>
                                        <p:attrNameLst>
                                          <p:attrName>style.visibility</p:attrName>
                                        </p:attrNameLst>
                                      </p:cBhvr>
                                      <p:to>
                                        <p:strVal val="hidden"/>
                                      </p:to>
                                    </p:set>
                                  </p:childTnLst>
                                </p:cTn>
                              </p:par>
                              <p:par>
                                <p:cTn id="21" presetID="10" presetClass="exit" presetSubtype="0" fill="hold" grpId="2" nodeType="withEffect">
                                  <p:stCondLst>
                                    <p:cond delay="0"/>
                                  </p:stCondLst>
                                  <p:childTnLst>
                                    <p:animEffect transition="out" filter="fade">
                                      <p:cBhvr>
                                        <p:cTn id="22" dur="500"/>
                                        <p:tgtEl>
                                          <p:spTgt spid="23"/>
                                        </p:tgtEl>
                                      </p:cBhvr>
                                    </p:animEffect>
                                    <p:set>
                                      <p:cBhvr>
                                        <p:cTn id="23" dur="1" fill="hold">
                                          <p:stCondLst>
                                            <p:cond delay="499"/>
                                          </p:stCondLst>
                                        </p:cTn>
                                        <p:tgtEl>
                                          <p:spTgt spid="23"/>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1" nodeType="clickEffect">
                                  <p:stCondLst>
                                    <p:cond delay="0"/>
                                  </p:stCondLst>
                                  <p:childTnLst>
                                    <p:animMotion origin="layout" path="M -1.45833E-6 4.07407E-6 L 0.00104 -0.05024 " pathEditMode="relative" rAng="0" ptsTypes="AA">
                                      <p:cBhvr>
                                        <p:cTn id="34" dur="2000" fill="hold"/>
                                        <p:tgtEl>
                                          <p:spTgt spid="24"/>
                                        </p:tgtEl>
                                        <p:attrNameLst>
                                          <p:attrName>ppt_x</p:attrName>
                                          <p:attrName>ppt_y</p:attrName>
                                        </p:attrNameLst>
                                      </p:cBhvr>
                                      <p:rCtr x="52" y="-2523"/>
                                    </p:animMotion>
                                  </p:childTnLst>
                                </p:cTn>
                              </p:par>
                            </p:childTnLst>
                          </p:cTn>
                        </p:par>
                        <p:par>
                          <p:cTn id="35" fill="hold">
                            <p:stCondLst>
                              <p:cond delay="2000"/>
                            </p:stCondLst>
                            <p:childTnLst>
                              <p:par>
                                <p:cTn id="36" presetID="10" presetClass="exit" presetSubtype="0" fill="hold" grpId="2" nodeType="afterEffect">
                                  <p:stCondLst>
                                    <p:cond delay="0"/>
                                  </p:stCondLst>
                                  <p:childTnLst>
                                    <p:animEffect transition="out" filter="fade">
                                      <p:cBhvr>
                                        <p:cTn id="37" dur="500"/>
                                        <p:tgtEl>
                                          <p:spTgt spid="24"/>
                                        </p:tgtEl>
                                      </p:cBhvr>
                                    </p:animEffect>
                                    <p:set>
                                      <p:cBhvr>
                                        <p:cTn id="38" dur="1" fill="hold">
                                          <p:stCondLst>
                                            <p:cond delay="499"/>
                                          </p:stCondLst>
                                        </p:cTn>
                                        <p:tgtEl>
                                          <p:spTgt spid="24"/>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21"/>
                                        </p:tgtEl>
                                      </p:cBhvr>
                                    </p:animEffect>
                                    <p:set>
                                      <p:cBhvr>
                                        <p:cTn id="41" dur="1" fill="hold">
                                          <p:stCondLst>
                                            <p:cond delay="499"/>
                                          </p:stCondLst>
                                        </p:cTn>
                                        <p:tgtEl>
                                          <p:spTgt spid="21"/>
                                        </p:tgtEl>
                                        <p:attrNameLst>
                                          <p:attrName>style.visibility</p:attrName>
                                        </p:attrNameLst>
                                      </p:cBhvr>
                                      <p:to>
                                        <p:strVal val="hidden"/>
                                      </p:to>
                                    </p:set>
                                  </p:childTnLst>
                                </p:cTn>
                              </p:par>
                              <p:par>
                                <p:cTn id="42" presetID="1"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21" grpId="0"/>
      <p:bldP spid="21" grpId="1"/>
      <p:bldP spid="23" grpId="0"/>
      <p:bldP spid="23" grpId="1"/>
      <p:bldP spid="23" grpId="2"/>
      <p:bldP spid="24" grpId="0"/>
      <p:bldP spid="24" grpId="1"/>
      <p:bldP spid="24" grpId="2"/>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7"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CACA78-6121-478C-81AE-5606240D6787}"/>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kern="1200" dirty="0">
                <a:solidFill>
                  <a:schemeClr val="bg1"/>
                </a:solidFill>
                <a:latin typeface="+mj-lt"/>
                <a:ea typeface="+mj-ea"/>
                <a:cs typeface="+mj-cs"/>
              </a:rPr>
              <a:t>Pi Pico Software Process</a:t>
            </a:r>
          </a:p>
        </p:txBody>
      </p:sp>
      <p:pic>
        <p:nvPicPr>
          <p:cNvPr id="5" name="Picture 4">
            <a:extLst>
              <a:ext uri="{FF2B5EF4-FFF2-40B4-BE49-F238E27FC236}">
                <a16:creationId xmlns:a16="http://schemas.microsoft.com/office/drawing/2014/main" id="{8CB44993-0346-4134-9796-E4B6D7FB687A}"/>
              </a:ext>
            </a:extLst>
          </p:cNvPr>
          <p:cNvPicPr>
            <a:picLocks noChangeAspect="1"/>
          </p:cNvPicPr>
          <p:nvPr/>
        </p:nvPicPr>
        <p:blipFill>
          <a:blip r:embed="rId3"/>
          <a:stretch>
            <a:fillRect/>
          </a:stretch>
        </p:blipFill>
        <p:spPr>
          <a:xfrm>
            <a:off x="5520572" y="640080"/>
            <a:ext cx="5706229" cy="5577839"/>
          </a:xfrm>
          <a:prstGeom prst="rect">
            <a:avLst/>
          </a:prstGeom>
        </p:spPr>
      </p:pic>
    </p:spTree>
    <p:extLst>
      <p:ext uri="{BB962C8B-B14F-4D97-AF65-F5344CB8AC3E}">
        <p14:creationId xmlns:p14="http://schemas.microsoft.com/office/powerpoint/2010/main" val="3684971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857BAC4-BF62-4CF6-A274-47F40EA5704D}"/>
              </a:ext>
            </a:extLst>
          </p:cNvPr>
          <p:cNvSpPr>
            <a:spLocks noGrp="1"/>
          </p:cNvSpPr>
          <p:nvPr>
            <p:ph type="title"/>
          </p:nvPr>
        </p:nvSpPr>
        <p:spPr>
          <a:xfrm>
            <a:off x="1371597" y="348865"/>
            <a:ext cx="10044023" cy="877729"/>
          </a:xfrm>
        </p:spPr>
        <p:txBody>
          <a:bodyPr anchor="ctr">
            <a:normAutofit/>
          </a:bodyPr>
          <a:lstStyle/>
          <a:p>
            <a:r>
              <a:rPr lang="en-NZ" sz="4000">
                <a:solidFill>
                  <a:srgbClr val="FFFFFF"/>
                </a:solidFill>
              </a:rPr>
              <a:t>What do I still need to do?</a:t>
            </a:r>
          </a:p>
        </p:txBody>
      </p:sp>
      <p:grpSp>
        <p:nvGrpSpPr>
          <p:cNvPr id="16" name="Group 15">
            <a:extLst>
              <a:ext uri="{FF2B5EF4-FFF2-40B4-BE49-F238E27FC236}">
                <a16:creationId xmlns:a16="http://schemas.microsoft.com/office/drawing/2014/main" id="{1CCA3F1A-444A-4479-BEC5-21B67ECABE4C}"/>
              </a:ext>
            </a:extLst>
          </p:cNvPr>
          <p:cNvGrpSpPr/>
          <p:nvPr/>
        </p:nvGrpSpPr>
        <p:grpSpPr>
          <a:xfrm>
            <a:off x="289826" y="2672406"/>
            <a:ext cx="2577217" cy="3092660"/>
            <a:chOff x="213" y="550072"/>
            <a:chExt cx="2577217" cy="3092660"/>
          </a:xfrm>
        </p:grpSpPr>
        <p:sp>
          <p:nvSpPr>
            <p:cNvPr id="20" name="Rectangle 19">
              <a:extLst>
                <a:ext uri="{FF2B5EF4-FFF2-40B4-BE49-F238E27FC236}">
                  <a16:creationId xmlns:a16="http://schemas.microsoft.com/office/drawing/2014/main" id="{E121E09C-1615-4A54-8B30-7236A16D1C94}"/>
                </a:ext>
              </a:extLst>
            </p:cNvPr>
            <p:cNvSpPr/>
            <p:nvPr/>
          </p:nvSpPr>
          <p:spPr>
            <a:xfrm>
              <a:off x="213" y="550072"/>
              <a:ext cx="2577217" cy="309266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TextBox 20">
              <a:extLst>
                <a:ext uri="{FF2B5EF4-FFF2-40B4-BE49-F238E27FC236}">
                  <a16:creationId xmlns:a16="http://schemas.microsoft.com/office/drawing/2014/main" id="{08677B19-F5B9-4AD8-80C6-62BCCA075BF4}"/>
                </a:ext>
              </a:extLst>
            </p:cNvPr>
            <p:cNvSpPr txBox="1"/>
            <p:nvPr/>
          </p:nvSpPr>
          <p:spPr>
            <a:xfrm>
              <a:off x="213" y="1787136"/>
              <a:ext cx="2577217" cy="18555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572" tIns="0" rIns="254572" bIns="330200" numCol="1" spcCol="1270" anchor="t" anchorCtr="0">
              <a:noAutofit/>
            </a:bodyPr>
            <a:lstStyle/>
            <a:p>
              <a:pPr marL="0" lvl="0" indent="0" algn="l" defTabSz="1155700">
                <a:lnSpc>
                  <a:spcPct val="90000"/>
                </a:lnSpc>
                <a:spcBef>
                  <a:spcPct val="0"/>
                </a:spcBef>
                <a:spcAft>
                  <a:spcPct val="35000"/>
                </a:spcAft>
                <a:buNone/>
              </a:pPr>
              <a:r>
                <a:rPr lang="en-NZ" sz="2600" kern="1200" dirty="0"/>
                <a:t>Finish Writing Software</a:t>
              </a:r>
              <a:endParaRPr lang="en-US" sz="2600" kern="1200" dirty="0"/>
            </a:p>
          </p:txBody>
        </p:sp>
      </p:grpSp>
      <p:grpSp>
        <p:nvGrpSpPr>
          <p:cNvPr id="17" name="Group 16">
            <a:extLst>
              <a:ext uri="{FF2B5EF4-FFF2-40B4-BE49-F238E27FC236}">
                <a16:creationId xmlns:a16="http://schemas.microsoft.com/office/drawing/2014/main" id="{116724AE-FA6D-47C0-ADF2-C812DFCE4870}"/>
              </a:ext>
            </a:extLst>
          </p:cNvPr>
          <p:cNvGrpSpPr/>
          <p:nvPr/>
        </p:nvGrpSpPr>
        <p:grpSpPr>
          <a:xfrm>
            <a:off x="289826" y="2672406"/>
            <a:ext cx="2577217" cy="1237064"/>
            <a:chOff x="213" y="550072"/>
            <a:chExt cx="2577217" cy="1237064"/>
          </a:xfrm>
        </p:grpSpPr>
        <p:sp>
          <p:nvSpPr>
            <p:cNvPr id="18" name="Rectangle 17">
              <a:extLst>
                <a:ext uri="{FF2B5EF4-FFF2-40B4-BE49-F238E27FC236}">
                  <a16:creationId xmlns:a16="http://schemas.microsoft.com/office/drawing/2014/main" id="{972595F1-7D9C-4840-8607-9C5BC57FA2C4}"/>
                </a:ext>
              </a:extLst>
            </p:cNvPr>
            <p:cNvSpPr/>
            <p:nvPr/>
          </p:nvSpPr>
          <p:spPr>
            <a:xfrm>
              <a:off x="213" y="550072"/>
              <a:ext cx="2577217" cy="1237064"/>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9" name="TextBox 18">
              <a:extLst>
                <a:ext uri="{FF2B5EF4-FFF2-40B4-BE49-F238E27FC236}">
                  <a16:creationId xmlns:a16="http://schemas.microsoft.com/office/drawing/2014/main" id="{61B72402-4D41-4A30-9FD5-334A53FBB26D}"/>
                </a:ext>
              </a:extLst>
            </p:cNvPr>
            <p:cNvSpPr txBox="1"/>
            <p:nvPr/>
          </p:nvSpPr>
          <p:spPr>
            <a:xfrm>
              <a:off x="213" y="550072"/>
              <a:ext cx="2577217" cy="123706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dirty="0"/>
                <a:t>01</a:t>
              </a:r>
            </a:p>
          </p:txBody>
        </p:sp>
      </p:grpSp>
      <p:grpSp>
        <p:nvGrpSpPr>
          <p:cNvPr id="25" name="Group 24">
            <a:extLst>
              <a:ext uri="{FF2B5EF4-FFF2-40B4-BE49-F238E27FC236}">
                <a16:creationId xmlns:a16="http://schemas.microsoft.com/office/drawing/2014/main" id="{FC614960-666B-4298-8474-6DF0447898CA}"/>
              </a:ext>
            </a:extLst>
          </p:cNvPr>
          <p:cNvGrpSpPr/>
          <p:nvPr/>
        </p:nvGrpSpPr>
        <p:grpSpPr>
          <a:xfrm>
            <a:off x="3306394" y="2666723"/>
            <a:ext cx="2577217" cy="3092660"/>
            <a:chOff x="2783608" y="550072"/>
            <a:chExt cx="2577217" cy="3092660"/>
          </a:xfrm>
        </p:grpSpPr>
        <p:sp>
          <p:nvSpPr>
            <p:cNvPr id="29" name="Rectangle 28">
              <a:extLst>
                <a:ext uri="{FF2B5EF4-FFF2-40B4-BE49-F238E27FC236}">
                  <a16:creationId xmlns:a16="http://schemas.microsoft.com/office/drawing/2014/main" id="{1D159594-E952-44BF-BAB6-6F197073309B}"/>
                </a:ext>
              </a:extLst>
            </p:cNvPr>
            <p:cNvSpPr/>
            <p:nvPr/>
          </p:nvSpPr>
          <p:spPr>
            <a:xfrm>
              <a:off x="2783608" y="550072"/>
              <a:ext cx="2577217" cy="309266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TextBox 29">
              <a:extLst>
                <a:ext uri="{FF2B5EF4-FFF2-40B4-BE49-F238E27FC236}">
                  <a16:creationId xmlns:a16="http://schemas.microsoft.com/office/drawing/2014/main" id="{2C8B5575-8399-4936-ADD0-8BC8A3B1D4AE}"/>
                </a:ext>
              </a:extLst>
            </p:cNvPr>
            <p:cNvSpPr txBox="1"/>
            <p:nvPr/>
          </p:nvSpPr>
          <p:spPr>
            <a:xfrm>
              <a:off x="2783608" y="1787136"/>
              <a:ext cx="2577217" cy="18555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572" tIns="0" rIns="254572" bIns="330200" numCol="1" spcCol="1270" anchor="t" anchorCtr="0">
              <a:noAutofit/>
            </a:bodyPr>
            <a:lstStyle/>
            <a:p>
              <a:pPr marL="0" lvl="0" indent="0" algn="l" defTabSz="1155700">
                <a:lnSpc>
                  <a:spcPct val="90000"/>
                </a:lnSpc>
                <a:spcBef>
                  <a:spcPct val="0"/>
                </a:spcBef>
                <a:spcAft>
                  <a:spcPct val="35000"/>
                </a:spcAft>
                <a:buNone/>
              </a:pPr>
              <a:r>
                <a:rPr lang="en-NZ" sz="2600" kern="1200" dirty="0"/>
                <a:t>Design Enclosures for PCBs</a:t>
              </a:r>
              <a:endParaRPr lang="en-US" sz="2600" kern="1200" dirty="0"/>
            </a:p>
          </p:txBody>
        </p:sp>
      </p:grpSp>
      <p:grpSp>
        <p:nvGrpSpPr>
          <p:cNvPr id="26" name="Group 25">
            <a:extLst>
              <a:ext uri="{FF2B5EF4-FFF2-40B4-BE49-F238E27FC236}">
                <a16:creationId xmlns:a16="http://schemas.microsoft.com/office/drawing/2014/main" id="{F062A997-CDBA-40F9-AD25-63AE260E1490}"/>
              </a:ext>
            </a:extLst>
          </p:cNvPr>
          <p:cNvGrpSpPr/>
          <p:nvPr/>
        </p:nvGrpSpPr>
        <p:grpSpPr>
          <a:xfrm>
            <a:off x="3306394" y="2666723"/>
            <a:ext cx="2577217" cy="1237064"/>
            <a:chOff x="2783608" y="550072"/>
            <a:chExt cx="2577217" cy="1237064"/>
          </a:xfrm>
        </p:grpSpPr>
        <p:sp>
          <p:nvSpPr>
            <p:cNvPr id="27" name="Rectangle 26">
              <a:extLst>
                <a:ext uri="{FF2B5EF4-FFF2-40B4-BE49-F238E27FC236}">
                  <a16:creationId xmlns:a16="http://schemas.microsoft.com/office/drawing/2014/main" id="{28621E39-0BE4-4006-A139-2818EB0E9E9B}"/>
                </a:ext>
              </a:extLst>
            </p:cNvPr>
            <p:cNvSpPr/>
            <p:nvPr/>
          </p:nvSpPr>
          <p:spPr>
            <a:xfrm>
              <a:off x="2783608" y="550072"/>
              <a:ext cx="2577217" cy="1237064"/>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8" name="TextBox 27">
              <a:extLst>
                <a:ext uri="{FF2B5EF4-FFF2-40B4-BE49-F238E27FC236}">
                  <a16:creationId xmlns:a16="http://schemas.microsoft.com/office/drawing/2014/main" id="{D3359989-C1EE-4B21-B3B2-7BD95DB9B9FB}"/>
                </a:ext>
              </a:extLst>
            </p:cNvPr>
            <p:cNvSpPr txBox="1"/>
            <p:nvPr/>
          </p:nvSpPr>
          <p:spPr>
            <a:xfrm>
              <a:off x="2783608" y="550072"/>
              <a:ext cx="2577217" cy="123706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02</a:t>
              </a:r>
            </a:p>
          </p:txBody>
        </p:sp>
      </p:grpSp>
      <p:grpSp>
        <p:nvGrpSpPr>
          <p:cNvPr id="31" name="Group 30">
            <a:extLst>
              <a:ext uri="{FF2B5EF4-FFF2-40B4-BE49-F238E27FC236}">
                <a16:creationId xmlns:a16="http://schemas.microsoft.com/office/drawing/2014/main" id="{3C406242-C80A-4520-B5F6-CF1700AAF179}"/>
              </a:ext>
            </a:extLst>
          </p:cNvPr>
          <p:cNvGrpSpPr/>
          <p:nvPr/>
        </p:nvGrpSpPr>
        <p:grpSpPr>
          <a:xfrm>
            <a:off x="6322962" y="2674081"/>
            <a:ext cx="2577217" cy="3092660"/>
            <a:chOff x="5567003" y="550072"/>
            <a:chExt cx="2577217" cy="3092660"/>
          </a:xfrm>
        </p:grpSpPr>
        <p:sp>
          <p:nvSpPr>
            <p:cNvPr id="35" name="Rectangle 34">
              <a:extLst>
                <a:ext uri="{FF2B5EF4-FFF2-40B4-BE49-F238E27FC236}">
                  <a16:creationId xmlns:a16="http://schemas.microsoft.com/office/drawing/2014/main" id="{03AC5CE7-04D3-41B9-91DF-72C25EBE3A91}"/>
                </a:ext>
              </a:extLst>
            </p:cNvPr>
            <p:cNvSpPr/>
            <p:nvPr/>
          </p:nvSpPr>
          <p:spPr>
            <a:xfrm>
              <a:off x="5567003" y="550072"/>
              <a:ext cx="2577217" cy="309266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TextBox 35">
              <a:extLst>
                <a:ext uri="{FF2B5EF4-FFF2-40B4-BE49-F238E27FC236}">
                  <a16:creationId xmlns:a16="http://schemas.microsoft.com/office/drawing/2014/main" id="{6BEED8D5-8FD9-4C84-864B-30D6B08DDBF2}"/>
                </a:ext>
              </a:extLst>
            </p:cNvPr>
            <p:cNvSpPr txBox="1"/>
            <p:nvPr/>
          </p:nvSpPr>
          <p:spPr>
            <a:xfrm>
              <a:off x="5567003" y="1787136"/>
              <a:ext cx="2577217" cy="18555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572" tIns="0" rIns="254572" bIns="330200" numCol="1" spcCol="1270" anchor="t" anchorCtr="0">
              <a:noAutofit/>
            </a:bodyPr>
            <a:lstStyle/>
            <a:p>
              <a:pPr marL="0" lvl="0" indent="0" algn="l" defTabSz="1155700">
                <a:lnSpc>
                  <a:spcPct val="90000"/>
                </a:lnSpc>
                <a:spcBef>
                  <a:spcPct val="0"/>
                </a:spcBef>
                <a:spcAft>
                  <a:spcPct val="35000"/>
                </a:spcAft>
                <a:buNone/>
              </a:pPr>
              <a:r>
                <a:rPr lang="en-NZ" sz="2600" kern="1200" dirty="0"/>
                <a:t>Make Switchboard PCBs for the other 3 houses</a:t>
              </a:r>
              <a:endParaRPr lang="en-US" sz="2600" kern="1200" dirty="0"/>
            </a:p>
          </p:txBody>
        </p:sp>
      </p:grpSp>
      <p:grpSp>
        <p:nvGrpSpPr>
          <p:cNvPr id="32" name="Group 31">
            <a:extLst>
              <a:ext uri="{FF2B5EF4-FFF2-40B4-BE49-F238E27FC236}">
                <a16:creationId xmlns:a16="http://schemas.microsoft.com/office/drawing/2014/main" id="{8535411A-0536-45C5-837D-22AAF1126864}"/>
              </a:ext>
            </a:extLst>
          </p:cNvPr>
          <p:cNvGrpSpPr/>
          <p:nvPr/>
        </p:nvGrpSpPr>
        <p:grpSpPr>
          <a:xfrm>
            <a:off x="6322962" y="2674081"/>
            <a:ext cx="2577217" cy="1237064"/>
            <a:chOff x="5567003" y="550072"/>
            <a:chExt cx="2577217" cy="1237064"/>
          </a:xfrm>
        </p:grpSpPr>
        <p:sp>
          <p:nvSpPr>
            <p:cNvPr id="33" name="Rectangle 32">
              <a:extLst>
                <a:ext uri="{FF2B5EF4-FFF2-40B4-BE49-F238E27FC236}">
                  <a16:creationId xmlns:a16="http://schemas.microsoft.com/office/drawing/2014/main" id="{37AED0FB-B496-4156-816E-3643596B9832}"/>
                </a:ext>
              </a:extLst>
            </p:cNvPr>
            <p:cNvSpPr/>
            <p:nvPr/>
          </p:nvSpPr>
          <p:spPr>
            <a:xfrm>
              <a:off x="5567003" y="550072"/>
              <a:ext cx="2577217" cy="1237064"/>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TextBox 33">
              <a:extLst>
                <a:ext uri="{FF2B5EF4-FFF2-40B4-BE49-F238E27FC236}">
                  <a16:creationId xmlns:a16="http://schemas.microsoft.com/office/drawing/2014/main" id="{213A7224-9E5E-44F6-88AE-741B2B66248E}"/>
                </a:ext>
              </a:extLst>
            </p:cNvPr>
            <p:cNvSpPr txBox="1"/>
            <p:nvPr/>
          </p:nvSpPr>
          <p:spPr>
            <a:xfrm>
              <a:off x="5567003" y="550072"/>
              <a:ext cx="2577217" cy="123706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03</a:t>
              </a:r>
            </a:p>
          </p:txBody>
        </p:sp>
      </p:grpSp>
      <p:grpSp>
        <p:nvGrpSpPr>
          <p:cNvPr id="37" name="Group 36">
            <a:extLst>
              <a:ext uri="{FF2B5EF4-FFF2-40B4-BE49-F238E27FC236}">
                <a16:creationId xmlns:a16="http://schemas.microsoft.com/office/drawing/2014/main" id="{7E348992-1224-4F58-A904-77197F293F10}"/>
              </a:ext>
            </a:extLst>
          </p:cNvPr>
          <p:cNvGrpSpPr/>
          <p:nvPr/>
        </p:nvGrpSpPr>
        <p:grpSpPr>
          <a:xfrm>
            <a:off x="9339530" y="2674081"/>
            <a:ext cx="2577217" cy="3092660"/>
            <a:chOff x="8350398" y="550072"/>
            <a:chExt cx="2577217" cy="3092660"/>
          </a:xfrm>
        </p:grpSpPr>
        <p:sp>
          <p:nvSpPr>
            <p:cNvPr id="41" name="Rectangle 40">
              <a:extLst>
                <a:ext uri="{FF2B5EF4-FFF2-40B4-BE49-F238E27FC236}">
                  <a16:creationId xmlns:a16="http://schemas.microsoft.com/office/drawing/2014/main" id="{D36AFE82-7214-4BFE-A400-B71847CB0216}"/>
                </a:ext>
              </a:extLst>
            </p:cNvPr>
            <p:cNvSpPr/>
            <p:nvPr/>
          </p:nvSpPr>
          <p:spPr>
            <a:xfrm>
              <a:off x="8350398" y="550072"/>
              <a:ext cx="2577217" cy="309266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TextBox 41">
              <a:extLst>
                <a:ext uri="{FF2B5EF4-FFF2-40B4-BE49-F238E27FC236}">
                  <a16:creationId xmlns:a16="http://schemas.microsoft.com/office/drawing/2014/main" id="{577985B8-60E5-4193-800D-A9BEB50C6294}"/>
                </a:ext>
              </a:extLst>
            </p:cNvPr>
            <p:cNvSpPr txBox="1"/>
            <p:nvPr/>
          </p:nvSpPr>
          <p:spPr>
            <a:xfrm>
              <a:off x="8350398" y="1787136"/>
              <a:ext cx="2577217" cy="18555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572" tIns="0" rIns="254572" bIns="330200" numCol="1" spcCol="1270" anchor="t" anchorCtr="0">
              <a:noAutofit/>
            </a:bodyPr>
            <a:lstStyle/>
            <a:p>
              <a:pPr marL="0" lvl="0" indent="0" algn="l" defTabSz="1155700">
                <a:lnSpc>
                  <a:spcPct val="90000"/>
                </a:lnSpc>
                <a:spcBef>
                  <a:spcPct val="0"/>
                </a:spcBef>
                <a:spcAft>
                  <a:spcPct val="35000"/>
                </a:spcAft>
                <a:buNone/>
              </a:pPr>
              <a:r>
                <a:rPr lang="en-NZ" sz="2600" kern="1200"/>
                <a:t>Populate PCBs</a:t>
              </a:r>
              <a:endParaRPr lang="en-US" sz="2600" kern="1200"/>
            </a:p>
          </p:txBody>
        </p:sp>
      </p:grpSp>
      <p:grpSp>
        <p:nvGrpSpPr>
          <p:cNvPr id="38" name="Group 37">
            <a:extLst>
              <a:ext uri="{FF2B5EF4-FFF2-40B4-BE49-F238E27FC236}">
                <a16:creationId xmlns:a16="http://schemas.microsoft.com/office/drawing/2014/main" id="{0FE67B63-FEC9-4350-A4F3-A46CDCD0AB78}"/>
              </a:ext>
            </a:extLst>
          </p:cNvPr>
          <p:cNvGrpSpPr/>
          <p:nvPr/>
        </p:nvGrpSpPr>
        <p:grpSpPr>
          <a:xfrm>
            <a:off x="9339530" y="2674081"/>
            <a:ext cx="2577217" cy="1237064"/>
            <a:chOff x="8350398" y="550072"/>
            <a:chExt cx="2577217" cy="1237064"/>
          </a:xfrm>
        </p:grpSpPr>
        <p:sp>
          <p:nvSpPr>
            <p:cNvPr id="39" name="Rectangle 38">
              <a:extLst>
                <a:ext uri="{FF2B5EF4-FFF2-40B4-BE49-F238E27FC236}">
                  <a16:creationId xmlns:a16="http://schemas.microsoft.com/office/drawing/2014/main" id="{7FA0C9D7-DCAB-4254-9995-4E9ECE30B022}"/>
                </a:ext>
              </a:extLst>
            </p:cNvPr>
            <p:cNvSpPr/>
            <p:nvPr/>
          </p:nvSpPr>
          <p:spPr>
            <a:xfrm>
              <a:off x="8350398" y="550072"/>
              <a:ext cx="2577217" cy="1237064"/>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0" name="TextBox 39">
              <a:extLst>
                <a:ext uri="{FF2B5EF4-FFF2-40B4-BE49-F238E27FC236}">
                  <a16:creationId xmlns:a16="http://schemas.microsoft.com/office/drawing/2014/main" id="{5A1E8259-151C-401A-85C5-E934DEF3787C}"/>
                </a:ext>
              </a:extLst>
            </p:cNvPr>
            <p:cNvSpPr txBox="1"/>
            <p:nvPr/>
          </p:nvSpPr>
          <p:spPr>
            <a:xfrm>
              <a:off x="8350398" y="550072"/>
              <a:ext cx="2577217" cy="123706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04</a:t>
              </a:r>
            </a:p>
          </p:txBody>
        </p:sp>
      </p:grpSp>
    </p:spTree>
    <p:extLst>
      <p:ext uri="{BB962C8B-B14F-4D97-AF65-F5344CB8AC3E}">
        <p14:creationId xmlns:p14="http://schemas.microsoft.com/office/powerpoint/2010/main" val="68942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ntr" presetSubtype="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65CDD0-9191-4D0D-9C3D-F618B7C6282C}"/>
              </a:ext>
            </a:extLst>
          </p:cNvPr>
          <p:cNvSpPr>
            <a:spLocks noGrp="1"/>
          </p:cNvSpPr>
          <p:nvPr>
            <p:ph type="title"/>
          </p:nvPr>
        </p:nvSpPr>
        <p:spPr>
          <a:xfrm>
            <a:off x="826396" y="586855"/>
            <a:ext cx="4230100" cy="3387497"/>
          </a:xfrm>
        </p:spPr>
        <p:txBody>
          <a:bodyPr anchor="b">
            <a:normAutofit/>
          </a:bodyPr>
          <a:lstStyle/>
          <a:p>
            <a:pPr algn="r"/>
            <a:r>
              <a:rPr lang="en-NZ" sz="4000">
                <a:solidFill>
                  <a:srgbClr val="FFFFFF"/>
                </a:solidFill>
              </a:rPr>
              <a:t>What Have I Learnt?</a:t>
            </a:r>
          </a:p>
        </p:txBody>
      </p:sp>
      <p:sp>
        <p:nvSpPr>
          <p:cNvPr id="3" name="Content Placeholder 2">
            <a:extLst>
              <a:ext uri="{FF2B5EF4-FFF2-40B4-BE49-F238E27FC236}">
                <a16:creationId xmlns:a16="http://schemas.microsoft.com/office/drawing/2014/main" id="{68B4165D-07F1-4AAF-B76F-366BD0E6687B}"/>
              </a:ext>
            </a:extLst>
          </p:cNvPr>
          <p:cNvSpPr>
            <a:spLocks noGrp="1"/>
          </p:cNvSpPr>
          <p:nvPr>
            <p:ph idx="1"/>
          </p:nvPr>
        </p:nvSpPr>
        <p:spPr>
          <a:xfrm>
            <a:off x="6503158" y="649480"/>
            <a:ext cx="4862447" cy="5546047"/>
          </a:xfrm>
        </p:spPr>
        <p:txBody>
          <a:bodyPr anchor="ctr">
            <a:normAutofit/>
          </a:bodyPr>
          <a:lstStyle/>
          <a:p>
            <a:r>
              <a:rPr lang="en-NZ" sz="2000" dirty="0"/>
              <a:t>Read Thoroughly</a:t>
            </a:r>
          </a:p>
          <a:p>
            <a:r>
              <a:rPr lang="en-NZ" sz="2000" dirty="0"/>
              <a:t>Component Selection</a:t>
            </a:r>
          </a:p>
        </p:txBody>
      </p:sp>
    </p:spTree>
    <p:extLst>
      <p:ext uri="{BB962C8B-B14F-4D97-AF65-F5344CB8AC3E}">
        <p14:creationId xmlns:p14="http://schemas.microsoft.com/office/powerpoint/2010/main" val="294252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97E1C8A-722B-40DA-B9BF-CF0A0A6DABB9}"/>
              </a:ext>
            </a:extLst>
          </p:cNvPr>
          <p:cNvSpPr>
            <a:spLocks noGrp="1"/>
          </p:cNvSpPr>
          <p:nvPr>
            <p:ph type="title"/>
          </p:nvPr>
        </p:nvSpPr>
        <p:spPr>
          <a:xfrm>
            <a:off x="1100669" y="1097339"/>
            <a:ext cx="10011831" cy="2623885"/>
          </a:xfrm>
        </p:spPr>
        <p:txBody>
          <a:bodyPr vert="horz" lIns="91440" tIns="45720" rIns="91440" bIns="45720" rtlCol="0" anchor="ctr">
            <a:normAutofit/>
          </a:bodyPr>
          <a:lstStyle/>
          <a:p>
            <a:pPr algn="ctr"/>
            <a:r>
              <a:rPr lang="en-US" sz="6600" kern="1200">
                <a:solidFill>
                  <a:srgbClr val="FFFFFF"/>
                </a:solidFill>
                <a:latin typeface="+mj-lt"/>
                <a:ea typeface="+mj-ea"/>
                <a:cs typeface="+mj-cs"/>
              </a:rPr>
              <a:t>Questions?</a:t>
            </a:r>
          </a:p>
        </p:txBody>
      </p:sp>
      <p:sp>
        <p:nvSpPr>
          <p:cNvPr id="9" name="Rectangle 8">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660592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7197A2-F791-4AC3-90AD-F7E948713CF9}"/>
              </a:ext>
            </a:extLst>
          </p:cNvPr>
          <p:cNvSpPr>
            <a:spLocks noGrp="1"/>
          </p:cNvSpPr>
          <p:nvPr>
            <p:ph type="title"/>
          </p:nvPr>
        </p:nvSpPr>
        <p:spPr>
          <a:xfrm>
            <a:off x="1166650" y="1332952"/>
            <a:ext cx="3926898" cy="3921176"/>
          </a:xfrm>
        </p:spPr>
        <p:txBody>
          <a:bodyPr anchor="ctr">
            <a:normAutofit/>
          </a:bodyPr>
          <a:lstStyle/>
          <a:p>
            <a:r>
              <a:rPr lang="en-NZ" sz="5400"/>
              <a:t>Project Details</a:t>
            </a:r>
          </a:p>
        </p:txBody>
      </p:sp>
      <p:grpSp>
        <p:nvGrpSpPr>
          <p:cNvPr id="16" name="Group 15">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7"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EA5CBF6-0CEC-4C8D-A0DB-8C21C938C3E5}"/>
              </a:ext>
            </a:extLst>
          </p:cNvPr>
          <p:cNvSpPr>
            <a:spLocks noGrp="1"/>
          </p:cNvSpPr>
          <p:nvPr>
            <p:ph idx="1"/>
          </p:nvPr>
        </p:nvSpPr>
        <p:spPr>
          <a:xfrm>
            <a:off x="6421120" y="499833"/>
            <a:ext cx="5100320" cy="5581226"/>
          </a:xfrm>
        </p:spPr>
        <p:txBody>
          <a:bodyPr anchor="ctr">
            <a:normAutofit/>
          </a:bodyPr>
          <a:lstStyle/>
          <a:p>
            <a:r>
              <a:rPr lang="en-NZ" sz="2200" dirty="0">
                <a:effectLst/>
                <a:latin typeface="Calibri" panose="020F0502020204030204" pitchFamily="34" charset="0"/>
                <a:ea typeface="Calibri" panose="020F0502020204030204" pitchFamily="34" charset="0"/>
                <a:cs typeface="Times New Roman" panose="02020603050405020304" pitchFamily="18" charset="0"/>
              </a:rPr>
              <a:t>4 scale model houses</a:t>
            </a:r>
          </a:p>
          <a:p>
            <a:r>
              <a:rPr lang="en-NZ" sz="2200" dirty="0">
                <a:latin typeface="Calibri" panose="020F0502020204030204" pitchFamily="34" charset="0"/>
                <a:ea typeface="Calibri" panose="020F0502020204030204" pitchFamily="34" charset="0"/>
                <a:cs typeface="Times New Roman" panose="02020603050405020304" pitchFamily="18" charset="0"/>
              </a:rPr>
              <a:t>S</a:t>
            </a:r>
            <a:r>
              <a:rPr lang="en-NZ" sz="2200" dirty="0">
                <a:effectLst/>
                <a:latin typeface="Calibri" panose="020F0502020204030204" pitchFamily="34" charset="0"/>
                <a:ea typeface="Calibri" panose="020F0502020204030204" pitchFamily="34" charset="0"/>
                <a:cs typeface="Times New Roman" panose="02020603050405020304" pitchFamily="18" charset="0"/>
              </a:rPr>
              <a:t>imulation of household power consumption over a 24-hour period. </a:t>
            </a:r>
          </a:p>
          <a:p>
            <a:r>
              <a:rPr lang="en-NZ" sz="2200" dirty="0">
                <a:effectLst/>
                <a:latin typeface="Calibri" panose="020F0502020204030204" pitchFamily="34" charset="0"/>
                <a:ea typeface="Calibri" panose="020F0502020204030204" pitchFamily="34" charset="0"/>
                <a:cs typeface="Times New Roman" panose="02020603050405020304" pitchFamily="18" charset="0"/>
              </a:rPr>
              <a:t>Current Sampling</a:t>
            </a:r>
          </a:p>
        </p:txBody>
      </p:sp>
    </p:spTree>
    <p:extLst>
      <p:ext uri="{BB962C8B-B14F-4D97-AF65-F5344CB8AC3E}">
        <p14:creationId xmlns:p14="http://schemas.microsoft.com/office/powerpoint/2010/main" val="349848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6B69E065-9C81-4B65-9981-DAD0069FC6C1}"/>
              </a:ext>
            </a:extLst>
          </p:cNvPr>
          <p:cNvPicPr>
            <a:picLocks noChangeAspect="1"/>
          </p:cNvPicPr>
          <p:nvPr/>
        </p:nvPicPr>
        <p:blipFill>
          <a:blip r:embed="rId3"/>
          <a:stretch>
            <a:fillRect/>
          </a:stretch>
        </p:blipFill>
        <p:spPr>
          <a:xfrm>
            <a:off x="1357313" y="2962275"/>
            <a:ext cx="7062788" cy="2819400"/>
          </a:xfrm>
          <a:prstGeom prst="rect">
            <a:avLst/>
          </a:prstGeom>
        </p:spPr>
      </p:pic>
      <p:sp>
        <p:nvSpPr>
          <p:cNvPr id="8" name="TextBox 7">
            <a:extLst>
              <a:ext uri="{FF2B5EF4-FFF2-40B4-BE49-F238E27FC236}">
                <a16:creationId xmlns:a16="http://schemas.microsoft.com/office/drawing/2014/main" id="{F18B40C5-A307-484E-97C9-6EB9E2A26DEE}"/>
              </a:ext>
            </a:extLst>
          </p:cNvPr>
          <p:cNvSpPr txBox="1"/>
          <p:nvPr/>
        </p:nvSpPr>
        <p:spPr>
          <a:xfrm>
            <a:off x="1357313" y="5781675"/>
            <a:ext cx="7062788" cy="563563"/>
          </a:xfrm>
          <a:prstGeom prst="rect">
            <a:avLst/>
          </a:prstGeom>
          <a:solidFill>
            <a:srgbClr val="000000">
              <a:alpha val="50000"/>
            </a:srgbClr>
          </a:solidFill>
          <a:ln>
            <a:noFill/>
          </a:ln>
        </p:spPr>
        <p:txBody>
          <a:bodyPr wrap="square" rtlCol="0" anchor="ctr">
            <a:noAutofit/>
          </a:bodyPr>
          <a:lstStyle/>
          <a:p>
            <a:pPr algn="ctr">
              <a:spcAft>
                <a:spcPts val="600"/>
              </a:spcAft>
            </a:pPr>
            <a:r>
              <a:rPr lang="en-NZ" sz="1300">
                <a:solidFill>
                  <a:srgbClr val="FFFFFF"/>
                </a:solidFill>
              </a:rPr>
              <a:t>Switch Board</a:t>
            </a:r>
          </a:p>
        </p:txBody>
      </p:sp>
      <p:pic>
        <p:nvPicPr>
          <p:cNvPr id="5" name="Picture 4">
            <a:extLst>
              <a:ext uri="{FF2B5EF4-FFF2-40B4-BE49-F238E27FC236}">
                <a16:creationId xmlns:a16="http://schemas.microsoft.com/office/drawing/2014/main" id="{826F3538-792B-474D-8ADC-5DDFE816D56B}"/>
              </a:ext>
            </a:extLst>
          </p:cNvPr>
          <p:cNvPicPr>
            <a:picLocks noChangeAspect="1"/>
          </p:cNvPicPr>
          <p:nvPr/>
        </p:nvPicPr>
        <p:blipFill>
          <a:blip r:embed="rId4"/>
          <a:stretch>
            <a:fillRect/>
          </a:stretch>
        </p:blipFill>
        <p:spPr>
          <a:xfrm>
            <a:off x="8488363" y="2962275"/>
            <a:ext cx="2794000" cy="2819400"/>
          </a:xfrm>
          <a:prstGeom prst="rect">
            <a:avLst/>
          </a:prstGeom>
        </p:spPr>
      </p:pic>
      <p:sp>
        <p:nvSpPr>
          <p:cNvPr id="9" name="TextBox 8">
            <a:extLst>
              <a:ext uri="{FF2B5EF4-FFF2-40B4-BE49-F238E27FC236}">
                <a16:creationId xmlns:a16="http://schemas.microsoft.com/office/drawing/2014/main" id="{26D08892-1294-4F52-8427-FFD6EE092F54}"/>
              </a:ext>
            </a:extLst>
          </p:cNvPr>
          <p:cNvSpPr txBox="1"/>
          <p:nvPr/>
        </p:nvSpPr>
        <p:spPr>
          <a:xfrm>
            <a:off x="8488363" y="5781674"/>
            <a:ext cx="2794000" cy="563563"/>
          </a:xfrm>
          <a:prstGeom prst="rect">
            <a:avLst/>
          </a:prstGeom>
          <a:solidFill>
            <a:srgbClr val="000000">
              <a:alpha val="50000"/>
            </a:srgbClr>
          </a:solidFill>
          <a:ln>
            <a:noFill/>
          </a:ln>
        </p:spPr>
        <p:txBody>
          <a:bodyPr wrap="square" rtlCol="0" anchor="ctr">
            <a:noAutofit/>
          </a:bodyPr>
          <a:lstStyle/>
          <a:p>
            <a:pPr algn="ctr">
              <a:spcAft>
                <a:spcPts val="600"/>
              </a:spcAft>
            </a:pPr>
            <a:r>
              <a:rPr lang="en-NZ" sz="1300">
                <a:solidFill>
                  <a:srgbClr val="FFFFFF"/>
                </a:solidFill>
              </a:rPr>
              <a:t>Control Board</a:t>
            </a:r>
          </a:p>
        </p:txBody>
      </p:sp>
      <p:sp>
        <p:nvSpPr>
          <p:cNvPr id="2" name="Title 1">
            <a:extLst>
              <a:ext uri="{FF2B5EF4-FFF2-40B4-BE49-F238E27FC236}">
                <a16:creationId xmlns:a16="http://schemas.microsoft.com/office/drawing/2014/main" id="{CAAAE8C5-B026-412E-852D-3CA8052E7DE9}"/>
              </a:ext>
            </a:extLst>
          </p:cNvPr>
          <p:cNvSpPr>
            <a:spLocks noGrp="1"/>
          </p:cNvSpPr>
          <p:nvPr>
            <p:ph type="title"/>
          </p:nvPr>
        </p:nvSpPr>
        <p:spPr>
          <a:xfrm>
            <a:off x="1286932" y="1204109"/>
            <a:ext cx="10023398" cy="857894"/>
          </a:xfrm>
        </p:spPr>
        <p:txBody>
          <a:bodyPr>
            <a:normAutofit/>
          </a:bodyPr>
          <a:lstStyle/>
          <a:p>
            <a:r>
              <a:rPr lang="en-NZ" sz="4000" dirty="0">
                <a:solidFill>
                  <a:srgbClr val="FFFFFF"/>
                </a:solidFill>
              </a:rPr>
              <a:t>What I have done </a:t>
            </a:r>
          </a:p>
        </p:txBody>
      </p:sp>
    </p:spTree>
    <p:extLst>
      <p:ext uri="{BB962C8B-B14F-4D97-AF65-F5344CB8AC3E}">
        <p14:creationId xmlns:p14="http://schemas.microsoft.com/office/powerpoint/2010/main" val="276400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F528D-5BF8-4F08-993C-CF0EFACC7DE4}"/>
              </a:ext>
            </a:extLst>
          </p:cNvPr>
          <p:cNvSpPr>
            <a:spLocks noGrp="1"/>
          </p:cNvSpPr>
          <p:nvPr>
            <p:ph type="title"/>
          </p:nvPr>
        </p:nvSpPr>
        <p:spPr>
          <a:xfrm>
            <a:off x="1166650" y="1332952"/>
            <a:ext cx="3926898" cy="3921176"/>
          </a:xfrm>
        </p:spPr>
        <p:txBody>
          <a:bodyPr anchor="ctr">
            <a:normAutofit/>
          </a:bodyPr>
          <a:lstStyle/>
          <a:p>
            <a:r>
              <a:rPr lang="en-NZ" sz="5400"/>
              <a:t>Design Approach</a:t>
            </a:r>
          </a:p>
        </p:txBody>
      </p:sp>
      <p:grpSp>
        <p:nvGrpSpPr>
          <p:cNvPr id="16" name="Group 15">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7"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9AF2FBA-D57F-4172-A8E5-597B3D060A06}"/>
              </a:ext>
            </a:extLst>
          </p:cNvPr>
          <p:cNvSpPr>
            <a:spLocks noGrp="1"/>
          </p:cNvSpPr>
          <p:nvPr>
            <p:ph idx="1"/>
          </p:nvPr>
        </p:nvSpPr>
        <p:spPr>
          <a:xfrm>
            <a:off x="6421120" y="499833"/>
            <a:ext cx="5100320" cy="5581226"/>
          </a:xfrm>
        </p:spPr>
        <p:txBody>
          <a:bodyPr anchor="ctr">
            <a:normAutofit/>
          </a:bodyPr>
          <a:lstStyle/>
          <a:p>
            <a:r>
              <a:rPr lang="en-NZ" sz="2200" dirty="0"/>
              <a:t>Communication</a:t>
            </a:r>
          </a:p>
          <a:p>
            <a:r>
              <a:rPr lang="en-NZ" sz="2200" dirty="0"/>
              <a:t>Switching</a:t>
            </a:r>
          </a:p>
          <a:p>
            <a:r>
              <a:rPr lang="en-NZ" sz="2200" dirty="0"/>
              <a:t>Current Detection</a:t>
            </a:r>
          </a:p>
        </p:txBody>
      </p:sp>
    </p:spTree>
    <p:extLst>
      <p:ext uri="{BB962C8B-B14F-4D97-AF65-F5344CB8AC3E}">
        <p14:creationId xmlns:p14="http://schemas.microsoft.com/office/powerpoint/2010/main" val="120530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59B06A6-211C-43A2-8278-A81EAAD3AA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2000"/>
            <a:ext cx="12191998"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333CEE56-E85F-4F4D-ABDB-0F0424AED67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descr="Diagram, schematic&#10;&#10;Description automatically generated">
            <a:extLst>
              <a:ext uri="{FF2B5EF4-FFF2-40B4-BE49-F238E27FC236}">
                <a16:creationId xmlns:a16="http://schemas.microsoft.com/office/drawing/2014/main" id="{A870835A-64C4-4ACD-9555-CD781A7B5D8D}"/>
              </a:ext>
            </a:extLst>
          </p:cNvPr>
          <p:cNvPicPr>
            <a:picLocks noChangeAspect="1"/>
          </p:cNvPicPr>
          <p:nvPr/>
        </p:nvPicPr>
        <p:blipFill>
          <a:blip r:embed="rId3"/>
          <a:stretch>
            <a:fillRect/>
          </a:stretch>
        </p:blipFill>
        <p:spPr>
          <a:xfrm>
            <a:off x="1046162" y="352425"/>
            <a:ext cx="6461125" cy="3076575"/>
          </a:xfrm>
          <a:prstGeom prst="rect">
            <a:avLst/>
          </a:prstGeom>
        </p:spPr>
      </p:pic>
      <p:sp>
        <p:nvSpPr>
          <p:cNvPr id="6" name="TextBox 5">
            <a:extLst>
              <a:ext uri="{FF2B5EF4-FFF2-40B4-BE49-F238E27FC236}">
                <a16:creationId xmlns:a16="http://schemas.microsoft.com/office/drawing/2014/main" id="{FA18D652-DDC1-421B-B17C-67B7D0FC8F42}"/>
              </a:ext>
            </a:extLst>
          </p:cNvPr>
          <p:cNvSpPr txBox="1"/>
          <p:nvPr/>
        </p:nvSpPr>
        <p:spPr>
          <a:xfrm>
            <a:off x="1046163" y="3421063"/>
            <a:ext cx="6461125" cy="614363"/>
          </a:xfrm>
          <a:prstGeom prst="rect">
            <a:avLst/>
          </a:prstGeom>
          <a:solidFill>
            <a:srgbClr val="000000">
              <a:alpha val="50000"/>
            </a:srgbClr>
          </a:solidFill>
          <a:ln>
            <a:noFill/>
          </a:ln>
        </p:spPr>
        <p:txBody>
          <a:bodyPr wrap="square" rtlCol="0" anchor="ctr">
            <a:noAutofit/>
          </a:bodyPr>
          <a:lstStyle/>
          <a:p>
            <a:pPr algn="ctr">
              <a:spcAft>
                <a:spcPts val="600"/>
              </a:spcAft>
            </a:pPr>
            <a:r>
              <a:rPr lang="en-NZ" sz="1300">
                <a:solidFill>
                  <a:srgbClr val="FFFFFF"/>
                </a:solidFill>
              </a:rPr>
              <a:t>Control end</a:t>
            </a:r>
          </a:p>
        </p:txBody>
      </p:sp>
      <p:pic>
        <p:nvPicPr>
          <p:cNvPr id="5" name="Picture 4" descr="Diagram&#10;&#10;Description automatically generated">
            <a:extLst>
              <a:ext uri="{FF2B5EF4-FFF2-40B4-BE49-F238E27FC236}">
                <a16:creationId xmlns:a16="http://schemas.microsoft.com/office/drawing/2014/main" id="{91B5468B-03DB-4394-9403-71D09F93CD7D}"/>
              </a:ext>
            </a:extLst>
          </p:cNvPr>
          <p:cNvPicPr>
            <a:picLocks noChangeAspect="1"/>
          </p:cNvPicPr>
          <p:nvPr/>
        </p:nvPicPr>
        <p:blipFill>
          <a:blip r:embed="rId4"/>
          <a:stretch>
            <a:fillRect/>
          </a:stretch>
        </p:blipFill>
        <p:spPr>
          <a:xfrm>
            <a:off x="7577138" y="352425"/>
            <a:ext cx="3641725" cy="3076575"/>
          </a:xfrm>
          <a:prstGeom prst="rect">
            <a:avLst/>
          </a:prstGeom>
        </p:spPr>
      </p:pic>
      <p:sp>
        <p:nvSpPr>
          <p:cNvPr id="7" name="TextBox 6">
            <a:extLst>
              <a:ext uri="{FF2B5EF4-FFF2-40B4-BE49-F238E27FC236}">
                <a16:creationId xmlns:a16="http://schemas.microsoft.com/office/drawing/2014/main" id="{7F435271-8EE5-4FD1-9E30-D888897E13AB}"/>
              </a:ext>
            </a:extLst>
          </p:cNvPr>
          <p:cNvSpPr txBox="1"/>
          <p:nvPr/>
        </p:nvSpPr>
        <p:spPr>
          <a:xfrm>
            <a:off x="7577138" y="3421063"/>
            <a:ext cx="3641725" cy="614363"/>
          </a:xfrm>
          <a:prstGeom prst="rect">
            <a:avLst/>
          </a:prstGeom>
          <a:solidFill>
            <a:srgbClr val="000000">
              <a:alpha val="50000"/>
            </a:srgbClr>
          </a:solidFill>
          <a:ln>
            <a:noFill/>
          </a:ln>
        </p:spPr>
        <p:txBody>
          <a:bodyPr wrap="square" rtlCol="0" anchor="ctr">
            <a:noAutofit/>
          </a:bodyPr>
          <a:lstStyle/>
          <a:p>
            <a:pPr algn="ctr">
              <a:spcAft>
                <a:spcPts val="600"/>
              </a:spcAft>
            </a:pPr>
            <a:r>
              <a:rPr lang="en-NZ" sz="1300">
                <a:solidFill>
                  <a:srgbClr val="FFFFFF"/>
                </a:solidFill>
              </a:rPr>
              <a:t>House end</a:t>
            </a:r>
          </a:p>
        </p:txBody>
      </p:sp>
      <p:sp>
        <p:nvSpPr>
          <p:cNvPr id="2" name="Title 1">
            <a:extLst>
              <a:ext uri="{FF2B5EF4-FFF2-40B4-BE49-F238E27FC236}">
                <a16:creationId xmlns:a16="http://schemas.microsoft.com/office/drawing/2014/main" id="{60D63248-FE38-4409-9797-4275E8562536}"/>
              </a:ext>
            </a:extLst>
          </p:cNvPr>
          <p:cNvSpPr>
            <a:spLocks noGrp="1"/>
          </p:cNvSpPr>
          <p:nvPr>
            <p:ph type="title"/>
          </p:nvPr>
        </p:nvSpPr>
        <p:spPr>
          <a:xfrm>
            <a:off x="840510" y="4747491"/>
            <a:ext cx="7289364" cy="1273806"/>
          </a:xfrm>
        </p:spPr>
        <p:txBody>
          <a:bodyPr anchor="b">
            <a:normAutofit/>
          </a:bodyPr>
          <a:lstStyle/>
          <a:p>
            <a:r>
              <a:rPr lang="en-US" kern="1200">
                <a:solidFill>
                  <a:schemeClr val="bg1"/>
                </a:solidFill>
                <a:latin typeface="+mj-lt"/>
                <a:ea typeface="+mj-ea"/>
                <a:cs typeface="+mj-cs"/>
              </a:rPr>
              <a:t>Communication</a:t>
            </a:r>
            <a:endParaRPr lang="en-NZ">
              <a:solidFill>
                <a:schemeClr val="bg1"/>
              </a:solidFill>
            </a:endParaRPr>
          </a:p>
        </p:txBody>
      </p:sp>
    </p:spTree>
    <p:extLst>
      <p:ext uri="{BB962C8B-B14F-4D97-AF65-F5344CB8AC3E}">
        <p14:creationId xmlns:p14="http://schemas.microsoft.com/office/powerpoint/2010/main" val="145422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descr="Diagram&#10;&#10;Description automatically generated">
            <a:extLst>
              <a:ext uri="{FF2B5EF4-FFF2-40B4-BE49-F238E27FC236}">
                <a16:creationId xmlns:a16="http://schemas.microsoft.com/office/drawing/2014/main" id="{8229CDDE-5D6E-4BD1-BACA-8D635215971D}"/>
              </a:ext>
            </a:extLst>
          </p:cNvPr>
          <p:cNvPicPr>
            <a:picLocks noChangeAspect="1"/>
          </p:cNvPicPr>
          <p:nvPr/>
        </p:nvPicPr>
        <p:blipFill>
          <a:blip r:embed="rId3"/>
          <a:stretch>
            <a:fillRect/>
          </a:stretch>
        </p:blipFill>
        <p:spPr>
          <a:xfrm>
            <a:off x="4038600" y="780487"/>
            <a:ext cx="7186613" cy="3328988"/>
          </a:xfrm>
          <a:prstGeom prst="rect">
            <a:avLst/>
          </a:prstGeom>
        </p:spPr>
      </p:pic>
      <p:sp>
        <p:nvSpPr>
          <p:cNvPr id="21" name="TextBox 20">
            <a:extLst>
              <a:ext uri="{FF2B5EF4-FFF2-40B4-BE49-F238E27FC236}">
                <a16:creationId xmlns:a16="http://schemas.microsoft.com/office/drawing/2014/main" id="{737BD58B-EEEA-4A08-B6A4-2FE49C780186}"/>
              </a:ext>
            </a:extLst>
          </p:cNvPr>
          <p:cNvSpPr txBox="1"/>
          <p:nvPr/>
        </p:nvSpPr>
        <p:spPr>
          <a:xfrm>
            <a:off x="4038600" y="3963425"/>
            <a:ext cx="7186613" cy="292100"/>
          </a:xfrm>
          <a:prstGeom prst="rect">
            <a:avLst/>
          </a:prstGeom>
          <a:solidFill>
            <a:srgbClr val="000000">
              <a:alpha val="50000"/>
            </a:srgbClr>
          </a:solidFill>
          <a:ln>
            <a:noFill/>
          </a:ln>
        </p:spPr>
        <p:txBody>
          <a:bodyPr wrap="square" rtlCol="0" anchor="ctr">
            <a:noAutofit/>
          </a:bodyPr>
          <a:lstStyle/>
          <a:p>
            <a:pPr algn="ctr">
              <a:spcAft>
                <a:spcPts val="600"/>
              </a:spcAft>
            </a:pPr>
            <a:r>
              <a:rPr lang="en-NZ" sz="1300">
                <a:solidFill>
                  <a:srgbClr val="FFFFFF"/>
                </a:solidFill>
              </a:rPr>
              <a:t>Shift Registers</a:t>
            </a:r>
          </a:p>
        </p:txBody>
      </p:sp>
      <p:pic>
        <p:nvPicPr>
          <p:cNvPr id="20" name="Picture 19" descr="Diagram, schematic&#10;&#10;Description automatically generated">
            <a:extLst>
              <a:ext uri="{FF2B5EF4-FFF2-40B4-BE49-F238E27FC236}">
                <a16:creationId xmlns:a16="http://schemas.microsoft.com/office/drawing/2014/main" id="{423EE068-8B75-45D3-BF58-9E038BE6C8AF}"/>
              </a:ext>
            </a:extLst>
          </p:cNvPr>
          <p:cNvPicPr>
            <a:picLocks noChangeAspect="1"/>
          </p:cNvPicPr>
          <p:nvPr/>
        </p:nvPicPr>
        <p:blipFill>
          <a:blip r:embed="rId4"/>
          <a:stretch>
            <a:fillRect/>
          </a:stretch>
        </p:blipFill>
        <p:spPr>
          <a:xfrm>
            <a:off x="4038600" y="4314263"/>
            <a:ext cx="1816100" cy="1460500"/>
          </a:xfrm>
          <a:prstGeom prst="rect">
            <a:avLst/>
          </a:prstGeom>
        </p:spPr>
      </p:pic>
      <p:sp>
        <p:nvSpPr>
          <p:cNvPr id="23" name="TextBox 22">
            <a:extLst>
              <a:ext uri="{FF2B5EF4-FFF2-40B4-BE49-F238E27FC236}">
                <a16:creationId xmlns:a16="http://schemas.microsoft.com/office/drawing/2014/main" id="{11631B1D-7B01-44FA-95F2-05BFDFCB6B36}"/>
              </a:ext>
            </a:extLst>
          </p:cNvPr>
          <p:cNvSpPr txBox="1"/>
          <p:nvPr/>
        </p:nvSpPr>
        <p:spPr>
          <a:xfrm>
            <a:off x="4038600" y="5774763"/>
            <a:ext cx="1816100" cy="292100"/>
          </a:xfrm>
          <a:prstGeom prst="rect">
            <a:avLst/>
          </a:prstGeom>
          <a:solidFill>
            <a:srgbClr val="000000">
              <a:alpha val="50000"/>
            </a:srgbClr>
          </a:solidFill>
          <a:ln>
            <a:noFill/>
          </a:ln>
        </p:spPr>
        <p:txBody>
          <a:bodyPr wrap="square" rtlCol="0" anchor="ctr">
            <a:noAutofit/>
          </a:bodyPr>
          <a:lstStyle/>
          <a:p>
            <a:pPr algn="ctr">
              <a:spcAft>
                <a:spcPts val="600"/>
              </a:spcAft>
            </a:pPr>
            <a:r>
              <a:rPr lang="en-NZ" sz="1300">
                <a:solidFill>
                  <a:srgbClr val="FFFFFF"/>
                </a:solidFill>
              </a:rPr>
              <a:t>MOSFET</a:t>
            </a:r>
          </a:p>
        </p:txBody>
      </p:sp>
      <p:pic>
        <p:nvPicPr>
          <p:cNvPr id="19" name="Picture 18" descr="Diagram, schematic&#10;&#10;Description automatically generated">
            <a:extLst>
              <a:ext uri="{FF2B5EF4-FFF2-40B4-BE49-F238E27FC236}">
                <a16:creationId xmlns:a16="http://schemas.microsoft.com/office/drawing/2014/main" id="{76A97042-C3AF-419B-9AF9-AE05BDB107D6}"/>
              </a:ext>
            </a:extLst>
          </p:cNvPr>
          <p:cNvPicPr>
            <a:picLocks noChangeAspect="1"/>
          </p:cNvPicPr>
          <p:nvPr/>
        </p:nvPicPr>
        <p:blipFill>
          <a:blip r:embed="rId5"/>
          <a:stretch>
            <a:fillRect/>
          </a:stretch>
        </p:blipFill>
        <p:spPr>
          <a:xfrm>
            <a:off x="5913438" y="4314263"/>
            <a:ext cx="5310188" cy="1460500"/>
          </a:xfrm>
          <a:prstGeom prst="rect">
            <a:avLst/>
          </a:prstGeom>
        </p:spPr>
      </p:pic>
      <p:sp>
        <p:nvSpPr>
          <p:cNvPr id="22" name="TextBox 21">
            <a:extLst>
              <a:ext uri="{FF2B5EF4-FFF2-40B4-BE49-F238E27FC236}">
                <a16:creationId xmlns:a16="http://schemas.microsoft.com/office/drawing/2014/main" id="{BD35BBD2-01B2-4681-8207-2D8628B00D2C}"/>
              </a:ext>
            </a:extLst>
          </p:cNvPr>
          <p:cNvSpPr txBox="1"/>
          <p:nvPr/>
        </p:nvSpPr>
        <p:spPr>
          <a:xfrm>
            <a:off x="5913438" y="5774763"/>
            <a:ext cx="5310188" cy="292100"/>
          </a:xfrm>
          <a:prstGeom prst="rect">
            <a:avLst/>
          </a:prstGeom>
          <a:solidFill>
            <a:srgbClr val="000000">
              <a:alpha val="50000"/>
            </a:srgbClr>
          </a:solidFill>
          <a:ln>
            <a:noFill/>
          </a:ln>
        </p:spPr>
        <p:txBody>
          <a:bodyPr wrap="square" rtlCol="0" anchor="ctr">
            <a:noAutofit/>
          </a:bodyPr>
          <a:lstStyle/>
          <a:p>
            <a:pPr algn="ctr">
              <a:spcAft>
                <a:spcPts val="600"/>
              </a:spcAft>
            </a:pPr>
            <a:r>
              <a:rPr lang="en-NZ" sz="1300">
                <a:solidFill>
                  <a:srgbClr val="FFFFFF"/>
                </a:solidFill>
              </a:rPr>
              <a:t>Sink Driver</a:t>
            </a:r>
          </a:p>
        </p:txBody>
      </p:sp>
      <p:sp>
        <p:nvSpPr>
          <p:cNvPr id="11" name="Title 10">
            <a:extLst>
              <a:ext uri="{FF2B5EF4-FFF2-40B4-BE49-F238E27FC236}">
                <a16:creationId xmlns:a16="http://schemas.microsoft.com/office/drawing/2014/main" id="{7A769629-8E05-4605-84AE-37349369B0BC}"/>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Switching</a:t>
            </a:r>
          </a:p>
        </p:txBody>
      </p:sp>
    </p:spTree>
    <p:extLst>
      <p:ext uri="{BB962C8B-B14F-4D97-AF65-F5344CB8AC3E}">
        <p14:creationId xmlns:p14="http://schemas.microsoft.com/office/powerpoint/2010/main" val="143889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Diagram&#10;&#10;Description automatically generated">
            <a:extLst>
              <a:ext uri="{FF2B5EF4-FFF2-40B4-BE49-F238E27FC236}">
                <a16:creationId xmlns:a16="http://schemas.microsoft.com/office/drawing/2014/main" id="{851E8234-9382-4AF3-9488-861C69F1299D}"/>
              </a:ext>
            </a:extLst>
          </p:cNvPr>
          <p:cNvPicPr>
            <a:picLocks noChangeAspect="1"/>
          </p:cNvPicPr>
          <p:nvPr/>
        </p:nvPicPr>
        <p:blipFill>
          <a:blip r:embed="rId3"/>
          <a:stretch>
            <a:fillRect/>
          </a:stretch>
        </p:blipFill>
        <p:spPr>
          <a:xfrm>
            <a:off x="838200" y="2236788"/>
            <a:ext cx="4835525" cy="3316288"/>
          </a:xfrm>
          <a:prstGeom prst="rect">
            <a:avLst/>
          </a:prstGeom>
        </p:spPr>
      </p:pic>
      <p:sp>
        <p:nvSpPr>
          <p:cNvPr id="7" name="TextBox 6">
            <a:extLst>
              <a:ext uri="{FF2B5EF4-FFF2-40B4-BE49-F238E27FC236}">
                <a16:creationId xmlns:a16="http://schemas.microsoft.com/office/drawing/2014/main" id="{7EF69041-B465-4A23-8826-A4E82A8E355A}"/>
              </a:ext>
            </a:extLst>
          </p:cNvPr>
          <p:cNvSpPr txBox="1"/>
          <p:nvPr/>
        </p:nvSpPr>
        <p:spPr>
          <a:xfrm>
            <a:off x="838200" y="5458901"/>
            <a:ext cx="4835525" cy="663575"/>
          </a:xfrm>
          <a:prstGeom prst="rect">
            <a:avLst/>
          </a:prstGeom>
          <a:solidFill>
            <a:srgbClr val="000000">
              <a:alpha val="50000"/>
            </a:srgbClr>
          </a:solidFill>
          <a:ln>
            <a:noFill/>
          </a:ln>
        </p:spPr>
        <p:txBody>
          <a:bodyPr wrap="square" rtlCol="0" anchor="ctr">
            <a:noAutofit/>
          </a:bodyPr>
          <a:lstStyle/>
          <a:p>
            <a:pPr algn="ctr">
              <a:spcAft>
                <a:spcPts val="600"/>
              </a:spcAft>
            </a:pPr>
            <a:r>
              <a:rPr lang="en-NZ" sz="1300">
                <a:solidFill>
                  <a:srgbClr val="FFFFFF"/>
                </a:solidFill>
              </a:rPr>
              <a:t>Sensor</a:t>
            </a:r>
          </a:p>
        </p:txBody>
      </p:sp>
      <p:sp>
        <p:nvSpPr>
          <p:cNvPr id="2" name="Title 1">
            <a:extLst>
              <a:ext uri="{FF2B5EF4-FFF2-40B4-BE49-F238E27FC236}">
                <a16:creationId xmlns:a16="http://schemas.microsoft.com/office/drawing/2014/main" id="{F5D3A125-1A14-4060-A76C-7B08CFB9AC8A}"/>
              </a:ext>
            </a:extLst>
          </p:cNvPr>
          <p:cNvSpPr>
            <a:spLocks noGrp="1"/>
          </p:cNvSpPr>
          <p:nvPr>
            <p:ph type="title"/>
          </p:nvPr>
        </p:nvSpPr>
        <p:spPr>
          <a:xfrm>
            <a:off x="838200" y="672747"/>
            <a:ext cx="10515600" cy="715556"/>
          </a:xfrm>
        </p:spPr>
        <p:txBody>
          <a:bodyPr>
            <a:normAutofit/>
          </a:bodyPr>
          <a:lstStyle/>
          <a:p>
            <a:pPr algn="ctr"/>
            <a:r>
              <a:rPr lang="en-NZ" sz="3200">
                <a:solidFill>
                  <a:schemeClr val="bg1"/>
                </a:solidFill>
              </a:rPr>
              <a:t>Current Detection</a:t>
            </a:r>
          </a:p>
        </p:txBody>
      </p:sp>
      <p:pic>
        <p:nvPicPr>
          <p:cNvPr id="9" name="Picture 8" descr="Diagram&#10;&#10;Description automatically generated">
            <a:extLst>
              <a:ext uri="{FF2B5EF4-FFF2-40B4-BE49-F238E27FC236}">
                <a16:creationId xmlns:a16="http://schemas.microsoft.com/office/drawing/2014/main" id="{C221731D-24D6-469C-B68D-4D5BDCEB01FB}"/>
              </a:ext>
            </a:extLst>
          </p:cNvPr>
          <p:cNvPicPr>
            <a:picLocks noChangeAspect="1"/>
          </p:cNvPicPr>
          <p:nvPr/>
        </p:nvPicPr>
        <p:blipFill>
          <a:blip r:embed="rId4"/>
          <a:stretch>
            <a:fillRect/>
          </a:stretch>
        </p:blipFill>
        <p:spPr>
          <a:xfrm>
            <a:off x="5043098" y="2601930"/>
            <a:ext cx="6899467" cy="2562398"/>
          </a:xfrm>
          <a:prstGeom prst="rect">
            <a:avLst/>
          </a:prstGeom>
        </p:spPr>
      </p:pic>
      <p:sp>
        <p:nvSpPr>
          <p:cNvPr id="10" name="TextBox 9">
            <a:extLst>
              <a:ext uri="{FF2B5EF4-FFF2-40B4-BE49-F238E27FC236}">
                <a16:creationId xmlns:a16="http://schemas.microsoft.com/office/drawing/2014/main" id="{3DCE796D-F4D2-424F-A3F0-9DC78B6E5C92}"/>
              </a:ext>
            </a:extLst>
          </p:cNvPr>
          <p:cNvSpPr txBox="1"/>
          <p:nvPr/>
        </p:nvSpPr>
        <p:spPr>
          <a:xfrm>
            <a:off x="5673725" y="5458901"/>
            <a:ext cx="5971935" cy="663575"/>
          </a:xfrm>
          <a:prstGeom prst="rect">
            <a:avLst/>
          </a:prstGeom>
          <a:solidFill>
            <a:srgbClr val="000000">
              <a:alpha val="50000"/>
            </a:srgbClr>
          </a:solidFill>
          <a:ln>
            <a:noFill/>
          </a:ln>
        </p:spPr>
        <p:txBody>
          <a:bodyPr wrap="square" rtlCol="0" anchor="ctr">
            <a:noAutofit/>
          </a:bodyPr>
          <a:lstStyle/>
          <a:p>
            <a:pPr algn="ctr">
              <a:spcAft>
                <a:spcPts val="600"/>
              </a:spcAft>
            </a:pPr>
            <a:r>
              <a:rPr lang="en-NZ" sz="1300" dirty="0">
                <a:solidFill>
                  <a:srgbClr val="FFFFFF"/>
                </a:solidFill>
              </a:rPr>
              <a:t>Inversion and Amplification</a:t>
            </a:r>
          </a:p>
        </p:txBody>
      </p:sp>
    </p:spTree>
    <p:extLst>
      <p:ext uri="{BB962C8B-B14F-4D97-AF65-F5344CB8AC3E}">
        <p14:creationId xmlns:p14="http://schemas.microsoft.com/office/powerpoint/2010/main" val="250758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6510FF-5AA3-4C57-BAB9-661E10578623}"/>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Current Detection</a:t>
            </a:r>
          </a:p>
        </p:txBody>
      </p:sp>
      <p:cxnSp>
        <p:nvCxnSpPr>
          <p:cNvPr id="12" name="Straight Connector 1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CDEDD74-F683-4D74-A56C-7B313BDE90AE}"/>
              </a:ext>
            </a:extLst>
          </p:cNvPr>
          <p:cNvSpPr txBox="1"/>
          <p:nvPr/>
        </p:nvSpPr>
        <p:spPr>
          <a:xfrm>
            <a:off x="593610" y="2121763"/>
            <a:ext cx="3822192" cy="377301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solidFill>
                  <a:schemeClr val="bg1"/>
                </a:solidFill>
              </a:rPr>
              <a:t>Multiplexing</a:t>
            </a:r>
          </a:p>
          <a:p>
            <a:pPr marL="285750" indent="-228600">
              <a:lnSpc>
                <a:spcPct val="90000"/>
              </a:lnSpc>
              <a:spcAft>
                <a:spcPts val="600"/>
              </a:spcAft>
              <a:buFont typeface="Arial" panose="020B0604020202020204" pitchFamily="34" charset="0"/>
              <a:buChar char="•"/>
            </a:pPr>
            <a:r>
              <a:rPr lang="en-US" sz="2000" dirty="0">
                <a:solidFill>
                  <a:schemeClr val="bg1"/>
                </a:solidFill>
              </a:rPr>
              <a:t>ADC</a:t>
            </a:r>
          </a:p>
        </p:txBody>
      </p:sp>
      <p:pic>
        <p:nvPicPr>
          <p:cNvPr id="4" name="Picture 3" descr="Diagram, schematic&#10;&#10;Description automatically generated">
            <a:extLst>
              <a:ext uri="{FF2B5EF4-FFF2-40B4-BE49-F238E27FC236}">
                <a16:creationId xmlns:a16="http://schemas.microsoft.com/office/drawing/2014/main" id="{9DC1EF68-AD18-4095-836B-098D1DC4BC84}"/>
              </a:ext>
            </a:extLst>
          </p:cNvPr>
          <p:cNvPicPr>
            <a:picLocks noChangeAspect="1"/>
          </p:cNvPicPr>
          <p:nvPr/>
        </p:nvPicPr>
        <p:blipFill>
          <a:blip r:embed="rId3"/>
          <a:stretch>
            <a:fillRect/>
          </a:stretch>
        </p:blipFill>
        <p:spPr>
          <a:xfrm>
            <a:off x="5110716" y="869285"/>
            <a:ext cx="6596652" cy="4963980"/>
          </a:xfrm>
          <a:prstGeom prst="rect">
            <a:avLst/>
          </a:prstGeom>
        </p:spPr>
      </p:pic>
    </p:spTree>
    <p:extLst>
      <p:ext uri="{BB962C8B-B14F-4D97-AF65-F5344CB8AC3E}">
        <p14:creationId xmlns:p14="http://schemas.microsoft.com/office/powerpoint/2010/main" val="167293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31609C-758D-42EC-A87E-458B3E0D422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Switch Board Full Schematic</a:t>
            </a:r>
          </a:p>
        </p:txBody>
      </p:sp>
      <p:pic>
        <p:nvPicPr>
          <p:cNvPr id="4" name="Picture 3">
            <a:extLst>
              <a:ext uri="{FF2B5EF4-FFF2-40B4-BE49-F238E27FC236}">
                <a16:creationId xmlns:a16="http://schemas.microsoft.com/office/drawing/2014/main" id="{2FDC47DA-2C97-4015-A0CD-573F2312CF35}"/>
              </a:ext>
            </a:extLst>
          </p:cNvPr>
          <p:cNvPicPr>
            <a:picLocks noChangeAspect="1"/>
          </p:cNvPicPr>
          <p:nvPr/>
        </p:nvPicPr>
        <p:blipFill>
          <a:blip r:embed="rId3"/>
          <a:stretch>
            <a:fillRect/>
          </a:stretch>
        </p:blipFill>
        <p:spPr>
          <a:xfrm>
            <a:off x="4215120" y="781665"/>
            <a:ext cx="7815568" cy="5353664"/>
          </a:xfrm>
          <a:prstGeom prst="rect">
            <a:avLst/>
          </a:prstGeom>
        </p:spPr>
      </p:pic>
    </p:spTree>
    <p:extLst>
      <p:ext uri="{BB962C8B-B14F-4D97-AF65-F5344CB8AC3E}">
        <p14:creationId xmlns:p14="http://schemas.microsoft.com/office/powerpoint/2010/main" val="4286551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2485</TotalTime>
  <Words>824</Words>
  <Application>Microsoft Office PowerPoint</Application>
  <PresentationFormat>Widescreen</PresentationFormat>
  <Paragraphs>123</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2021/2022 FAN Summer Research Scholarship</vt:lpstr>
      <vt:lpstr>Project Details</vt:lpstr>
      <vt:lpstr>What I have done </vt:lpstr>
      <vt:lpstr>Design Approach</vt:lpstr>
      <vt:lpstr>Communication</vt:lpstr>
      <vt:lpstr>Switching</vt:lpstr>
      <vt:lpstr>Current Detection</vt:lpstr>
      <vt:lpstr>Current Detection</vt:lpstr>
      <vt:lpstr>Switch Board Full Schematic</vt:lpstr>
      <vt:lpstr>Control Board Full Schematic</vt:lpstr>
      <vt:lpstr>Raspberry Pi Software Process</vt:lpstr>
      <vt:lpstr>State Vectors</vt:lpstr>
      <vt:lpstr>Pi Pico Software Process</vt:lpstr>
      <vt:lpstr>What do I still need to do?</vt:lpstr>
      <vt:lpstr>What Have I Learnt?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2021/2022 FAN Summer Research Scholarship</dc:title>
  <dc:creator>Andre Webber</dc:creator>
  <cp:lastModifiedBy>Andre Webber</cp:lastModifiedBy>
  <cp:revision>22</cp:revision>
  <dcterms:created xsi:type="dcterms:W3CDTF">2022-02-03T22:56:27Z</dcterms:created>
  <dcterms:modified xsi:type="dcterms:W3CDTF">2022-02-07T19:15:35Z</dcterms:modified>
</cp:coreProperties>
</file>