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28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25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1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56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19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910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78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599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659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21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771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7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3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56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181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39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42F4-7D11-473B-8EDA-30B36B977C50}" type="datetimeFigureOut">
              <a:rPr lang="pt-PT" smtClean="0"/>
              <a:t>12/01/2023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BA5C3E-9DE4-4D50-B14C-406350EE92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99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4B03-5085-53B8-3296-38DE26FFB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9348" y="445106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ADMINISTRAÇÃO DE SISTEMAS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458AC-8E5A-A540-C8BC-AA16E1D4C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234" y="2332101"/>
            <a:ext cx="5335049" cy="4080793"/>
          </a:xfrm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Turma 3DG   Grupo 041   SPRINT 3</a:t>
            </a:r>
          </a:p>
          <a:p>
            <a:endParaRPr lang="pt-PT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4999"/>
              </a:lnSpc>
            </a:pPr>
            <a:r>
              <a:rPr lang="pt-PT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/>
              </a:rPr>
              <a:t>	PROFESSOR:</a:t>
            </a:r>
            <a:endParaRPr lang="pt-PT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Times New Roman"/>
            </a:endParaRPr>
          </a:p>
          <a:p>
            <a:pPr lvl="2" algn="l">
              <a:lnSpc>
                <a:spcPct val="114999"/>
              </a:lnSpc>
            </a:pPr>
            <a:r>
              <a:rPr lang="pt-PT" sz="14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André Moreira</a:t>
            </a:r>
          </a:p>
          <a:p>
            <a:pPr algn="l"/>
            <a:r>
              <a:rPr lang="pt-PT" cap="all" dirty="0">
                <a:solidFill>
                  <a:schemeClr val="bg1"/>
                </a:solidFill>
                <a:latin typeface="+mj-lt"/>
                <a:ea typeface="Segoe UI"/>
                <a:cs typeface="Segoe UI"/>
              </a:rPr>
              <a:t>	Elementos do grupo:</a:t>
            </a:r>
          </a:p>
          <a:p>
            <a:pPr lvl="2" algn="l"/>
            <a:r>
              <a:rPr lang="pt-PT" sz="14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André Teixeira </a:t>
            </a:r>
            <a:r>
              <a:rPr lang="pt-PT" sz="1400" cap="all" dirty="0">
                <a:solidFill>
                  <a:schemeClr val="bg1"/>
                </a:solidFill>
                <a:latin typeface="+mj-lt"/>
                <a:ea typeface="Segoe UI"/>
                <a:cs typeface="Segoe UI"/>
              </a:rPr>
              <a:t>– 1190384</a:t>
            </a:r>
          </a:p>
          <a:p>
            <a:pPr lvl="2" algn="l"/>
            <a:r>
              <a:rPr lang="pt-PT" sz="14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Ivo Oliveira </a:t>
            </a:r>
            <a:r>
              <a:rPr lang="pt-PT" sz="1400" cap="all" dirty="0">
                <a:solidFill>
                  <a:schemeClr val="bg1"/>
                </a:solidFill>
                <a:latin typeface="+mj-lt"/>
                <a:ea typeface="Segoe UI"/>
                <a:cs typeface="Segoe UI"/>
              </a:rPr>
              <a:t>– 1190679</a:t>
            </a:r>
          </a:p>
          <a:p>
            <a:pPr lvl="2" algn="l"/>
            <a:r>
              <a:rPr lang="pt-PT" sz="14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João Miranda </a:t>
            </a:r>
            <a:r>
              <a:rPr lang="pt-PT" sz="1400" cap="all" dirty="0">
                <a:solidFill>
                  <a:schemeClr val="bg1"/>
                </a:solidFill>
                <a:latin typeface="+mj-lt"/>
                <a:ea typeface="Segoe UI"/>
                <a:cs typeface="Segoe UI"/>
              </a:rPr>
              <a:t>– 1201197</a:t>
            </a:r>
          </a:p>
          <a:p>
            <a:pPr lvl="2" algn="l"/>
            <a:r>
              <a:rPr lang="pt-PT" sz="14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Miguel Macedo </a:t>
            </a:r>
            <a:r>
              <a:rPr lang="pt-PT" sz="1400" cap="all" dirty="0">
                <a:solidFill>
                  <a:schemeClr val="bg1"/>
                </a:solidFill>
                <a:latin typeface="+mj-lt"/>
                <a:ea typeface="Segoe UI"/>
                <a:cs typeface="Segoe UI"/>
              </a:rPr>
              <a:t>- 1201199</a:t>
            </a:r>
          </a:p>
          <a:p>
            <a:pPr lvl="2" algn="l"/>
            <a:r>
              <a:rPr lang="pt-PT" sz="14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Mário Cardoso </a:t>
            </a:r>
            <a:r>
              <a:rPr lang="pt-PT" sz="1400" cap="all" dirty="0">
                <a:solidFill>
                  <a:schemeClr val="bg1"/>
                </a:solidFill>
                <a:latin typeface="+mj-lt"/>
                <a:ea typeface="Segoe UI"/>
                <a:cs typeface="Segoe UI"/>
              </a:rPr>
              <a:t>– 1201496</a:t>
            </a:r>
            <a:endParaRPr lang="pt-PT" dirty="0"/>
          </a:p>
          <a:p>
            <a:pPr lvl="2" algn="l"/>
            <a:endParaRPr lang="en-GB" sz="1400" dirty="0">
              <a:solidFill>
                <a:schemeClr val="bg1"/>
              </a:solidFill>
              <a:latin typeface="+mj-lt"/>
              <a:cs typeface="Calibri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83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US8: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270927" y="558730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Como administrador da organização quero que seja implementada uma gestão de acessos que satisfaça os critérios apropriados de segurança.</a:t>
            </a:r>
          </a:p>
          <a:p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7069291E-713B-F274-58FB-A98914A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802" y="1912403"/>
            <a:ext cx="8596668" cy="3418840"/>
          </a:xfrm>
        </p:spPr>
        <p:txBody>
          <a:bodyPr>
            <a:normAutofit fontScale="92500" lnSpcReduction="20000"/>
          </a:bodyPr>
          <a:lstStyle/>
          <a:p>
            <a:r>
              <a:rPr lang="pt-PT" dirty="0">
                <a:solidFill>
                  <a:schemeClr val="tx1"/>
                </a:solidFill>
              </a:rPr>
              <a:t>Definir políticas de acesso;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Implementar autenticação de dois fatores;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Monitorizar o acesso;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Atualizar as senhas regularmente, devem ser senhas fortes e usamos a ferramenta</a:t>
            </a:r>
          </a:p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</a:rPr>
              <a:t>     “</a:t>
            </a:r>
            <a:r>
              <a:rPr lang="pt-PT" dirty="0" err="1">
                <a:solidFill>
                  <a:schemeClr val="tx1"/>
                </a:solidFill>
              </a:rPr>
              <a:t>pwquality</a:t>
            </a:r>
            <a:r>
              <a:rPr lang="pt-PT" dirty="0">
                <a:solidFill>
                  <a:schemeClr val="tx1"/>
                </a:solidFill>
              </a:rPr>
              <a:t>” para verificar a força das senhas dos usuários;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Treinar os funcionários;</a:t>
            </a:r>
          </a:p>
        </p:txBody>
      </p:sp>
    </p:spTree>
    <p:extLst>
      <p:ext uri="{BB962C8B-B14F-4D97-AF65-F5344CB8AC3E}">
        <p14:creationId xmlns:p14="http://schemas.microsoft.com/office/powerpoint/2010/main" val="252548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278E5-0FA7-5DDA-B6D2-9C0CE5C7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5575"/>
            <a:ext cx="8596668" cy="1320800"/>
          </a:xfrm>
        </p:spPr>
        <p:txBody>
          <a:bodyPr/>
          <a:lstStyle/>
          <a:p>
            <a:r>
              <a:rPr lang="pt-PT" dirty="0"/>
              <a:t>US8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402F72C8-AD56-4A09-5828-46F57A72A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70" y="1232998"/>
            <a:ext cx="8596668" cy="4809027"/>
          </a:xfrm>
        </p:spPr>
      </p:pic>
    </p:spTree>
    <p:extLst>
      <p:ext uri="{BB962C8B-B14F-4D97-AF65-F5344CB8AC3E}">
        <p14:creationId xmlns:p14="http://schemas.microsoft.com/office/powerpoint/2010/main" val="72007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3B423-66ED-4A70-B99A-80461888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pt-PT" dirty="0"/>
              <a:t>US8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9FBDD0B1-1512-27D6-5DA5-5AD4A8BC6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54869"/>
            <a:ext cx="10202057" cy="4641242"/>
          </a:xfrm>
        </p:spPr>
      </p:pic>
    </p:spTree>
    <p:extLst>
      <p:ext uri="{BB962C8B-B14F-4D97-AF65-F5344CB8AC3E}">
        <p14:creationId xmlns:p14="http://schemas.microsoft.com/office/powerpoint/2010/main" val="150312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US9: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341266" y="387908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Como administrador da organização quero que seja implementado de forma justificada um sistema de </a:t>
            </a:r>
            <a:r>
              <a:rPr lang="pt-PT" b="1" dirty="0" err="1"/>
              <a:t>clustering</a:t>
            </a:r>
            <a:r>
              <a:rPr lang="pt-PT" b="1" dirty="0"/>
              <a:t> entre os sistemas que implementam o SPA.</a:t>
            </a:r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EF6CB62-6CC8-324F-FC97-B1812102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802" y="1912403"/>
            <a:ext cx="8596668" cy="341884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Melhorar a disponibilidade do sistema;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Balancear a carga de trabalho entre os sistemas;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Facilitar a manutenção e atualização do sistema;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Permitir que o sistema escalasse horizontalmente adicionando mais sistemas aos clusters conforme a demanda aumenta;</a:t>
            </a:r>
          </a:p>
        </p:txBody>
      </p:sp>
    </p:spTree>
    <p:extLst>
      <p:ext uri="{BB962C8B-B14F-4D97-AF65-F5344CB8AC3E}">
        <p14:creationId xmlns:p14="http://schemas.microsoft.com/office/powerpoint/2010/main" val="148503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54851" cy="857460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/>
              <a:t>US10: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4B3702-1F6A-5B79-D561-8C46E091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11" y="1531689"/>
            <a:ext cx="8596668" cy="5209579"/>
          </a:xfrm>
        </p:spPr>
        <p:txBody>
          <a:bodyPr>
            <a:normAutofit/>
          </a:bodyPr>
          <a:lstStyle/>
          <a:p>
            <a:r>
              <a:rPr lang="pt-PT" sz="1600" dirty="0">
                <a:solidFill>
                  <a:schemeClr val="tx1"/>
                </a:solidFill>
                <a:cs typeface="Calibri"/>
              </a:rPr>
              <a:t>A solução passa por criar um par de chaves primaria com o comando 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ssh-keygen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 –t 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rsa</a:t>
            </a:r>
            <a:endParaRPr lang="pt-PT" sz="1600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t-PT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t-PT" sz="16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pt-PT" sz="1600" dirty="0">
                <a:solidFill>
                  <a:schemeClr val="tx1"/>
                </a:solidFill>
              </a:rPr>
              <a:t>A segunda etapa é </a:t>
            </a:r>
            <a:r>
              <a:rPr lang="pt-PT" sz="1600" dirty="0">
                <a:solidFill>
                  <a:schemeClr val="tx1"/>
                </a:solidFill>
                <a:ea typeface="+mn-lt"/>
                <a:cs typeface="+mn-lt"/>
              </a:rPr>
              <a:t>usar o comando 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ssh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-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copy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-id</a:t>
            </a:r>
            <a:r>
              <a:rPr lang="pt-PT" sz="1600" dirty="0">
                <a:solidFill>
                  <a:schemeClr val="tx1"/>
                </a:solidFill>
                <a:ea typeface="+mn-lt"/>
                <a:cs typeface="+mn-lt"/>
              </a:rPr>
              <a:t>: transferimos a chave pública para a máquina virtual </a:t>
            </a:r>
          </a:p>
          <a:p>
            <a:endParaRPr lang="pt-PT" sz="1600" dirty="0">
              <a:solidFill>
                <a:schemeClr val="tx1"/>
              </a:solidFill>
              <a:ea typeface="+mn-lt"/>
              <a:cs typeface="Calibri"/>
            </a:endParaRPr>
          </a:p>
          <a:p>
            <a:r>
              <a:rPr lang="pt-PT" sz="1600" dirty="0">
                <a:solidFill>
                  <a:schemeClr val="tx1"/>
                </a:solidFill>
                <a:ea typeface="+mn-lt"/>
                <a:cs typeface="+mn-lt"/>
              </a:rPr>
              <a:t>Editamos o arquivo de configuração do SSH na máquina virtual para desabilitar a autenticação por senha, abrindo o arquivo 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etc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ssh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sshd_config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1600" dirty="0">
                <a:solidFill>
                  <a:schemeClr val="tx1"/>
                </a:solidFill>
                <a:ea typeface="+mn-lt"/>
                <a:cs typeface="+mn-lt"/>
              </a:rPr>
              <a:t>e alterando a seguinte linha: </a:t>
            </a:r>
            <a:r>
              <a:rPr lang="pt-PT" sz="1600" dirty="0" err="1">
                <a:solidFill>
                  <a:schemeClr val="tx1"/>
                </a:solidFill>
                <a:ea typeface="+mn-lt"/>
                <a:cs typeface="+mn-lt"/>
              </a:rPr>
              <a:t>PasswordAuthentication</a:t>
            </a:r>
            <a:r>
              <a:rPr lang="pt-PT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1600" dirty="0" err="1">
                <a:solidFill>
                  <a:schemeClr val="tx1"/>
                </a:solidFill>
                <a:ea typeface="+mn-lt"/>
                <a:cs typeface="+mn-lt"/>
              </a:rPr>
              <a:t>yes</a:t>
            </a:r>
            <a:r>
              <a:rPr lang="pt-PT" sz="1600" dirty="0">
                <a:solidFill>
                  <a:schemeClr val="tx1"/>
                </a:solidFill>
                <a:ea typeface="+mn-lt"/>
                <a:cs typeface="+mn-lt"/>
              </a:rPr>
              <a:t> para </a:t>
            </a:r>
            <a:r>
              <a:rPr lang="pt-PT" sz="1600" dirty="0" err="1">
                <a:solidFill>
                  <a:schemeClr val="tx1"/>
                </a:solidFill>
                <a:ea typeface="+mn-lt"/>
                <a:cs typeface="+mn-lt"/>
              </a:rPr>
              <a:t>PasswordAuthentication</a:t>
            </a:r>
            <a:r>
              <a:rPr lang="pt-PT" sz="1600" dirty="0">
                <a:solidFill>
                  <a:schemeClr val="tx1"/>
                </a:solidFill>
                <a:ea typeface="+mn-lt"/>
                <a:cs typeface="+mn-lt"/>
              </a:rPr>
              <a:t> no</a:t>
            </a:r>
          </a:p>
          <a:p>
            <a:endParaRPr lang="pt-PT" sz="1600" dirty="0">
              <a:solidFill>
                <a:schemeClr val="tx1"/>
              </a:solidFill>
              <a:cs typeface="Calibri"/>
            </a:endParaRPr>
          </a:p>
          <a:p>
            <a:endParaRPr lang="pt-PT" sz="16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pt-PT" sz="1600" dirty="0">
                <a:solidFill>
                  <a:schemeClr val="tx1"/>
                </a:solidFill>
                <a:ea typeface="+mn-lt"/>
                <a:cs typeface="+mn-lt"/>
              </a:rPr>
              <a:t>Reiniciamos o serviço SSH na máquina virtual para que as alterações entrem em vigor com o comando: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systemctl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restart</a:t>
            </a:r>
            <a:r>
              <a:rPr lang="pt-PT" sz="16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a typeface="+mn-lt"/>
                <a:cs typeface="+mn-lt"/>
              </a:rPr>
              <a:t>ssh</a:t>
            </a:r>
            <a:r>
              <a:rPr lang="pt-PT" sz="1600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endParaRPr lang="pt-PT" sz="1600" dirty="0">
              <a:solidFill>
                <a:schemeClr val="tx1"/>
              </a:solidFill>
            </a:endParaRP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421653" y="528585"/>
            <a:ext cx="851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Como administrador de sistemas quero que o administrador tenha um acesso SSH à maquina virtual, apenas por certificado, sem recurso a password.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9D666D-F81A-24D0-1EBE-6B11A24E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59" y="1859698"/>
            <a:ext cx="5082540" cy="4057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616F1A-2217-338A-ABAA-B64C58F2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76" y="4592538"/>
            <a:ext cx="3971445" cy="5678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1EA2BF9-ED2A-B7D0-30DF-012A34349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332" y="4592538"/>
            <a:ext cx="4241258" cy="5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US1: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4B3702-1F6A-5B79-D561-8C46E091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22522"/>
            <a:ext cx="8596668" cy="3418840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Identificar os sistemas e processos críticos para a continuidade dos negócios;</a:t>
            </a:r>
          </a:p>
          <a:p>
            <a:r>
              <a:rPr lang="pt-PT" dirty="0">
                <a:solidFill>
                  <a:schemeClr val="tx1"/>
                </a:solidFill>
              </a:rPr>
              <a:t>Determinar o tempo máximo que cada um desses sistemas e processos pode ficar inativo antes que o MBCO seja violado;</a:t>
            </a:r>
          </a:p>
          <a:p>
            <a:r>
              <a:rPr lang="pt-PT" dirty="0">
                <a:solidFill>
                  <a:schemeClr val="tx1"/>
                </a:solidFill>
              </a:rPr>
              <a:t>Desenvolver um plano para restaurar cada um desses sistemas e processos o mais rapidamente possível após uma interrupção ou crise;</a:t>
            </a:r>
          </a:p>
          <a:p>
            <a:r>
              <a:rPr lang="pt-PT" dirty="0">
                <a:solidFill>
                  <a:schemeClr val="tx1"/>
                </a:solidFill>
              </a:rPr>
              <a:t>Testar o plano de recuperação de desastre periodicamente para garantir que ele esteja atualizado e funcione corretamente;</a:t>
            </a:r>
          </a:p>
          <a:p>
            <a:r>
              <a:rPr lang="pt-PT" dirty="0">
                <a:solidFill>
                  <a:schemeClr val="tx1"/>
                </a:solidFill>
              </a:rPr>
              <a:t>Atualizar o plano de recuperação de desastre conforme necessário à medida que a empresa cresce e muda.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100104" y="548682"/>
            <a:ext cx="859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effectLst/>
                <a:latin typeface="+mj-lt"/>
                <a:ea typeface="Calibri" panose="020F0502020204030204" pitchFamily="34" charset="0"/>
              </a:rPr>
              <a:t>Como administrador da organização quero um plano de recuperação de desastre que satisfaça o MBCO definido na US B5.</a:t>
            </a:r>
            <a:endParaRPr lang="pt-PT" b="1" dirty="0"/>
          </a:p>
          <a:p>
            <a:endParaRPr lang="pt-PT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613AF4B-A3C9-9AD3-5F82-DB2356BA7A35}"/>
              </a:ext>
            </a:extLst>
          </p:cNvPr>
          <p:cNvSpPr txBox="1">
            <a:spLocks/>
          </p:cNvSpPr>
          <p:nvPr/>
        </p:nvSpPr>
        <p:spPr>
          <a:xfrm>
            <a:off x="677334" y="1655310"/>
            <a:ext cx="1024128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600" dirty="0">
                <a:solidFill>
                  <a:schemeClr val="tx1"/>
                </a:solidFill>
                <a:ea typeface="Calibri" panose="020F0502020204030204" pitchFamily="34" charset="0"/>
              </a:rPr>
              <a:t>O plano de recuperação de desastre é um documento que detalha os passos a serem realizados para restaurar os sistemas e processos da empresa após uma interrupção ou crise.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3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US2: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4B3702-1F6A-5B79-D561-8C46E091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36783"/>
            <a:ext cx="8596668" cy="3404579"/>
          </a:xfrm>
        </p:spPr>
        <p:txBody>
          <a:bodyPr>
            <a:normAutofit lnSpcReduction="10000"/>
          </a:bodyPr>
          <a:lstStyle/>
          <a:p>
            <a:r>
              <a:rPr lang="pt-PT" dirty="0">
                <a:solidFill>
                  <a:schemeClr val="tx1"/>
                </a:solidFill>
              </a:rPr>
              <a:t>Implementar redundância em vários níveis;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Implementar soluções de backup e recuperação;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Monitorizar a infraestrutura em tempo real;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Realizar manutenção preventiva regularmente;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Ter um plano de ação em caso de falha;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341266" y="387908"/>
            <a:ext cx="859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Como administrador da organização quero que me seja apresentada de forma justificada a ou as alterações a realizar na infraestrutura por forma a assegurar um MTD (</a:t>
            </a:r>
            <a:r>
              <a:rPr lang="pt-PT" b="1" dirty="0" err="1"/>
              <a:t>Maximum</a:t>
            </a:r>
            <a:r>
              <a:rPr lang="pt-PT" b="1" dirty="0"/>
              <a:t> </a:t>
            </a:r>
            <a:r>
              <a:rPr lang="pt-PT" b="1" dirty="0" err="1"/>
              <a:t>Tolerable</a:t>
            </a:r>
            <a:r>
              <a:rPr lang="pt-PT" b="1" dirty="0"/>
              <a:t> </a:t>
            </a:r>
            <a:r>
              <a:rPr lang="pt-PT" b="1" dirty="0" err="1"/>
              <a:t>Downtime</a:t>
            </a:r>
            <a:r>
              <a:rPr lang="pt-PT" b="1" dirty="0"/>
              <a:t>) de 20 minutos.</a:t>
            </a:r>
          </a:p>
          <a:p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6D4ED676-B011-B5B3-B1D0-64EE1FAC7057}"/>
              </a:ext>
            </a:extLst>
          </p:cNvPr>
          <p:cNvSpPr txBox="1">
            <a:spLocks/>
          </p:cNvSpPr>
          <p:nvPr/>
        </p:nvSpPr>
        <p:spPr>
          <a:xfrm>
            <a:off x="677334" y="1655310"/>
            <a:ext cx="1024128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600" dirty="0">
                <a:solidFill>
                  <a:schemeClr val="tx1"/>
                </a:solidFill>
                <a:ea typeface="Calibri" panose="020F0502020204030204" pitchFamily="34" charset="0"/>
              </a:rPr>
              <a:t>Para assegurar um MTD de 20 minutos, é importante ter uma infraestrutura que seja tolerante a falhas e capaz de se recuperar rapidamente. Algumas alterações que podemos considerar são: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6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US3: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341266" y="229705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Como administrador de sistemas quero que seja realizada uma cópia de segurança da(s) DB(s) para um ambiente de </a:t>
            </a:r>
            <a:r>
              <a:rPr lang="pt-PT" b="1" dirty="0" err="1"/>
              <a:t>Cloud</a:t>
            </a:r>
            <a:r>
              <a:rPr lang="pt-PT" b="1" dirty="0"/>
              <a:t> através de um script que a renomeie para o formato &lt;</a:t>
            </a:r>
            <a:r>
              <a:rPr lang="pt-PT" b="1" dirty="0" err="1"/>
              <a:t>nome_da_db</a:t>
            </a:r>
            <a:r>
              <a:rPr lang="pt-PT" b="1" dirty="0"/>
              <a:t>&gt;_</a:t>
            </a:r>
            <a:r>
              <a:rPr lang="pt-PT" b="1" dirty="0" err="1"/>
              <a:t>yyyymmdd</a:t>
            </a:r>
            <a:r>
              <a:rPr lang="pt-PT" b="1" dirty="0"/>
              <a:t> sendo &lt;</a:t>
            </a:r>
            <a:r>
              <a:rPr lang="pt-PT" b="1" dirty="0" err="1"/>
              <a:t>nome_da_db</a:t>
            </a:r>
            <a:r>
              <a:rPr lang="pt-PT" b="1" dirty="0"/>
              <a:t>&gt; o nome da base de dados, </a:t>
            </a:r>
            <a:r>
              <a:rPr lang="pt-PT" b="1" dirty="0" err="1"/>
              <a:t>yyyy</a:t>
            </a:r>
            <a:r>
              <a:rPr lang="pt-PT" b="1" dirty="0"/>
              <a:t> o ano de realização da cópia, mm o mês de realização da cópia e </a:t>
            </a:r>
            <a:r>
              <a:rPr lang="pt-PT" b="1" dirty="0" err="1"/>
              <a:t>dd</a:t>
            </a:r>
            <a:r>
              <a:rPr lang="pt-PT" b="1" dirty="0"/>
              <a:t> o dia da realização da cópia.</a:t>
            </a:r>
          </a:p>
          <a:p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0B2ECBBC-1DEF-66CF-7188-607E014FDAF4}"/>
              </a:ext>
            </a:extLst>
          </p:cNvPr>
          <p:cNvSpPr txBox="1">
            <a:spLocks/>
          </p:cNvSpPr>
          <p:nvPr/>
        </p:nvSpPr>
        <p:spPr>
          <a:xfrm>
            <a:off x="677334" y="2707948"/>
            <a:ext cx="8808310" cy="5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600" dirty="0">
                <a:solidFill>
                  <a:schemeClr val="tx1"/>
                </a:solidFill>
                <a:ea typeface="Calibri" panose="020F0502020204030204" pitchFamily="34" charset="0"/>
              </a:rPr>
              <a:t>Primeiro é obtido o nome da base de dados que pretendemos fazer o backup: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3FF866-800D-486C-9A15-9F94778EA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3" y="3046245"/>
            <a:ext cx="53244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2BD39EF-AC83-C531-D592-12DF094FDF59}"/>
              </a:ext>
            </a:extLst>
          </p:cNvPr>
          <p:cNvSpPr txBox="1">
            <a:spLocks/>
          </p:cNvSpPr>
          <p:nvPr/>
        </p:nvSpPr>
        <p:spPr>
          <a:xfrm>
            <a:off x="6019798" y="3641963"/>
            <a:ext cx="4045391" cy="5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600" dirty="0">
                <a:solidFill>
                  <a:schemeClr val="tx1"/>
                </a:solidFill>
                <a:ea typeface="Calibri" panose="020F0502020204030204" pitchFamily="34" charset="0"/>
              </a:rPr>
              <a:t>Obtemos a data atual: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495A7C-371A-1C75-14A2-ABD806E86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961164"/>
            <a:ext cx="53244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BC63759-075D-8515-9EDA-5AE9D49E6B77}"/>
              </a:ext>
            </a:extLst>
          </p:cNvPr>
          <p:cNvSpPr txBox="1">
            <a:spLocks/>
          </p:cNvSpPr>
          <p:nvPr/>
        </p:nvSpPr>
        <p:spPr>
          <a:xfrm>
            <a:off x="677334" y="4254523"/>
            <a:ext cx="8808310" cy="5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600" dirty="0">
                <a:solidFill>
                  <a:schemeClr val="tx1"/>
                </a:solidFill>
                <a:ea typeface="Calibri" panose="020F0502020204030204" pitchFamily="34" charset="0"/>
              </a:rPr>
              <a:t>Criamos o arquivo backup: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EC4834-2BF6-EFFC-AF6B-2B4A9295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3" y="4590016"/>
            <a:ext cx="5324475" cy="3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B059B0E-8DEE-50D9-F2B7-A339A7F5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5479061"/>
            <a:ext cx="52768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16A6B73-CAF7-C4E7-926C-B4B6A33B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3" y="6246924"/>
            <a:ext cx="5248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88939E2-38C8-A71F-D96F-A52A8F47E9CA}"/>
              </a:ext>
            </a:extLst>
          </p:cNvPr>
          <p:cNvSpPr txBox="1">
            <a:spLocks/>
          </p:cNvSpPr>
          <p:nvPr/>
        </p:nvSpPr>
        <p:spPr>
          <a:xfrm>
            <a:off x="6019798" y="5138281"/>
            <a:ext cx="8808310" cy="5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600" dirty="0">
                <a:solidFill>
                  <a:schemeClr val="tx1"/>
                </a:solidFill>
                <a:ea typeface="Calibri" panose="020F0502020204030204" pitchFamily="34" charset="0"/>
              </a:rPr>
              <a:t>Renomeamos este mesmo arquivo: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C74C212E-4A68-21EF-FC57-0BA278BAC4EC}"/>
              </a:ext>
            </a:extLst>
          </p:cNvPr>
          <p:cNvSpPr txBox="1">
            <a:spLocks/>
          </p:cNvSpPr>
          <p:nvPr/>
        </p:nvSpPr>
        <p:spPr>
          <a:xfrm>
            <a:off x="677334" y="5929639"/>
            <a:ext cx="8808310" cy="5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600" dirty="0">
                <a:solidFill>
                  <a:schemeClr val="tx1"/>
                </a:solidFill>
                <a:ea typeface="Calibri" panose="020F0502020204030204" pitchFamily="34" charset="0"/>
              </a:rPr>
              <a:t>Por fim, enviamos o arquivo backup: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0A5D57D6-3FF4-1059-9E77-45AD639772CC}"/>
              </a:ext>
            </a:extLst>
          </p:cNvPr>
          <p:cNvSpPr txBox="1">
            <a:spLocks/>
          </p:cNvSpPr>
          <p:nvPr/>
        </p:nvSpPr>
        <p:spPr>
          <a:xfrm>
            <a:off x="677334" y="1870136"/>
            <a:ext cx="1024128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2800" b="1" dirty="0" err="1">
                <a:solidFill>
                  <a:schemeClr val="tx1"/>
                </a:solidFill>
                <a:ea typeface="Calibri" panose="020F0502020204030204" pitchFamily="34" charset="0"/>
              </a:rPr>
              <a:t>MongoDB</a:t>
            </a:r>
            <a:r>
              <a:rPr lang="pt-PT" sz="2800" b="1" dirty="0">
                <a:solidFill>
                  <a:schemeClr val="tx1"/>
                </a:solidFill>
                <a:ea typeface="Calibri" panose="020F0502020204030204" pitchFamily="34" charset="0"/>
              </a:rPr>
              <a:t>:</a:t>
            </a:r>
            <a:endParaRPr lang="pt-PT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US3: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341266" y="229705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Como administrador de sistemas quero que seja realizada uma cópia de segurança da(s) DB(s) para um ambiente de </a:t>
            </a:r>
            <a:r>
              <a:rPr lang="pt-PT" b="1" dirty="0" err="1"/>
              <a:t>Cloud</a:t>
            </a:r>
            <a:r>
              <a:rPr lang="pt-PT" b="1" dirty="0"/>
              <a:t> através de um script que a renomeie para o formato &lt;</a:t>
            </a:r>
            <a:r>
              <a:rPr lang="pt-PT" b="1" dirty="0" err="1"/>
              <a:t>nome_da_db</a:t>
            </a:r>
            <a:r>
              <a:rPr lang="pt-PT" b="1" dirty="0"/>
              <a:t>&gt;_</a:t>
            </a:r>
            <a:r>
              <a:rPr lang="pt-PT" b="1" dirty="0" err="1"/>
              <a:t>yyyymmdd</a:t>
            </a:r>
            <a:r>
              <a:rPr lang="pt-PT" b="1" dirty="0"/>
              <a:t> sendo &lt;</a:t>
            </a:r>
            <a:r>
              <a:rPr lang="pt-PT" b="1" dirty="0" err="1"/>
              <a:t>nome_da_db</a:t>
            </a:r>
            <a:r>
              <a:rPr lang="pt-PT" b="1" dirty="0"/>
              <a:t>&gt; o nome da base de dados, </a:t>
            </a:r>
            <a:r>
              <a:rPr lang="pt-PT" b="1" dirty="0" err="1"/>
              <a:t>yyyy</a:t>
            </a:r>
            <a:r>
              <a:rPr lang="pt-PT" b="1" dirty="0"/>
              <a:t> o ano de realização da cópia, mm o mês de realização da cópia e </a:t>
            </a:r>
            <a:r>
              <a:rPr lang="pt-PT" b="1" dirty="0" err="1"/>
              <a:t>dd</a:t>
            </a:r>
            <a:r>
              <a:rPr lang="pt-PT" b="1" dirty="0"/>
              <a:t> o dia da realização da cópia.</a:t>
            </a:r>
          </a:p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24520C-941D-0A7D-092E-0A6E8C9609D7}"/>
              </a:ext>
            </a:extLst>
          </p:cNvPr>
          <p:cNvSpPr txBox="1">
            <a:spLocks/>
          </p:cNvSpPr>
          <p:nvPr/>
        </p:nvSpPr>
        <p:spPr>
          <a:xfrm>
            <a:off x="677334" y="1870136"/>
            <a:ext cx="1024128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2800" b="1" dirty="0" err="1">
                <a:solidFill>
                  <a:schemeClr val="tx1"/>
                </a:solidFill>
                <a:ea typeface="Calibri" panose="020F0502020204030204" pitchFamily="34" charset="0"/>
              </a:rPr>
              <a:t>MySQL</a:t>
            </a:r>
            <a:r>
              <a:rPr lang="pt-PT" sz="2800" b="1" dirty="0">
                <a:solidFill>
                  <a:schemeClr val="tx1"/>
                </a:solidFill>
                <a:ea typeface="Calibri" panose="020F0502020204030204" pitchFamily="34" charset="0"/>
              </a:rPr>
              <a:t>:</a:t>
            </a:r>
            <a:endParaRPr lang="pt-PT" sz="2800" b="1" dirty="0">
              <a:solidFill>
                <a:schemeClr val="tx1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A70CD2C-A895-3EBE-4DC2-F6617521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6" y="5661415"/>
            <a:ext cx="40195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14FC67BE-F2AD-09A4-D74F-92E2B2A1BBDC}"/>
              </a:ext>
            </a:extLst>
          </p:cNvPr>
          <p:cNvSpPr txBox="1">
            <a:spLocks/>
          </p:cNvSpPr>
          <p:nvPr/>
        </p:nvSpPr>
        <p:spPr>
          <a:xfrm>
            <a:off x="476100" y="2737949"/>
            <a:ext cx="8808310" cy="5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501D0BA2-0BE2-E5A0-19D6-5D63DCA548F5}"/>
              </a:ext>
            </a:extLst>
          </p:cNvPr>
          <p:cNvSpPr txBox="1">
            <a:spLocks/>
          </p:cNvSpPr>
          <p:nvPr/>
        </p:nvSpPr>
        <p:spPr>
          <a:xfrm>
            <a:off x="6027887" y="3040960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Este comando cria um arquivo de </a:t>
            </a:r>
            <a:r>
              <a:rPr lang="pt-PT" sz="1200" dirty="0" err="1">
                <a:solidFill>
                  <a:schemeClr val="tx1"/>
                </a:solidFill>
                <a:ea typeface="Calibri" panose="020F0502020204030204" pitchFamily="34" charset="0"/>
              </a:rPr>
              <a:t>dump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 com o nome </a:t>
            </a:r>
            <a:r>
              <a:rPr lang="pt-PT" sz="1200" dirty="0" err="1">
                <a:solidFill>
                  <a:schemeClr val="tx1"/>
                </a:solidFill>
                <a:ea typeface="Calibri" panose="020F0502020204030204" pitchFamily="34" charset="0"/>
              </a:rPr>
              <a:t>database_name_yyyymmdd.sql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, onde </a:t>
            </a:r>
            <a:r>
              <a:rPr lang="pt-PT" sz="1200" dirty="0" err="1">
                <a:solidFill>
                  <a:schemeClr val="tx1"/>
                </a:solidFill>
                <a:ea typeface="Calibri" panose="020F0502020204030204" pitchFamily="34" charset="0"/>
              </a:rPr>
              <a:t>yyyy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 é o ano atual, mm é o mês atual e </a:t>
            </a:r>
            <a:r>
              <a:rPr lang="pt-PT" sz="1200" dirty="0" err="1">
                <a:solidFill>
                  <a:schemeClr val="tx1"/>
                </a:solidFill>
                <a:ea typeface="Calibri" panose="020F0502020204030204" pitchFamily="34" charset="0"/>
              </a:rPr>
              <a:t>dd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 é o dia atual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CA9F7F6-7772-B7B0-6B64-44EE4A52DC33}"/>
              </a:ext>
            </a:extLst>
          </p:cNvPr>
          <p:cNvSpPr txBox="1">
            <a:spLocks/>
          </p:cNvSpPr>
          <p:nvPr/>
        </p:nvSpPr>
        <p:spPr>
          <a:xfrm>
            <a:off x="6027887" y="3915618"/>
            <a:ext cx="5455227" cy="5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Este comando envia o arquivo de </a:t>
            </a:r>
            <a:r>
              <a:rPr lang="pt-PT" sz="1200" dirty="0" err="1">
                <a:solidFill>
                  <a:schemeClr val="tx1"/>
                </a:solidFill>
                <a:ea typeface="Calibri" panose="020F0502020204030204" pitchFamily="34" charset="0"/>
              </a:rPr>
              <a:t>dump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 para o servidor remoto na pasta especificada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9F612475-641E-B0B8-0F3B-7CF8D0A384E1}"/>
              </a:ext>
            </a:extLst>
          </p:cNvPr>
          <p:cNvSpPr txBox="1">
            <a:spLocks/>
          </p:cNvSpPr>
          <p:nvPr/>
        </p:nvSpPr>
        <p:spPr>
          <a:xfrm>
            <a:off x="5797974" y="4790276"/>
            <a:ext cx="5455227" cy="5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pt-PT" sz="1200" dirty="0">
                <a:solidFill>
                  <a:srgbClr val="000000"/>
                </a:solidFill>
              </a:rPr>
              <a:t>P</a:t>
            </a:r>
            <a:r>
              <a:rPr lang="pt-PT" sz="1200" b="0" i="0" dirty="0">
                <a:solidFill>
                  <a:srgbClr val="000000"/>
                </a:solidFill>
                <a:effectLst/>
              </a:rPr>
              <a:t>odemos criar um script que execute os comandos acima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7CDBAB60-25C5-CE65-AA06-F43EB0ECBAF1}"/>
              </a:ext>
            </a:extLst>
          </p:cNvPr>
          <p:cNvSpPr txBox="1">
            <a:spLocks/>
          </p:cNvSpPr>
          <p:nvPr/>
        </p:nvSpPr>
        <p:spPr>
          <a:xfrm>
            <a:off x="4880255" y="5721739"/>
            <a:ext cx="5455227" cy="5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pt-PT" sz="1200" b="0" i="0" dirty="0">
                <a:solidFill>
                  <a:srgbClr val="000000"/>
                </a:solidFill>
                <a:effectLst/>
              </a:rPr>
              <a:t>Depois para executar o script, basta dar permissão de execução e chamá-lo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2D8A69-EA0A-922E-06BD-F2302902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5" y="3126407"/>
            <a:ext cx="5400675" cy="3276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E15188E-94F8-F28A-4A23-46E2B6DC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5" y="3897633"/>
            <a:ext cx="5400675" cy="4191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5E358DE-C58A-86BA-9792-AFE7D2C15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85" y="4760307"/>
            <a:ext cx="524148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US4: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341266" y="387908"/>
            <a:ext cx="8596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i="0" dirty="0">
                <a:solidFill>
                  <a:srgbClr val="000000"/>
                </a:solidFill>
                <a:effectLst/>
                <a:latin typeface="+mj-lt"/>
              </a:rPr>
              <a:t>Como administrador de sistemas quero que utilizando o Backup elaborado na US C3, seja criado um script quer faça a gestão dos ficheiros resultantes desse backup, no seguinte calendário. 1 Backup por mês no último ano, 1 backup por semana no último mês, 1 backup por dia na última semana.</a:t>
            </a:r>
            <a:endParaRPr lang="pt-PT" b="1" dirty="0">
              <a:latin typeface="+mj-lt"/>
            </a:endParaRPr>
          </a:p>
          <a:p>
            <a:endParaRPr lang="pt-P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4779EA-9125-30AF-90C9-794E6F6A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1918167"/>
            <a:ext cx="46767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86371C5-995B-7F61-849A-ACA09AF95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4276552"/>
            <a:ext cx="52959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9CE1401-A7BC-5874-C1F9-C29866355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7" y="5312217"/>
            <a:ext cx="51720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A4E8916C-648D-C66C-E58D-8737246E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56" y="3192628"/>
            <a:ext cx="48291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ECDC4548-C869-B450-C2FB-B25C9AB18527}"/>
              </a:ext>
            </a:extLst>
          </p:cNvPr>
          <p:cNvSpPr txBox="1">
            <a:spLocks/>
          </p:cNvSpPr>
          <p:nvPr/>
        </p:nvSpPr>
        <p:spPr>
          <a:xfrm>
            <a:off x="5431858" y="1974498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Definimos o caminho para a pasta de arquivos de backup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5EE0CD5E-C45B-A9BF-9E4E-BAB93A05DB3F}"/>
              </a:ext>
            </a:extLst>
          </p:cNvPr>
          <p:cNvSpPr txBox="1">
            <a:spLocks/>
          </p:cNvSpPr>
          <p:nvPr/>
        </p:nvSpPr>
        <p:spPr>
          <a:xfrm>
            <a:off x="5687482" y="3131951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Utilizamos o comando </a:t>
            </a:r>
            <a:r>
              <a:rPr lang="pt-PT" sz="1200" dirty="0" err="1">
                <a:solidFill>
                  <a:schemeClr val="tx1"/>
                </a:solidFill>
                <a:ea typeface="Calibri" panose="020F0502020204030204" pitchFamily="34" charset="0"/>
              </a:rPr>
              <a:t>find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 para excluir os arquivos de backup mais antigos que o último mês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036959F7-41D1-EDBE-934E-8FD408AE1E4B}"/>
              </a:ext>
            </a:extLst>
          </p:cNvPr>
          <p:cNvSpPr txBox="1">
            <a:spLocks/>
          </p:cNvSpPr>
          <p:nvPr/>
        </p:nvSpPr>
        <p:spPr>
          <a:xfrm>
            <a:off x="6113993" y="4209243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Utilizamos o mesmo recurso, mas para excluir os arquivos de backup mais antigos que a última semana, mas mais novos que o último mês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7C4529F5-F497-0808-7AF1-882F0B80B5B8}"/>
              </a:ext>
            </a:extLst>
          </p:cNvPr>
          <p:cNvSpPr txBox="1">
            <a:spLocks/>
          </p:cNvSpPr>
          <p:nvPr/>
        </p:nvSpPr>
        <p:spPr>
          <a:xfrm>
            <a:off x="5973232" y="5175341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Por último, excluímos os arquivos de backup mais antigos que o último dia, mas mais novos que a última semana</a:t>
            </a:r>
          </a:p>
        </p:txBody>
      </p:sp>
    </p:spTree>
    <p:extLst>
      <p:ext uri="{BB962C8B-B14F-4D97-AF65-F5344CB8AC3E}">
        <p14:creationId xmlns:p14="http://schemas.microsoft.com/office/powerpoint/2010/main" val="391488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US5: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341266" y="387908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Como administrador de sistemas quero que o processo da US C3 seja mantido no log do Linux, num contexto adequado, e alertado o administrador no acesso à consola se ocorrer uma falha grave neste processo.</a:t>
            </a:r>
            <a:endParaRPr lang="pt-PT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3D34188-87BF-D72C-EF27-DFD60C10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2" y="3021180"/>
            <a:ext cx="52387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39277D8-DDCE-2E90-4287-F762D257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2" y="3950823"/>
            <a:ext cx="52006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FFB5FE0-10F8-7AB8-BB36-EDD8FC1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2" y="4883522"/>
            <a:ext cx="48196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60F8E0BD-1E6C-2B39-5498-08D54D0C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2" y="5917642"/>
            <a:ext cx="53149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0C1BDF-7B9C-55E8-3E81-CD3319CAD67D}"/>
              </a:ext>
            </a:extLst>
          </p:cNvPr>
          <p:cNvSpPr txBox="1">
            <a:spLocks/>
          </p:cNvSpPr>
          <p:nvPr/>
        </p:nvSpPr>
        <p:spPr>
          <a:xfrm>
            <a:off x="6126371" y="3084328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Comando </a:t>
            </a:r>
            <a:r>
              <a:rPr lang="pt-PT" sz="1200" b="1" dirty="0">
                <a:solidFill>
                  <a:schemeClr val="tx1"/>
                </a:solidFill>
                <a:ea typeface="Calibri" panose="020F0502020204030204" pitchFamily="34" charset="0"/>
              </a:rPr>
              <a:t>set -e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 no início do script para fazer com que o script saia em caso de erro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1D3A7E0A-7D2A-08C7-F327-5311E047F795}"/>
              </a:ext>
            </a:extLst>
          </p:cNvPr>
          <p:cNvSpPr txBox="1">
            <a:spLocks/>
          </p:cNvSpPr>
          <p:nvPr/>
        </p:nvSpPr>
        <p:spPr>
          <a:xfrm>
            <a:off x="6096000" y="4883522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o comando no final do script para redirecionar a saída do script para um arquivo de log. Isso permitirá que mantenhamos um registo do processo de cópia de segurança.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B94B37BE-7134-0A00-001E-32BE014E1CAC}"/>
              </a:ext>
            </a:extLst>
          </p:cNvPr>
          <p:cNvSpPr txBox="1">
            <a:spLocks/>
          </p:cNvSpPr>
          <p:nvPr/>
        </p:nvSpPr>
        <p:spPr>
          <a:xfrm>
            <a:off x="6126371" y="2110228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Adicionamos os comandos do processo de cópia de segurança a um arquivo de script </a:t>
            </a:r>
            <a:r>
              <a:rPr lang="pt-PT" sz="1200" dirty="0" err="1">
                <a:solidFill>
                  <a:schemeClr val="tx1"/>
                </a:solidFill>
                <a:ea typeface="Calibri" panose="020F0502020204030204" pitchFamily="34" charset="0"/>
              </a:rPr>
              <a:t>shell</a:t>
            </a:r>
            <a:endParaRPr lang="pt-PT" sz="12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F64F4A2-D390-1067-5ED2-F40757ABFFBA}"/>
              </a:ext>
            </a:extLst>
          </p:cNvPr>
          <p:cNvSpPr txBox="1">
            <a:spLocks/>
          </p:cNvSpPr>
          <p:nvPr/>
        </p:nvSpPr>
        <p:spPr>
          <a:xfrm>
            <a:off x="6126372" y="3990125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comando </a:t>
            </a:r>
            <a:r>
              <a:rPr lang="pt-PT" sz="1200" b="1" dirty="0">
                <a:solidFill>
                  <a:schemeClr val="tx1"/>
                </a:solidFill>
                <a:ea typeface="Calibri" panose="020F0502020204030204" pitchFamily="34" charset="0"/>
              </a:rPr>
              <a:t>set -o </a:t>
            </a:r>
            <a:r>
              <a:rPr lang="pt-PT" sz="1200" b="1" dirty="0" err="1">
                <a:solidFill>
                  <a:schemeClr val="tx1"/>
                </a:solidFill>
                <a:ea typeface="Calibri" panose="020F0502020204030204" pitchFamily="34" charset="0"/>
              </a:rPr>
              <a:t>pipefail</a:t>
            </a:r>
            <a:r>
              <a:rPr lang="pt-PT" sz="1200" b="1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logo abaixo do comando </a:t>
            </a:r>
            <a:r>
              <a:rPr lang="pt-PT" sz="1200" b="1" dirty="0">
                <a:solidFill>
                  <a:schemeClr val="tx1"/>
                </a:solidFill>
                <a:ea typeface="Calibri" panose="020F0502020204030204" pitchFamily="34" charset="0"/>
              </a:rPr>
              <a:t>set -e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 para fazer com que o script saia em caso de erro ao usar um pipeline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465F7D69-7C6C-4070-2B1C-EC720A5BEBDC}"/>
              </a:ext>
            </a:extLst>
          </p:cNvPr>
          <p:cNvSpPr txBox="1">
            <a:spLocks/>
          </p:cNvSpPr>
          <p:nvPr/>
        </p:nvSpPr>
        <p:spPr>
          <a:xfrm>
            <a:off x="6498658" y="6047145"/>
            <a:ext cx="540067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200" b="1" dirty="0" err="1">
                <a:solidFill>
                  <a:schemeClr val="tx1"/>
                </a:solidFill>
                <a:ea typeface="Calibri" panose="020F0502020204030204" pitchFamily="34" charset="0"/>
              </a:rPr>
              <a:t>trap</a:t>
            </a:r>
            <a:r>
              <a:rPr lang="pt-PT" sz="1200" dirty="0">
                <a:solidFill>
                  <a:schemeClr val="tx1"/>
                </a:solidFill>
                <a:ea typeface="Calibri" panose="020F0502020204030204" pitchFamily="34" charset="0"/>
              </a:rPr>
              <a:t> no final do script para capturar eventos de erro e enviar uma notificação ao administrador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7584191-252E-C974-3CCB-C92CD057C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5" y="2181355"/>
            <a:ext cx="53882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US6: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341266" y="387908"/>
            <a:ext cx="859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Como administrador de sistemas quero que a cópia de segurança da US C3 tenha um tempo de vida não superior a 7 (sete) dias exceto no indicado na US C4.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4D1959-4CD1-2888-1138-9DD1A60E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63" y="2985823"/>
            <a:ext cx="3627120" cy="5058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3CD3A3-A1E1-FBBD-AE57-B8E4BDBE8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63" y="4834889"/>
            <a:ext cx="3832860" cy="505838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0CE7CFC9-0B09-CAAF-3099-D96406ED8B0B}"/>
              </a:ext>
            </a:extLst>
          </p:cNvPr>
          <p:cNvSpPr txBox="1">
            <a:spLocks/>
          </p:cNvSpPr>
          <p:nvPr/>
        </p:nvSpPr>
        <p:spPr>
          <a:xfrm>
            <a:off x="965695" y="2295534"/>
            <a:ext cx="772811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400" dirty="0">
                <a:solidFill>
                  <a:schemeClr val="tx1"/>
                </a:solidFill>
                <a:ea typeface="Calibri" panose="020F0502020204030204" pitchFamily="34" charset="0"/>
              </a:rPr>
              <a:t>Para remover as cópias de segurança do </a:t>
            </a:r>
            <a:r>
              <a:rPr lang="pt-PT" sz="1400" dirty="0" err="1">
                <a:solidFill>
                  <a:schemeClr val="tx1"/>
                </a:solidFill>
                <a:ea typeface="Calibri" panose="020F0502020204030204" pitchFamily="34" charset="0"/>
              </a:rPr>
              <a:t>MongoDB</a:t>
            </a:r>
            <a:r>
              <a:rPr lang="pt-PT" sz="1400" dirty="0">
                <a:solidFill>
                  <a:schemeClr val="tx1"/>
                </a:solidFill>
                <a:ea typeface="Calibri" panose="020F0502020204030204" pitchFamily="34" charset="0"/>
              </a:rPr>
              <a:t> que tenham mais de 7 dias, a etapa poderia ser assim: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73C5EE4-2A83-ADAF-FBA5-7D80E2E1ED14}"/>
              </a:ext>
            </a:extLst>
          </p:cNvPr>
          <p:cNvSpPr txBox="1">
            <a:spLocks/>
          </p:cNvSpPr>
          <p:nvPr/>
        </p:nvSpPr>
        <p:spPr>
          <a:xfrm>
            <a:off x="965694" y="3984094"/>
            <a:ext cx="7728115" cy="54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 3" charset="2"/>
              <a:buNone/>
            </a:pPr>
            <a:r>
              <a:rPr lang="pt-PT" sz="1400" dirty="0">
                <a:solidFill>
                  <a:schemeClr val="tx1"/>
                </a:solidFill>
                <a:ea typeface="Calibri" panose="020F0502020204030204" pitchFamily="34" charset="0"/>
              </a:rPr>
              <a:t>Para remover as cópias de segurança do </a:t>
            </a:r>
            <a:r>
              <a:rPr lang="pt-PT" sz="1400" dirty="0" err="1">
                <a:solidFill>
                  <a:schemeClr val="tx1"/>
                </a:solidFill>
                <a:ea typeface="Calibri" panose="020F0502020204030204" pitchFamily="34" charset="0"/>
              </a:rPr>
              <a:t>MySQL</a:t>
            </a:r>
            <a:r>
              <a:rPr lang="pt-PT" sz="1400" dirty="0">
                <a:solidFill>
                  <a:schemeClr val="tx1"/>
                </a:solidFill>
                <a:ea typeface="Calibri" panose="020F0502020204030204" pitchFamily="34" charset="0"/>
              </a:rPr>
              <a:t> que tenham mais de 7 dias, a etapa poderia ser assim:</a:t>
            </a:r>
          </a:p>
        </p:txBody>
      </p:sp>
    </p:spTree>
    <p:extLst>
      <p:ext uri="{BB962C8B-B14F-4D97-AF65-F5344CB8AC3E}">
        <p14:creationId xmlns:p14="http://schemas.microsoft.com/office/powerpoint/2010/main" val="40958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F670-B67D-21C7-75FE-04D42C1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08"/>
            <a:ext cx="1804609" cy="857460"/>
          </a:xfrm>
        </p:spPr>
        <p:txBody>
          <a:bodyPr>
            <a:noAutofit/>
          </a:bodyPr>
          <a:lstStyle/>
          <a:p>
            <a:r>
              <a:rPr lang="pt-PT" sz="4800" b="1" dirty="0"/>
              <a:t>US7: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712B3-0192-F21D-347A-04188A8327FA}"/>
              </a:ext>
            </a:extLst>
          </p:cNvPr>
          <p:cNvSpPr txBox="1"/>
          <p:nvPr/>
        </p:nvSpPr>
        <p:spPr>
          <a:xfrm>
            <a:off x="2341266" y="387908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Como administrador da organização quero que me seja apresentado um BIA (Business </a:t>
            </a:r>
            <a:r>
              <a:rPr lang="pt-PT" b="1" dirty="0" err="1"/>
              <a:t>Impact</a:t>
            </a:r>
            <a:r>
              <a:rPr lang="pt-PT" b="1" dirty="0"/>
              <a:t> </a:t>
            </a:r>
            <a:r>
              <a:rPr lang="pt-PT" b="1" dirty="0" err="1"/>
              <a:t>Analysis</a:t>
            </a:r>
            <a:r>
              <a:rPr lang="pt-PT" b="1" dirty="0"/>
              <a:t>) da solução final, adaptando se e onde aplicável o(s) risco(s) da US B4.</a:t>
            </a:r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5428334-3DBE-054A-188E-DB970BF7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802" y="1912403"/>
            <a:ext cx="8596668" cy="3418840"/>
          </a:xfrm>
        </p:spPr>
        <p:txBody>
          <a:bodyPr>
            <a:normAutofit lnSpcReduction="10000"/>
          </a:bodyPr>
          <a:lstStyle/>
          <a:p>
            <a:r>
              <a:rPr lang="pt-PT" dirty="0">
                <a:solidFill>
                  <a:schemeClr val="tx1"/>
                </a:solidFill>
              </a:rPr>
              <a:t>Identificar os recursos críticos da empresa;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Analisar o impacto de uma interrupção nos recursos críticos;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Determinar o tempo de recuperação aceitável para cada recurso crítico;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Adaptar o BIA para incluir os riscos identificados na solução;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Monitorizar continuamente o BIA;</a:t>
            </a:r>
          </a:p>
        </p:txBody>
      </p:sp>
    </p:spTree>
    <p:extLst>
      <p:ext uri="{BB962C8B-B14F-4D97-AF65-F5344CB8AC3E}">
        <p14:creationId xmlns:p14="http://schemas.microsoft.com/office/powerpoint/2010/main" val="3010106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1262</Words>
  <Application>Microsoft Office PowerPoint</Application>
  <PresentationFormat>Ecrã Panorâmico</PresentationFormat>
  <Paragraphs>108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ADMINISTRAÇÃO DE SISTEMAS</vt:lpstr>
      <vt:lpstr>US1: </vt:lpstr>
      <vt:lpstr>US2: </vt:lpstr>
      <vt:lpstr>US3: </vt:lpstr>
      <vt:lpstr>US3: </vt:lpstr>
      <vt:lpstr>US4: </vt:lpstr>
      <vt:lpstr>US5: </vt:lpstr>
      <vt:lpstr>US6: </vt:lpstr>
      <vt:lpstr>US7: </vt:lpstr>
      <vt:lpstr>US8: </vt:lpstr>
      <vt:lpstr>US8</vt:lpstr>
      <vt:lpstr>US8</vt:lpstr>
      <vt:lpstr>US9: </vt:lpstr>
      <vt:lpstr>US10: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SISTEMAS</dc:title>
  <dc:creator>Ivo Oliveira</dc:creator>
  <cp:lastModifiedBy>André Teixeira (1190384)</cp:lastModifiedBy>
  <cp:revision>8</cp:revision>
  <dcterms:created xsi:type="dcterms:W3CDTF">2023-01-11T22:58:39Z</dcterms:created>
  <dcterms:modified xsi:type="dcterms:W3CDTF">2023-01-12T10:09:13Z</dcterms:modified>
</cp:coreProperties>
</file>