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9693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4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2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564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4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8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39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0C1E-24C8-BF46-B7EC-56E4E5A30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2065459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fake news identifier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935B-FF9A-630D-2B2E-B7353794C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547286"/>
            <a:ext cx="5284876" cy="1343801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Team Members: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Andrea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Aurrecoechea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 Diaz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Edrin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Nestor </a:t>
            </a:r>
          </a:p>
        </p:txBody>
      </p:sp>
      <p:pic>
        <p:nvPicPr>
          <p:cNvPr id="5" name="Picture 4" descr="Rolls of Newspaper">
            <a:extLst>
              <a:ext uri="{FF2B5EF4-FFF2-40B4-BE49-F238E27FC236}">
                <a16:creationId xmlns:a16="http://schemas.microsoft.com/office/drawing/2014/main" id="{0194EB37-5D99-5563-B0F3-178B5ACE9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99" r="9663" b="-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7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488093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Demonstration - </a:t>
            </a:r>
          </a:p>
        </p:txBody>
      </p:sp>
    </p:spTree>
    <p:extLst>
      <p:ext uri="{BB962C8B-B14F-4D97-AF65-F5344CB8AC3E}">
        <p14:creationId xmlns:p14="http://schemas.microsoft.com/office/powerpoint/2010/main" val="5402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8F21-74A4-33A9-8331-CF375F3C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170" y="990600"/>
            <a:ext cx="3656419" cy="1072978"/>
          </a:xfrm>
        </p:spPr>
        <p:txBody>
          <a:bodyPr>
            <a:normAutofit/>
          </a:bodyPr>
          <a:lstStyle/>
          <a:p>
            <a:r>
              <a:rPr lang="en-US" sz="4800" u="sng" dirty="0"/>
              <a:t>Objective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8" name="Picture 4" descr="Fake News transparent PNG images - StickPNG">
            <a:extLst>
              <a:ext uri="{FF2B5EF4-FFF2-40B4-BE49-F238E27FC236}">
                <a16:creationId xmlns:a16="http://schemas.microsoft.com/office/drawing/2014/main" id="{923833F9-E42C-7315-6F7A-A5CDDAF7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968" y="645106"/>
            <a:ext cx="4534929" cy="4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012E-245A-718D-AD9F-5B857B76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170" y="1964724"/>
            <a:ext cx="5612917" cy="31015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b="0" i="0" dirty="0">
                <a:effectLst/>
                <a:latin typeface="Söhne"/>
              </a:rPr>
              <a:t>To develop and optimize a machine learning model capable of accurately distinguishing between real and fake news, leveraging advanced natural language processing techniques to improve reliability and decision-making in media consumption.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3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949D5B5-E546-64F6-4DCC-6D9BBE9C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84" y="3107724"/>
            <a:ext cx="9402869" cy="3385751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146" name="Picture 2" descr="Kaggle - Wikipedia">
            <a:extLst>
              <a:ext uri="{FF2B5EF4-FFF2-40B4-BE49-F238E27FC236}">
                <a16:creationId xmlns:a16="http://schemas.microsoft.com/office/drawing/2014/main" id="{235CFDD0-FCA1-03B5-C19D-C1033A1EC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60" y="3274538"/>
            <a:ext cx="1439706" cy="55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7" y="364525"/>
            <a:ext cx="6176776" cy="1485900"/>
          </a:xfrm>
        </p:spPr>
        <p:txBody>
          <a:bodyPr>
            <a:normAutofit/>
          </a:bodyPr>
          <a:lstStyle/>
          <a:p>
            <a:r>
              <a:rPr lang="en-US" u="sng" dirty="0"/>
              <a:t>The Dataset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2BD7C4-565D-8850-B7CC-98241BA9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2" y="1317024"/>
            <a:ext cx="1036604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WELFake</a:t>
            </a:r>
            <a:r>
              <a:rPr lang="en-US" dirty="0"/>
              <a:t> – made up of </a:t>
            </a:r>
            <a:r>
              <a:rPr lang="en-AU" b="0" i="0" dirty="0">
                <a:effectLst/>
                <a:latin typeface="Inter"/>
              </a:rPr>
              <a:t>our popular news datasets (i.e. Kaggle, McIntire, Reuters, BuzzFeed Political)</a:t>
            </a:r>
          </a:p>
          <a:p>
            <a:pPr marL="0" indent="0">
              <a:buNone/>
            </a:pPr>
            <a:r>
              <a:rPr lang="en-AU" dirty="0">
                <a:latin typeface="Inter"/>
              </a:rPr>
              <a:t>- 72,134 news articles </a:t>
            </a:r>
          </a:p>
          <a:p>
            <a:pPr marL="0" indent="0">
              <a:buNone/>
            </a:pPr>
            <a:r>
              <a:rPr lang="en-AU" dirty="0">
                <a:latin typeface="Inter"/>
              </a:rPr>
              <a:t>- </a:t>
            </a:r>
            <a:r>
              <a:rPr lang="en-AU" i="1" dirty="0">
                <a:latin typeface="Inter"/>
              </a:rPr>
              <a:t>Columns: </a:t>
            </a:r>
            <a:r>
              <a:rPr lang="en-AU" dirty="0">
                <a:latin typeface="Inter"/>
              </a:rPr>
              <a:t>Serial Number, Title, Text and Label (0 = Fake and 1=Real)</a:t>
            </a:r>
            <a:endParaRPr lang="en-AU" b="0" i="0" dirty="0">
              <a:effectLst/>
              <a:latin typeface="Inter"/>
            </a:endParaRPr>
          </a:p>
          <a:p>
            <a:pPr marL="0" indent="0">
              <a:buNone/>
            </a:pPr>
            <a:endParaRPr lang="en-AU" dirty="0">
              <a:latin typeface="Int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364525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Natural Learning Processing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03602-CE12-7265-D2C2-5B0978CCC848}"/>
              </a:ext>
            </a:extLst>
          </p:cNvPr>
          <p:cNvSpPr txBox="1"/>
          <p:nvPr/>
        </p:nvSpPr>
        <p:spPr>
          <a:xfrm>
            <a:off x="1114220" y="1541028"/>
            <a:ext cx="4792787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Removing special characters and numbers</a:t>
            </a:r>
          </a:p>
          <a:p>
            <a:r>
              <a:rPr lang="en-US" sz="2000" dirty="0"/>
              <a:t>Tool: Regex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A5F83-05E6-AEA5-08E4-6756FB9BCF60}"/>
              </a:ext>
            </a:extLst>
          </p:cNvPr>
          <p:cNvSpPr txBox="1"/>
          <p:nvPr/>
        </p:nvSpPr>
        <p:spPr>
          <a:xfrm>
            <a:off x="6659179" y="1541028"/>
            <a:ext cx="1520481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Lowercasing</a:t>
            </a:r>
          </a:p>
          <a:p>
            <a:r>
              <a:rPr lang="en-US" sz="2000" dirty="0"/>
              <a:t>Tool: </a:t>
            </a:r>
            <a:r>
              <a:rPr lang="en-US" sz="2000" dirty="0" err="1"/>
              <a:t>pyhton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CA797-502C-06D9-59B0-D3D84EEB39DE}"/>
              </a:ext>
            </a:extLst>
          </p:cNvPr>
          <p:cNvSpPr txBox="1"/>
          <p:nvPr/>
        </p:nvSpPr>
        <p:spPr>
          <a:xfrm>
            <a:off x="8931832" y="1541028"/>
            <a:ext cx="2540439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Removing stop words </a:t>
            </a:r>
          </a:p>
          <a:p>
            <a:r>
              <a:rPr lang="en-US" sz="2000" dirty="0"/>
              <a:t>Tool: </a:t>
            </a:r>
            <a:r>
              <a:rPr lang="en-US" sz="2000" dirty="0" err="1"/>
              <a:t>nltk</a:t>
            </a:r>
            <a:r>
              <a:rPr lang="en-US" sz="2000" dirty="0"/>
              <a:t> - </a:t>
            </a:r>
            <a:r>
              <a:rPr lang="en-US" sz="2000" dirty="0" err="1"/>
              <a:t>stopwords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1EA2F-7E0B-E6FA-CB6C-A95813C1CB7E}"/>
              </a:ext>
            </a:extLst>
          </p:cNvPr>
          <p:cNvSpPr txBox="1"/>
          <p:nvPr/>
        </p:nvSpPr>
        <p:spPr>
          <a:xfrm>
            <a:off x="5087326" y="2723899"/>
            <a:ext cx="1536383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Tokenization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EC143-BF1E-1F47-BEF4-C27722E505D0}"/>
              </a:ext>
            </a:extLst>
          </p:cNvPr>
          <p:cNvSpPr txBox="1"/>
          <p:nvPr/>
        </p:nvSpPr>
        <p:spPr>
          <a:xfrm>
            <a:off x="2668615" y="3571674"/>
            <a:ext cx="157389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Vectorization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5709D-43C3-EF8F-B31D-13CC8546CF76}"/>
              </a:ext>
            </a:extLst>
          </p:cNvPr>
          <p:cNvSpPr txBox="1"/>
          <p:nvPr/>
        </p:nvSpPr>
        <p:spPr>
          <a:xfrm>
            <a:off x="7320989" y="2723899"/>
            <a:ext cx="3426387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Stemming and Lemmatization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D595C-1561-DE3C-911F-82F06B8C2018}"/>
              </a:ext>
            </a:extLst>
          </p:cNvPr>
          <p:cNvSpPr txBox="1"/>
          <p:nvPr/>
        </p:nvSpPr>
        <p:spPr>
          <a:xfrm>
            <a:off x="1141739" y="2723899"/>
            <a:ext cx="287040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Handling missing values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863DA7-545B-F0F2-15F2-8FD8FA060BD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07007" y="1894971"/>
            <a:ext cx="75217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E2BC8E-0604-FB7E-5713-96B79889D7C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179660" y="1894971"/>
            <a:ext cx="75217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DA910BD-BB3E-18F3-0B69-74B79B3C9543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10575058" y="2421232"/>
            <a:ext cx="675040" cy="330404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AC195A-AC7A-86E6-2FD9-8DEEDE82957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6623709" y="2923954"/>
            <a:ext cx="69728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3A4303-7FFB-FD9A-3B1F-ACAD33393F6A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4012140" y="2923954"/>
            <a:ext cx="1075186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3E689D6-E831-3D11-900D-6DE5B24122B3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204146" y="3307259"/>
            <a:ext cx="678497" cy="25044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D45963E6-2242-D44F-60E0-65231047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21" y="3736763"/>
            <a:ext cx="6227004" cy="27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8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364525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Paths to vectorization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EC143-BF1E-1F47-BEF4-C27722E505D0}"/>
              </a:ext>
            </a:extLst>
          </p:cNvPr>
          <p:cNvSpPr txBox="1"/>
          <p:nvPr/>
        </p:nvSpPr>
        <p:spPr>
          <a:xfrm>
            <a:off x="5142354" y="1390928"/>
            <a:ext cx="190729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Vectorization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51B67-BDC5-74AF-3288-3BFDAC49EB4C}"/>
              </a:ext>
            </a:extLst>
          </p:cNvPr>
          <p:cNvSpPr txBox="1"/>
          <p:nvPr/>
        </p:nvSpPr>
        <p:spPr>
          <a:xfrm>
            <a:off x="3304838" y="2176499"/>
            <a:ext cx="88069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Path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D272B-0248-87EC-7411-308A005350BD}"/>
              </a:ext>
            </a:extLst>
          </p:cNvPr>
          <p:cNvSpPr txBox="1"/>
          <p:nvPr/>
        </p:nvSpPr>
        <p:spPr>
          <a:xfrm>
            <a:off x="8519005" y="2137400"/>
            <a:ext cx="898323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Path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1D340-F3C9-13A3-07A0-DB082497A2A1}"/>
              </a:ext>
            </a:extLst>
          </p:cNvPr>
          <p:cNvSpPr txBox="1"/>
          <p:nvPr/>
        </p:nvSpPr>
        <p:spPr>
          <a:xfrm>
            <a:off x="3101417" y="3162125"/>
            <a:ext cx="1287532" cy="3693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dirty="0"/>
              <a:t>Word2Vec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4785FE-AAA6-4E9C-2F96-D2F2F7B2D5AD}"/>
              </a:ext>
            </a:extLst>
          </p:cNvPr>
          <p:cNvSpPr txBox="1"/>
          <p:nvPr/>
        </p:nvSpPr>
        <p:spPr>
          <a:xfrm>
            <a:off x="6783671" y="3133883"/>
            <a:ext cx="4753231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AU" b="0" i="0" dirty="0" err="1">
                <a:effectLst/>
                <a:latin typeface="Courier New" panose="02070309020205020404" pitchFamily="49" charset="0"/>
              </a:rPr>
              <a:t>tensorflow.keras</a:t>
            </a:r>
            <a:r>
              <a:rPr lang="en-AU" dirty="0">
                <a:latin typeface="Courier New" panose="02070309020205020404" pitchFamily="49" charset="0"/>
              </a:rPr>
              <a:t> - Tokenizer</a:t>
            </a:r>
            <a:endParaRPr lang="en-AU" b="0" i="0" dirty="0">
              <a:effectLst/>
              <a:latin typeface="Courier New" panose="02070309020205020404" pitchFamily="49" charset="0"/>
            </a:endParaRPr>
          </a:p>
          <a:p>
            <a:r>
              <a:rPr lang="en-AU" b="0" i="0" dirty="0" err="1">
                <a:effectLst/>
                <a:latin typeface="Courier New" panose="02070309020205020404" pitchFamily="49" charset="0"/>
              </a:rPr>
              <a:t>tensorflow.keras</a:t>
            </a:r>
            <a:r>
              <a:rPr lang="en-AU" dirty="0">
                <a:latin typeface="Courier New" panose="02070309020205020404" pitchFamily="49" charset="0"/>
              </a:rPr>
              <a:t> – </a:t>
            </a:r>
            <a:r>
              <a:rPr lang="en-AU" dirty="0" err="1">
                <a:latin typeface="Courier New" panose="02070309020205020404" pitchFamily="49" charset="0"/>
              </a:rPr>
              <a:t>pad_sequences</a:t>
            </a:r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78A3F50-138F-3883-7059-96FFD6152EDB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3745184" y="1590983"/>
            <a:ext cx="1397171" cy="585516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023FAE5-9B6C-EBD3-037C-CFF6988B61B8}"/>
              </a:ext>
            </a:extLst>
          </p:cNvPr>
          <p:cNvCxnSpPr>
            <a:stCxn id="8" idx="3"/>
            <a:endCxn id="13" idx="0"/>
          </p:cNvCxnSpPr>
          <p:nvPr/>
        </p:nvCxnSpPr>
        <p:spPr>
          <a:xfrm>
            <a:off x="7049646" y="1590983"/>
            <a:ext cx="1918521" cy="546417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A217E1-0E0B-20E9-2B3C-5FA47C582AA8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3745183" y="2576609"/>
            <a:ext cx="0" cy="58551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3468FE-C0F2-D576-9C2D-35658217EFF7}"/>
              </a:ext>
            </a:extLst>
          </p:cNvPr>
          <p:cNvCxnSpPr>
            <a:stCxn id="13" idx="2"/>
          </p:cNvCxnSpPr>
          <p:nvPr/>
        </p:nvCxnSpPr>
        <p:spPr>
          <a:xfrm flipH="1">
            <a:off x="8968166" y="2537510"/>
            <a:ext cx="1" cy="5963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6769E8-3E0C-8F8F-55B9-6C89B9B1D417}"/>
              </a:ext>
            </a:extLst>
          </p:cNvPr>
          <p:cNvGrpSpPr/>
          <p:nvPr/>
        </p:nvGrpSpPr>
        <p:grpSpPr>
          <a:xfrm>
            <a:off x="1260389" y="3995139"/>
            <a:ext cx="4167123" cy="2222500"/>
            <a:chOff x="1260389" y="3995139"/>
            <a:chExt cx="4167123" cy="2222500"/>
          </a:xfrm>
        </p:grpSpPr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C104B80-75E6-6F0D-35DF-FD235876A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389" y="3995139"/>
              <a:ext cx="4167123" cy="2222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B68F4E-8126-8DA5-3375-52B2DE747FCC}"/>
                </a:ext>
              </a:extLst>
            </p:cNvPr>
            <p:cNvSpPr txBox="1"/>
            <p:nvPr/>
          </p:nvSpPr>
          <p:spPr>
            <a:xfrm>
              <a:off x="4518694" y="4007032"/>
              <a:ext cx="884103" cy="4001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Path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5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364525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Word2Vec</a:t>
            </a:r>
          </a:p>
        </p:txBody>
      </p:sp>
      <p:pic>
        <p:nvPicPr>
          <p:cNvPr id="3" name="Picture 2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553198F8-A36F-5DCB-77BA-29BFB805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66" y="1971219"/>
            <a:ext cx="5291927" cy="3354543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64166F36-8B4E-690C-408E-1B4E7F60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279" y="584032"/>
            <a:ext cx="4241626" cy="1699741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8706F5-8AE5-461C-3D3D-7669BFF6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266" y="2530610"/>
            <a:ext cx="4890619" cy="1699741"/>
          </a:xfrm>
          <a:prstGeom prst="rect">
            <a:avLst/>
          </a:prstGeom>
        </p:spPr>
      </p:pic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8DAE4A-E4F5-00A3-91E9-7A51BAA1B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00" y="4594299"/>
            <a:ext cx="5409685" cy="20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9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364525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 err="1"/>
              <a:t>TensorFlow.Keras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0933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488093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Selected Model </a:t>
            </a:r>
          </a:p>
        </p:txBody>
      </p:sp>
    </p:spTree>
    <p:extLst>
      <p:ext uri="{BB962C8B-B14F-4D97-AF65-F5344CB8AC3E}">
        <p14:creationId xmlns:p14="http://schemas.microsoft.com/office/powerpoint/2010/main" val="382790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488093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Application - </a:t>
            </a:r>
          </a:p>
        </p:txBody>
      </p:sp>
    </p:spTree>
    <p:extLst>
      <p:ext uri="{BB962C8B-B14F-4D97-AF65-F5344CB8AC3E}">
        <p14:creationId xmlns:p14="http://schemas.microsoft.com/office/powerpoint/2010/main" val="120910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{3A71925C-7BCE-4F48-A404-6BBB1F17858F}tf10001072</Template>
  <TotalTime>279</TotalTime>
  <Words>159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Franklin Gothic Book</vt:lpstr>
      <vt:lpstr>Inter</vt:lpstr>
      <vt:lpstr>Söhne</vt:lpstr>
      <vt:lpstr>Crop</vt:lpstr>
      <vt:lpstr>fake news identifier </vt:lpstr>
      <vt:lpstr>Objective</vt:lpstr>
      <vt:lpstr>The Dataset </vt:lpstr>
      <vt:lpstr>Natural Learning Processing Pipeline</vt:lpstr>
      <vt:lpstr>Paths to vectorization</vt:lpstr>
      <vt:lpstr>Word2Vec</vt:lpstr>
      <vt:lpstr>TensorFlow.Keras</vt:lpstr>
      <vt:lpstr>Selected Model </vt:lpstr>
      <vt:lpstr>Application - </vt:lpstr>
      <vt:lpstr>Demonstration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identifier </dc:title>
  <dc:creator>Andrea Aurrecoechea Diaz</dc:creator>
  <cp:lastModifiedBy>Andrea Aurrecoechea Diaz</cp:lastModifiedBy>
  <cp:revision>3</cp:revision>
  <dcterms:created xsi:type="dcterms:W3CDTF">2024-01-06T08:39:10Z</dcterms:created>
  <dcterms:modified xsi:type="dcterms:W3CDTF">2024-01-06T13:18:36Z</dcterms:modified>
</cp:coreProperties>
</file>