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61" r:id="rId5"/>
    <p:sldId id="278" r:id="rId6"/>
    <p:sldId id="259" r:id="rId7"/>
    <p:sldId id="262" r:id="rId8"/>
    <p:sldId id="279" r:id="rId9"/>
    <p:sldId id="280" r:id="rId10"/>
    <p:sldId id="283" r:id="rId11"/>
    <p:sldId id="265" r:id="rId12"/>
    <p:sldId id="282" r:id="rId13"/>
    <p:sldId id="263" r:id="rId14"/>
    <p:sldId id="284" r:id="rId15"/>
    <p:sldId id="281" r:id="rId16"/>
    <p:sldId id="268" r:id="rId17"/>
    <p:sldId id="292" r:id="rId18"/>
    <p:sldId id="293" r:id="rId19"/>
    <p:sldId id="295" r:id="rId20"/>
    <p:sldId id="285" r:id="rId21"/>
    <p:sldId id="286" r:id="rId22"/>
    <p:sldId id="270" r:id="rId23"/>
    <p:sldId id="294" r:id="rId24"/>
    <p:sldId id="291" r:id="rId25"/>
    <p:sldId id="271" r:id="rId26"/>
    <p:sldId id="289" r:id="rId27"/>
    <p:sldId id="288" r:id="rId28"/>
    <p:sldId id="272" r:id="rId29"/>
    <p:sldId id="287"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21C"/>
    <a:srgbClr val="3908EE"/>
    <a:srgbClr val="EB1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1CB47-7864-4C76-AC9F-CC9EF263EC0C}" v="707" dt="2023-09-07T02:32:22.683"/>
    <p1510:client id="{D815D546-F4CC-4A91-BE49-72447DADBF03}" v="99" dt="2023-09-06T10:44:47.177"/>
    <p1510:client id="{DC7F8257-FA5D-40C0-A2D1-EE8406010032}" v="1" dt="2023-09-06T10:45:38.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8935" autoAdjust="0"/>
  </p:normalViewPr>
  <p:slideViewPr>
    <p:cSldViewPr snapToGrid="0">
      <p:cViewPr varScale="1">
        <p:scale>
          <a:sx n="33" d="100"/>
          <a:sy n="33"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9FE0E-A06B-4795-9EFD-47B73CBD596A}" type="datetimeFigureOut">
              <a:rPr lang="en-AU" smtClean="0"/>
              <a:t>7/09/2023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7AA8E-74A6-4688-B7F8-EBCF3CE855B2}" type="slidenum">
              <a:rPr lang="en-AU" smtClean="0"/>
              <a:t>‹#›</a:t>
            </a:fld>
            <a:endParaRPr lang="en-AU"/>
          </a:p>
        </p:txBody>
      </p:sp>
    </p:spTree>
    <p:extLst>
      <p:ext uri="{BB962C8B-B14F-4D97-AF65-F5344CB8AC3E}">
        <p14:creationId xmlns:p14="http://schemas.microsoft.com/office/powerpoint/2010/main" val="312758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myself Bhumika. Today my team mates and I are going to present our project which is on the Insights from the world happiness report which includes data from year 2012 – 2022. I would like to thank Andrea and Michael for being such superb team work and support throughout the project . </a:t>
            </a:r>
            <a:endParaRPr lang="en-AU" dirty="0"/>
          </a:p>
        </p:txBody>
      </p:sp>
      <p:sp>
        <p:nvSpPr>
          <p:cNvPr id="4" name="Slide Number Placeholder 3"/>
          <p:cNvSpPr>
            <a:spLocks noGrp="1"/>
          </p:cNvSpPr>
          <p:nvPr>
            <p:ph type="sldNum" sz="quarter" idx="5"/>
          </p:nvPr>
        </p:nvSpPr>
        <p:spPr/>
        <p:txBody>
          <a:bodyPr/>
          <a:lstStyle/>
          <a:p>
            <a:fld id="{7B97AA8E-74A6-4688-B7F8-EBCF3CE855B2}" type="slidenum">
              <a:rPr lang="en-AU" smtClean="0"/>
              <a:t>1</a:t>
            </a:fld>
            <a:endParaRPr lang="en-AU"/>
          </a:p>
        </p:txBody>
      </p:sp>
    </p:spTree>
    <p:extLst>
      <p:ext uri="{BB962C8B-B14F-4D97-AF65-F5344CB8AC3E}">
        <p14:creationId xmlns:p14="http://schemas.microsoft.com/office/powerpoint/2010/main" val="306165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subsequently had a look at the correlation, between the happiness score and GDP p/capita and found as relatively strong correlation between these two variables. </a:t>
            </a:r>
          </a:p>
        </p:txBody>
      </p:sp>
      <p:sp>
        <p:nvSpPr>
          <p:cNvPr id="4" name="Slide Number Placeholder 3"/>
          <p:cNvSpPr>
            <a:spLocks noGrp="1"/>
          </p:cNvSpPr>
          <p:nvPr>
            <p:ph type="sldNum" sz="quarter" idx="5"/>
          </p:nvPr>
        </p:nvSpPr>
        <p:spPr/>
        <p:txBody>
          <a:bodyPr/>
          <a:lstStyle/>
          <a:p>
            <a:fld id="{ED27FD19-3437-364B-8A4F-E4B4F21ABD68}" type="slidenum">
              <a:rPr lang="en-US" smtClean="0"/>
              <a:t>13</a:t>
            </a:fld>
            <a:endParaRPr lang="en-US"/>
          </a:p>
        </p:txBody>
      </p:sp>
    </p:spTree>
    <p:extLst>
      <p:ext uri="{BB962C8B-B14F-4D97-AF65-F5344CB8AC3E}">
        <p14:creationId xmlns:p14="http://schemas.microsoft.com/office/powerpoint/2010/main" val="154101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the same with Social Support and Healthy Life Expectancy and found similar correlations, which could explain why in this data set, countries with higher GDP, life expectancy and social support also have high happiness scores </a:t>
            </a:r>
          </a:p>
        </p:txBody>
      </p:sp>
      <p:sp>
        <p:nvSpPr>
          <p:cNvPr id="4" name="Slide Number Placeholder 3"/>
          <p:cNvSpPr>
            <a:spLocks noGrp="1"/>
          </p:cNvSpPr>
          <p:nvPr>
            <p:ph type="sldNum" sz="quarter" idx="5"/>
          </p:nvPr>
        </p:nvSpPr>
        <p:spPr/>
        <p:txBody>
          <a:bodyPr/>
          <a:lstStyle/>
          <a:p>
            <a:fld id="{6894A081-F674-A346-9194-997595E54B44}" type="slidenum">
              <a:rPr lang="en-US" smtClean="0"/>
              <a:t>14</a:t>
            </a:fld>
            <a:endParaRPr lang="en-US"/>
          </a:p>
        </p:txBody>
      </p:sp>
    </p:spTree>
    <p:extLst>
      <p:ext uri="{BB962C8B-B14F-4D97-AF65-F5344CB8AC3E}">
        <p14:creationId xmlns:p14="http://schemas.microsoft.com/office/powerpoint/2010/main" val="46114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learning that GDP p/capita, life expectancy and social support has positive correlations with Happiness Score. </a:t>
            </a:r>
          </a:p>
          <a:p>
            <a:endParaRPr lang="en-US" dirty="0"/>
          </a:p>
          <a:p>
            <a:r>
              <a:rPr lang="en-US" dirty="0"/>
              <a:t>We turned to Australia to see what Australia’s </a:t>
            </a:r>
            <a:r>
              <a:rPr lang="en-US" dirty="0" err="1"/>
              <a:t>behaviour</a:t>
            </a:r>
            <a:r>
              <a:rPr lang="en-US" dirty="0"/>
              <a:t> looked like. </a:t>
            </a:r>
          </a:p>
          <a:p>
            <a:endParaRPr lang="en-US" dirty="0"/>
          </a:p>
          <a:p>
            <a:r>
              <a:rPr lang="en-US" dirty="0"/>
              <a:t>We observed that Australia’s happiness score has been slowly decreasing since 2013 despite other metrics showing signs of improvement. </a:t>
            </a:r>
          </a:p>
          <a:p>
            <a:endParaRPr lang="en-US" dirty="0"/>
          </a:p>
          <a:p>
            <a:r>
              <a:rPr lang="en-US" dirty="0"/>
              <a:t>We can also observe how Australia’s GDP p/capita has been increasing since 2012 however the impact of COVID-19 in 2020 and quick recovery there after is evident. </a:t>
            </a:r>
          </a:p>
          <a:p>
            <a:endParaRPr lang="en-US" dirty="0"/>
          </a:p>
          <a:p>
            <a:endParaRPr lang="en-US" dirty="0"/>
          </a:p>
        </p:txBody>
      </p:sp>
      <p:sp>
        <p:nvSpPr>
          <p:cNvPr id="4" name="Slide Number Placeholder 3"/>
          <p:cNvSpPr>
            <a:spLocks noGrp="1"/>
          </p:cNvSpPr>
          <p:nvPr>
            <p:ph type="sldNum" sz="quarter" idx="5"/>
          </p:nvPr>
        </p:nvSpPr>
        <p:spPr/>
        <p:txBody>
          <a:bodyPr/>
          <a:lstStyle/>
          <a:p>
            <a:fld id="{ED27FD19-3437-364B-8A4F-E4B4F21ABD68}" type="slidenum">
              <a:rPr lang="en-US" smtClean="0"/>
              <a:t>15</a:t>
            </a:fld>
            <a:endParaRPr lang="en-US"/>
          </a:p>
        </p:txBody>
      </p:sp>
    </p:spTree>
    <p:extLst>
      <p:ext uri="{BB962C8B-B14F-4D97-AF65-F5344CB8AC3E}">
        <p14:creationId xmlns:p14="http://schemas.microsoft.com/office/powerpoint/2010/main" val="379282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I would like to brief u all on our thought process…. behind choosing this topic. </a:t>
            </a:r>
          </a:p>
          <a:p>
            <a:r>
              <a:rPr lang="en-US" dirty="0"/>
              <a:t>Soo….While brainstorming for our project we all discussed various ideas and one of which was……. how COVID could have affected the quality of life for people around the world. </a:t>
            </a:r>
          </a:p>
          <a:p>
            <a:r>
              <a:rPr lang="en-AU" dirty="0"/>
              <a:t>So, we browsed for various data sets on the internet….and it was very difficult to get data for different countries pre and post covid related to factors that define quality of life and on top of that we were short on time. </a:t>
            </a:r>
          </a:p>
          <a:p>
            <a:pPr>
              <a:lnSpc>
                <a:spcPct val="107000"/>
              </a:lnSpc>
              <a:spcAft>
                <a:spcPts val="800"/>
              </a:spcAft>
            </a:pPr>
            <a:r>
              <a:rPr lang="en-AU" dirty="0"/>
              <a:t>Finally, we found the World happiness Report 2023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which uses Gallup world poll data to create this report annually.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Gallup is a global analytical and advisory firm that conducts the World poll around 150 countries representing more than 98% of the world’s adult population, using randomly selected, nationally representative samples. Survey 1,000 individuals in each country using a standard set of core questions through Face-to-face interviews/ telephone interviews.</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But …There was one thing missing in the data set which is a good indicator of quality of life that is mental health….. so we merged Depression data around the world to run some extra evaluations. </a:t>
            </a:r>
          </a:p>
          <a:p>
            <a:endParaRPr lang="en-US" dirty="0"/>
          </a:p>
        </p:txBody>
      </p:sp>
      <p:sp>
        <p:nvSpPr>
          <p:cNvPr id="4" name="Slide Number Placeholder 3"/>
          <p:cNvSpPr>
            <a:spLocks noGrp="1"/>
          </p:cNvSpPr>
          <p:nvPr>
            <p:ph type="sldNum" sz="quarter" idx="5"/>
          </p:nvPr>
        </p:nvSpPr>
        <p:spPr/>
        <p:txBody>
          <a:bodyPr/>
          <a:lstStyle/>
          <a:p>
            <a:fld id="{7B97AA8E-74A6-4688-B7F8-EBCF3CE855B2}" type="slidenum">
              <a:rPr lang="en-AU" smtClean="0"/>
              <a:t>2</a:t>
            </a:fld>
            <a:endParaRPr lang="en-AU"/>
          </a:p>
        </p:txBody>
      </p:sp>
    </p:spTree>
    <p:extLst>
      <p:ext uri="{BB962C8B-B14F-4D97-AF65-F5344CB8AC3E}">
        <p14:creationId xmlns:p14="http://schemas.microsoft.com/office/powerpoint/2010/main" val="4070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We used pandas from python to conduct some basic statistical analysis of the data set </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API</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What API was used and the library used to plot the world map </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Merged with the depression data set </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126 countries in 2012</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131 countries in 2019</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106 countries in 2020 </a:t>
            </a:r>
          </a:p>
          <a:p>
            <a:pPr marL="342900" lvl="0" indent="-342900">
              <a:buFont typeface="Calibri" panose="020F0502020204030204" pitchFamily="34" charset="0"/>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104 countries in 2022</a:t>
            </a:r>
          </a:p>
          <a:p>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AU" dirty="0"/>
          </a:p>
        </p:txBody>
      </p:sp>
      <p:sp>
        <p:nvSpPr>
          <p:cNvPr id="4" name="Slide Number Placeholder 3"/>
          <p:cNvSpPr>
            <a:spLocks noGrp="1"/>
          </p:cNvSpPr>
          <p:nvPr>
            <p:ph type="sldNum" sz="quarter" idx="5"/>
          </p:nvPr>
        </p:nvSpPr>
        <p:spPr/>
        <p:txBody>
          <a:bodyPr/>
          <a:lstStyle/>
          <a:p>
            <a:fld id="{7B97AA8E-74A6-4688-B7F8-EBCF3CE855B2}" type="slidenum">
              <a:rPr lang="en-AU" smtClean="0"/>
              <a:t>3</a:t>
            </a:fld>
            <a:endParaRPr lang="en-AU"/>
          </a:p>
        </p:txBody>
      </p:sp>
    </p:spTree>
    <p:extLst>
      <p:ext uri="{BB962C8B-B14F-4D97-AF65-F5344CB8AC3E}">
        <p14:creationId xmlns:p14="http://schemas.microsoft.com/office/powerpoint/2010/main" val="39902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are few of the data variable that were used in the happiness report data – 1 Happiness score -  being a subjective measure of the life evaluation in which the respondent is asked to imagine a ladder with </a:t>
            </a:r>
            <a:r>
              <a:rPr lang="en-US" sz="1200" dirty="0"/>
              <a:t>steps numbered from 0 at the bottom to 10 at the top. The top of the ladder represents the best possible life for you and the bottom of the ladder represents the worst possible life for you. </a:t>
            </a:r>
          </a:p>
          <a:p>
            <a:r>
              <a:rPr lang="en-US" sz="1200" dirty="0"/>
              <a:t>2. </a:t>
            </a:r>
            <a:r>
              <a:rPr lang="en-AU" dirty="0"/>
              <a:t>GDP per capita in 2022 was not available when the report came out and therefore the GDP </a:t>
            </a:r>
            <a:r>
              <a:rPr lang="en-AU" dirty="0" err="1"/>
              <a:t>forcast</a:t>
            </a:r>
            <a:r>
              <a:rPr lang="en-AU" dirty="0"/>
              <a:t> for 2022 from OECD Economic </a:t>
            </a:r>
            <a:r>
              <a:rPr lang="en-AU" dirty="0" err="1"/>
              <a:t>Outlook</a:t>
            </a:r>
            <a:r>
              <a:rPr lang="en-AU" dirty="0"/>
              <a:t> No. 112 (November 2022) and World Bank’s Global Economic Prospects were used. </a:t>
            </a:r>
          </a:p>
          <a:p>
            <a:r>
              <a:rPr lang="en-US" sz="1200" dirty="0"/>
              <a:t>3</a:t>
            </a:r>
            <a:r>
              <a:rPr lang="en-AU" sz="1200" dirty="0"/>
              <a:t>. Social support: </a:t>
            </a:r>
            <a:r>
              <a:rPr lang="en-AU" dirty="0"/>
              <a:t>Social support (or having someone to count on in times of trouble) is the national average of the binary responses (either 0 or 1) to the GWP question “If you were in trouble, do you have relatives or friends you can count on to help you whenever you need them, or not?”</a:t>
            </a:r>
          </a:p>
          <a:p>
            <a:r>
              <a:rPr lang="en-US" sz="1200" dirty="0"/>
              <a:t>4</a:t>
            </a:r>
            <a:r>
              <a:rPr lang="en-AU" sz="1200" dirty="0"/>
              <a:t>. </a:t>
            </a:r>
            <a:r>
              <a:rPr lang="en-AU" dirty="0"/>
              <a:t>The data at the source are available for the years 2000, 2010, 2015 and 2019. To match this report’s sample period (2005-2021), interpolation and extrapolation are used. </a:t>
            </a:r>
            <a:r>
              <a:rPr lang="en-AU" dirty="0">
                <a:solidFill>
                  <a:srgbClr val="FF0000"/>
                </a:solidFill>
              </a:rPr>
              <a:t>i.e. </a:t>
            </a:r>
            <a:r>
              <a:rPr lang="en-AU" b="1" dirty="0">
                <a:solidFill>
                  <a:srgbClr val="FF0000"/>
                </a:solidFill>
                <a:highlight>
                  <a:srgbClr val="FFFF00"/>
                </a:highlight>
              </a:rPr>
              <a:t>The data at the source are available for the years 2000, 2010, 2015 and 2019. To match this report’s sample period (2005-2021), interpolation and extrapolation are used.</a:t>
            </a:r>
          </a:p>
          <a:p>
            <a:endParaRPr lang="en-US" b="1" dirty="0">
              <a:solidFill>
                <a:srgbClr val="FF0000"/>
              </a:solidFill>
              <a:highlight>
                <a:srgbClr val="FFFF00"/>
              </a:highlight>
            </a:endParaRPr>
          </a:p>
          <a:p>
            <a:r>
              <a:rPr lang="en-US" b="1" dirty="0">
                <a:solidFill>
                  <a:srgbClr val="FF0000"/>
                </a:solidFill>
                <a:highlight>
                  <a:srgbClr val="FFFF00"/>
                </a:highlight>
              </a:rPr>
              <a:t>Depression data included the  - % of population living with depression </a:t>
            </a:r>
            <a:endParaRPr lang="en-AU" b="1" dirty="0">
              <a:solidFill>
                <a:srgbClr val="FF0000"/>
              </a:solidFill>
              <a:highlight>
                <a:srgbClr val="FFFF00"/>
              </a:highlight>
            </a:endParaRPr>
          </a:p>
          <a:p>
            <a:endParaRPr lang="en-US" sz="1200" b="1" dirty="0">
              <a:solidFill>
                <a:srgbClr val="FF0000"/>
              </a:solidFill>
              <a:highlight>
                <a:srgbClr val="FFFF00"/>
              </a:highlight>
            </a:endParaRPr>
          </a:p>
          <a:p>
            <a:endParaRPr lang="en-US" sz="1200" b="1" dirty="0">
              <a:solidFill>
                <a:srgbClr val="FF0000"/>
              </a:solidFill>
              <a:highlight>
                <a:srgbClr val="FFFF00"/>
              </a:highlight>
            </a:endParaRPr>
          </a:p>
          <a:p>
            <a:endParaRPr lang="en-AU" dirty="0"/>
          </a:p>
        </p:txBody>
      </p:sp>
      <p:sp>
        <p:nvSpPr>
          <p:cNvPr id="4" name="Slide Number Placeholder 3"/>
          <p:cNvSpPr>
            <a:spLocks noGrp="1"/>
          </p:cNvSpPr>
          <p:nvPr>
            <p:ph type="sldNum" sz="quarter" idx="5"/>
          </p:nvPr>
        </p:nvSpPr>
        <p:spPr/>
        <p:txBody>
          <a:bodyPr/>
          <a:lstStyle/>
          <a:p>
            <a:fld id="{7B97AA8E-74A6-4688-B7F8-EBCF3CE855B2}" type="slidenum">
              <a:rPr lang="en-AU" smtClean="0"/>
              <a:t>4</a:t>
            </a:fld>
            <a:endParaRPr lang="en-AU"/>
          </a:p>
        </p:txBody>
      </p:sp>
    </p:spTree>
    <p:extLst>
      <p:ext uri="{BB962C8B-B14F-4D97-AF65-F5344CB8AC3E}">
        <p14:creationId xmlns:p14="http://schemas.microsoft.com/office/powerpoint/2010/main" val="4258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 individuals is not a good indicator of the population of all countries as countries with higher population won't give the same data comparted to the countries with lower population</a:t>
            </a:r>
          </a:p>
          <a:p>
            <a:r>
              <a:rPr lang="en-US" dirty="0"/>
              <a:t>There are few limitations of the interview methods including</a:t>
            </a:r>
          </a:p>
          <a:p>
            <a:r>
              <a:rPr lang="en-US" dirty="0"/>
              <a:t>Leading questions: </a:t>
            </a:r>
            <a:r>
              <a:rPr lang="en-AU" sz="1200" b="0" i="0" kern="1200" dirty="0">
                <a:solidFill>
                  <a:schemeClr val="tx1"/>
                </a:solidFill>
                <a:effectLst/>
                <a:latin typeface="+mn-lt"/>
                <a:ea typeface="+mn-ea"/>
                <a:cs typeface="+mn-cs"/>
              </a:rPr>
              <a:t>Participants may give answers that are not completely accurate because interviewers ask questions that suggest a particular answer.</a:t>
            </a:r>
          </a:p>
          <a:p>
            <a:r>
              <a:rPr lang="en-AU" b="0" dirty="0"/>
              <a:t>Bias based on social desirability: </a:t>
            </a:r>
            <a:r>
              <a:rPr lang="en-AU" sz="1200" b="0" i="0" kern="1200" dirty="0">
                <a:solidFill>
                  <a:schemeClr val="tx1"/>
                </a:solidFill>
                <a:effectLst/>
                <a:latin typeface="+mn-lt"/>
                <a:ea typeface="+mn-ea"/>
                <a:cs typeface="+mn-cs"/>
              </a:rPr>
              <a:t>Rather than giving their true opinions or experiences, participants may feel pressured to answer as the interviewer wants.</a:t>
            </a:r>
          </a:p>
          <a:p>
            <a:r>
              <a:rPr lang="en-US" sz="1200" b="0" i="0" kern="1200" dirty="0">
                <a:solidFill>
                  <a:schemeClr val="tx1"/>
                </a:solidFill>
                <a:effectLst/>
                <a:latin typeface="+mn-lt"/>
                <a:ea typeface="+mn-ea"/>
                <a:cs typeface="+mn-cs"/>
              </a:rPr>
              <a:t>There were few variable where the data was not available as discussed in the previous slides. </a:t>
            </a:r>
            <a:endParaRPr lang="en-AU" sz="1200" b="0" i="0" kern="1200" dirty="0">
              <a:solidFill>
                <a:schemeClr val="tx1"/>
              </a:solidFill>
              <a:effectLst/>
              <a:latin typeface="+mn-lt"/>
              <a:ea typeface="+mn-ea"/>
              <a:cs typeface="+mn-cs"/>
            </a:endParaRPr>
          </a:p>
          <a:p>
            <a:endParaRPr lang="en-AU" kern="100" dirty="0">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97AA8E-74A6-4688-B7F8-EBCF3CE855B2}" type="slidenum">
              <a:rPr lang="en-AU" smtClean="0"/>
              <a:t>5</a:t>
            </a:fld>
            <a:endParaRPr lang="en-AU"/>
          </a:p>
        </p:txBody>
      </p:sp>
    </p:spTree>
    <p:extLst>
      <p:ext uri="{BB962C8B-B14F-4D97-AF65-F5344CB8AC3E}">
        <p14:creationId xmlns:p14="http://schemas.microsoft.com/office/powerpoint/2010/main" val="19148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AU" b="0" i="0" dirty="0">
                <a:solidFill>
                  <a:srgbClr val="000000"/>
                </a:solidFill>
                <a:effectLst/>
                <a:latin typeface="inherit"/>
              </a:rPr>
              <a:t>The first question we had is whether the happiness score had changed at all throughout COVID </a:t>
            </a:r>
          </a:p>
          <a:p>
            <a:pPr algn="l" fontAlgn="base"/>
            <a:endParaRPr lang="en-AU" b="0" i="0" dirty="0">
              <a:solidFill>
                <a:srgbClr val="000000"/>
              </a:solidFill>
              <a:effectLst/>
              <a:latin typeface="inherit"/>
            </a:endParaRPr>
          </a:p>
          <a:p>
            <a:pPr algn="l" fontAlgn="base"/>
            <a:r>
              <a:rPr lang="en-AU" b="0" i="0" dirty="0">
                <a:solidFill>
                  <a:srgbClr val="000000"/>
                </a:solidFill>
                <a:effectLst/>
                <a:latin typeface="inherit"/>
              </a:rPr>
              <a:t>To our surprise, we observed an almost 3% increase in the average global happiness score in 2020 compared to 2019. We also observed a slight decrease in the global average happiness score in the years following the pandemic. </a:t>
            </a:r>
          </a:p>
          <a:p>
            <a:pPr algn="l" fontAlgn="base"/>
            <a:endParaRPr lang="en-AU" b="0" i="0" dirty="0">
              <a:solidFill>
                <a:srgbClr val="000000"/>
              </a:solidFill>
              <a:effectLst/>
              <a:latin typeface="inherit"/>
            </a:endParaRPr>
          </a:p>
          <a:p>
            <a:pPr algn="l" fontAlgn="base"/>
            <a:r>
              <a:rPr lang="en-AU" b="0" i="0" dirty="0">
                <a:solidFill>
                  <a:srgbClr val="000000"/>
                </a:solidFill>
                <a:effectLst/>
                <a:latin typeface="inherit"/>
              </a:rPr>
              <a:t>We conducted a bit of research to understand why this boost may be the case. And we found that </a:t>
            </a:r>
          </a:p>
          <a:p>
            <a:pPr algn="l" fontAlgn="base"/>
            <a:endParaRPr lang="en-AU" b="0" i="0" dirty="0">
              <a:solidFill>
                <a:srgbClr val="000000"/>
              </a:solidFill>
              <a:effectLst/>
              <a:latin typeface="inherit"/>
            </a:endParaRPr>
          </a:p>
          <a:p>
            <a:pPr algn="l" fontAlgn="base"/>
            <a:r>
              <a:rPr lang="en-AU" b="0" i="0" dirty="0">
                <a:solidFill>
                  <a:srgbClr val="000000"/>
                </a:solidFill>
                <a:effectLst/>
                <a:latin typeface="inherit"/>
              </a:rPr>
              <a:t>1. Fewer countries were surveyed in 2020 and 2021</a:t>
            </a:r>
          </a:p>
          <a:p>
            <a:pPr algn="l" fontAlgn="base"/>
            <a:r>
              <a:rPr lang="en-AU" b="0" i="0" dirty="0">
                <a:solidFill>
                  <a:srgbClr val="000000"/>
                </a:solidFill>
                <a:effectLst/>
                <a:latin typeface="inherit"/>
              </a:rPr>
              <a:t>2. Vulnerable groups were often excluded.</a:t>
            </a:r>
          </a:p>
          <a:p>
            <a:pPr algn="l" fontAlgn="base"/>
            <a:r>
              <a:rPr lang="en-AU" b="0" i="0" dirty="0">
                <a:solidFill>
                  <a:srgbClr val="000000"/>
                </a:solidFill>
                <a:effectLst/>
                <a:latin typeface="inherit"/>
              </a:rPr>
              <a:t>3. Survey methods changed from face-to-face to mobile phone. Might changed the demographic of the sample. </a:t>
            </a:r>
          </a:p>
          <a:p>
            <a:pPr algn="l" fontAlgn="base"/>
            <a:r>
              <a:rPr lang="en-AU" b="0" i="0" dirty="0">
                <a:solidFill>
                  <a:srgbClr val="000000"/>
                </a:solidFill>
                <a:effectLst/>
                <a:latin typeface="inherit"/>
              </a:rPr>
              <a:t>4. We learned that there as body of research currently looking at the increases in prosocial </a:t>
            </a:r>
            <a:r>
              <a:rPr lang="en-AU" b="0" i="0" dirty="0" err="1">
                <a:solidFill>
                  <a:srgbClr val="000000"/>
                </a:solidFill>
                <a:effectLst/>
                <a:latin typeface="inherit"/>
              </a:rPr>
              <a:t>behavior</a:t>
            </a:r>
            <a:r>
              <a:rPr lang="en-AU" b="0" i="0" dirty="0">
                <a:solidFill>
                  <a:srgbClr val="000000"/>
                </a:solidFill>
                <a:effectLst/>
                <a:latin typeface="inherit"/>
              </a:rPr>
              <a:t> and how this may have boosted happiness.</a:t>
            </a:r>
          </a:p>
          <a:p>
            <a:pPr algn="l" fontAlgn="base"/>
            <a:endParaRPr lang="en-AU" b="0" i="0" dirty="0">
              <a:solidFill>
                <a:srgbClr val="000000"/>
              </a:solidFill>
              <a:effectLst/>
              <a:latin typeface="inherit"/>
            </a:endParaRPr>
          </a:p>
          <a:p>
            <a:pPr algn="l" fontAlgn="base"/>
            <a:r>
              <a:rPr lang="en-AU" b="0" i="0" dirty="0">
                <a:solidFill>
                  <a:srgbClr val="000000"/>
                </a:solidFill>
                <a:effectLst/>
                <a:latin typeface="inherit"/>
              </a:rPr>
              <a:t>These are other factors could have skewed this data, and it is very likely that this measure does not capture the full impact of the pandemic on well-being</a:t>
            </a:r>
          </a:p>
          <a:p>
            <a:pPr algn="l" fontAlgn="base"/>
            <a:endParaRPr lang="en-AU" b="0" i="0" dirty="0">
              <a:solidFill>
                <a:srgbClr val="000000"/>
              </a:solidFill>
              <a:effectLst/>
              <a:latin typeface="inherit"/>
            </a:endParaRPr>
          </a:p>
        </p:txBody>
      </p:sp>
      <p:sp>
        <p:nvSpPr>
          <p:cNvPr id="4" name="Slide Number Placeholder 3"/>
          <p:cNvSpPr>
            <a:spLocks noGrp="1"/>
          </p:cNvSpPr>
          <p:nvPr>
            <p:ph type="sldNum" sz="quarter" idx="5"/>
          </p:nvPr>
        </p:nvSpPr>
        <p:spPr/>
        <p:txBody>
          <a:bodyPr/>
          <a:lstStyle/>
          <a:p>
            <a:fld id="{ED27FD19-3437-364B-8A4F-E4B4F21ABD68}" type="slidenum">
              <a:rPr lang="en-US" smtClean="0"/>
              <a:t>8</a:t>
            </a:fld>
            <a:endParaRPr lang="en-US"/>
          </a:p>
        </p:txBody>
      </p:sp>
    </p:spTree>
    <p:extLst>
      <p:ext uri="{BB962C8B-B14F-4D97-AF65-F5344CB8AC3E}">
        <p14:creationId xmlns:p14="http://schemas.microsoft.com/office/powerpoint/2010/main" val="260405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fluctuation of other metrics such as healthy life expectancy, GDP p/capita and Social support observing similar </a:t>
            </a:r>
            <a:r>
              <a:rPr lang="en-US" dirty="0" err="1"/>
              <a:t>behaviours</a:t>
            </a:r>
            <a:endParaRPr lang="en-US" dirty="0"/>
          </a:p>
          <a:p>
            <a:endParaRPr lang="en-US" dirty="0"/>
          </a:p>
        </p:txBody>
      </p:sp>
      <p:sp>
        <p:nvSpPr>
          <p:cNvPr id="4" name="Slide Number Placeholder 3"/>
          <p:cNvSpPr>
            <a:spLocks noGrp="1"/>
          </p:cNvSpPr>
          <p:nvPr>
            <p:ph type="sldNum" sz="quarter" idx="5"/>
          </p:nvPr>
        </p:nvSpPr>
        <p:spPr/>
        <p:txBody>
          <a:bodyPr/>
          <a:lstStyle/>
          <a:p>
            <a:fld id="{ED27FD19-3437-364B-8A4F-E4B4F21ABD68}" type="slidenum">
              <a:rPr lang="en-US" smtClean="0"/>
              <a:t>9</a:t>
            </a:fld>
            <a:endParaRPr lang="en-US"/>
          </a:p>
        </p:txBody>
      </p:sp>
    </p:spTree>
    <p:extLst>
      <p:ext uri="{BB962C8B-B14F-4D97-AF65-F5344CB8AC3E}">
        <p14:creationId xmlns:p14="http://schemas.microsoft.com/office/powerpoint/2010/main" val="413080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We identified the top 20 countries with the highest and lowest happiness scores for each year and compared their annual averages.</a:t>
            </a:r>
          </a:p>
          <a:p>
            <a:pPr algn="l"/>
            <a:endParaRPr lang="en-AU" b="0" i="0" dirty="0">
              <a:solidFill>
                <a:srgbClr val="374151"/>
              </a:solidFill>
              <a:effectLst/>
              <a:latin typeface="Söhne"/>
            </a:endParaRPr>
          </a:p>
          <a:p>
            <a:pPr algn="l"/>
            <a:r>
              <a:rPr lang="en-AU" b="0" i="0" dirty="0">
                <a:solidFill>
                  <a:srgbClr val="374151"/>
                </a:solidFill>
                <a:effectLst/>
                <a:latin typeface="Söhne"/>
              </a:rPr>
              <a:t>We found that countries scoring high in happiness also performed exceptionally well in metrics like GDP per capita, social support, and healthy life expectancy. </a:t>
            </a:r>
          </a:p>
          <a:p>
            <a:pPr algn="l"/>
            <a:r>
              <a:rPr lang="en-AU" b="0" i="0" dirty="0">
                <a:solidFill>
                  <a:srgbClr val="374151"/>
                </a:solidFill>
                <a:effectLst/>
                <a:latin typeface="Söhne"/>
              </a:rPr>
              <a:t>Interestingly, we observed a surge in happiness, GDP per capita, and healthy life expectancy in 2020 for countries ranked at the bottom, in contrast to those at the top. </a:t>
            </a:r>
          </a:p>
          <a:p>
            <a:pPr algn="l"/>
            <a:r>
              <a:rPr lang="en-AU" b="0" i="0" dirty="0">
                <a:solidFill>
                  <a:srgbClr val="374151"/>
                </a:solidFill>
                <a:effectLst/>
                <a:latin typeface="Söhne"/>
              </a:rPr>
              <a:t>Additionally, post-2020 trends showed that higher-ranked countries exhibited stronger resilience, particularly in areas like GDP per capita and life expectancy, while the recovery seemed more challenging for countries that were ranked lower."</a:t>
            </a:r>
          </a:p>
          <a:p>
            <a:endParaRPr lang="en-US" dirty="0"/>
          </a:p>
        </p:txBody>
      </p:sp>
      <p:sp>
        <p:nvSpPr>
          <p:cNvPr id="4" name="Slide Number Placeholder 3"/>
          <p:cNvSpPr>
            <a:spLocks noGrp="1"/>
          </p:cNvSpPr>
          <p:nvPr>
            <p:ph type="sldNum" sz="quarter" idx="5"/>
          </p:nvPr>
        </p:nvSpPr>
        <p:spPr/>
        <p:txBody>
          <a:bodyPr/>
          <a:lstStyle/>
          <a:p>
            <a:fld id="{6894A081-F674-A346-9194-997595E54B44}" type="slidenum">
              <a:rPr lang="en-US" smtClean="0"/>
              <a:t>10</a:t>
            </a:fld>
            <a:endParaRPr lang="en-US"/>
          </a:p>
        </p:txBody>
      </p:sp>
    </p:spTree>
    <p:extLst>
      <p:ext uri="{BB962C8B-B14F-4D97-AF65-F5344CB8AC3E}">
        <p14:creationId xmlns:p14="http://schemas.microsoft.com/office/powerpoint/2010/main" val="233566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the same with Social Support and Healthy Life Expectancy and found similar correlations, which could explain why in this data set, countries with higher GDP, life expectancy and social support also have high happiness scores </a:t>
            </a:r>
          </a:p>
        </p:txBody>
      </p:sp>
      <p:sp>
        <p:nvSpPr>
          <p:cNvPr id="4" name="Slide Number Placeholder 3"/>
          <p:cNvSpPr>
            <a:spLocks noGrp="1"/>
          </p:cNvSpPr>
          <p:nvPr>
            <p:ph type="sldNum" sz="quarter" idx="5"/>
          </p:nvPr>
        </p:nvSpPr>
        <p:spPr/>
        <p:txBody>
          <a:bodyPr/>
          <a:lstStyle/>
          <a:p>
            <a:fld id="{6894A081-F674-A346-9194-997595E54B44}" type="slidenum">
              <a:rPr lang="en-US" smtClean="0"/>
              <a:t>12</a:t>
            </a:fld>
            <a:endParaRPr lang="en-US"/>
          </a:p>
        </p:txBody>
      </p:sp>
    </p:spTree>
    <p:extLst>
      <p:ext uri="{BB962C8B-B14F-4D97-AF65-F5344CB8AC3E}">
        <p14:creationId xmlns:p14="http://schemas.microsoft.com/office/powerpoint/2010/main" val="46114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671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167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460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396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798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067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591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341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879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900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247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688765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the_world_flag_2006.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iew.officeapps.live.com/op/view.aspx?src=https%3A%2F%2Fhappiness-report.s3.amazonaws.com%2F2023%2FDataForTable2.1WHR2023.xls&amp;wdOrigin=BROWSELINK" TargetMode="External"/><Relationship Id="rId2" Type="http://schemas.openxmlformats.org/officeDocument/2006/relationships/hyperlink" Target="https://happiness-report.s3.amazonaws.com/2023/WHR+23_Statistical_Appendix.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sz="4200" dirty="0">
                <a:cs typeface="Calibri Light"/>
              </a:rPr>
              <a:t>INSIGHTS FROM WORLD HAPPINESS REPORT </a:t>
            </a:r>
            <a:br>
              <a:rPr lang="en-US" sz="4200" dirty="0">
                <a:cs typeface="Calibri Light"/>
              </a:rPr>
            </a:br>
            <a:r>
              <a:rPr lang="en-US" sz="4200" dirty="0">
                <a:cs typeface="Calibri Light"/>
              </a:rPr>
              <a:t>(2012-2022)</a:t>
            </a:r>
            <a:br>
              <a:rPr lang="en-US" sz="4200" dirty="0">
                <a:cs typeface="Calibri Light"/>
              </a:rPr>
            </a:br>
            <a:endParaRPr lang="en-US" sz="4200" dirty="0"/>
          </a:p>
        </p:txBody>
      </p:sp>
      <p:sp>
        <p:nvSpPr>
          <p:cNvPr id="3" name="Subtitle 2"/>
          <p:cNvSpPr>
            <a:spLocks noGrp="1"/>
          </p:cNvSpPr>
          <p:nvPr>
            <p:ph type="subTitle" idx="1"/>
          </p:nvPr>
        </p:nvSpPr>
        <p:spPr>
          <a:xfrm>
            <a:off x="6194715" y="3836197"/>
            <a:ext cx="5334931" cy="2189214"/>
          </a:xfrm>
        </p:spPr>
        <p:txBody>
          <a:bodyPr vert="horz" lIns="91440" tIns="45720" rIns="91440" bIns="45720" rtlCol="0">
            <a:normAutofit/>
          </a:bodyPr>
          <a:lstStyle/>
          <a:p>
            <a:r>
              <a:rPr lang="en-US">
                <a:cs typeface="Calibri"/>
              </a:rPr>
              <a:t>Project Group 1:</a:t>
            </a:r>
          </a:p>
          <a:p>
            <a:r>
              <a:rPr lang="en-US">
                <a:cs typeface="Calibri"/>
              </a:rPr>
              <a:t>Andrea Aurrecoechea Diaz</a:t>
            </a:r>
          </a:p>
          <a:p>
            <a:r>
              <a:rPr lang="en-US">
                <a:cs typeface="Calibri"/>
              </a:rPr>
              <a:t>Bhumika Dalal</a:t>
            </a:r>
          </a:p>
          <a:p>
            <a:r>
              <a:rPr lang="en-US">
                <a:cs typeface="Calibri"/>
              </a:rPr>
              <a:t>Michael Lee</a:t>
            </a:r>
          </a:p>
          <a:p>
            <a:endParaRPr lang="en-US">
              <a:cs typeface="Calibri"/>
            </a:endParaRPr>
          </a:p>
        </p:txBody>
      </p:sp>
      <p:sp>
        <p:nvSpPr>
          <p:cNvPr id="17"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1"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group of flags of different countries/regions&#10;&#10;Description automatically generated">
            <a:extLst>
              <a:ext uri="{FF2B5EF4-FFF2-40B4-BE49-F238E27FC236}">
                <a16:creationId xmlns:a16="http://schemas.microsoft.com/office/drawing/2014/main" id="{1F1D0839-F4E6-721E-29DA-C2A1A71C259A}"/>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8348" r="2915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B14C6122-88FB-6E97-5E31-23E90AB2DF30}"/>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C9F7-B032-8E4B-41BF-40F788E40FA3}"/>
              </a:ext>
            </a:extLst>
          </p:cNvPr>
          <p:cNvSpPr>
            <a:spLocks noGrp="1"/>
          </p:cNvSpPr>
          <p:nvPr>
            <p:ph type="title"/>
          </p:nvPr>
        </p:nvSpPr>
        <p:spPr>
          <a:xfrm>
            <a:off x="305562" y="167294"/>
            <a:ext cx="6657946" cy="887784"/>
          </a:xfrm>
        </p:spPr>
        <p:txBody>
          <a:bodyPr>
            <a:normAutofit/>
          </a:bodyPr>
          <a:lstStyle/>
          <a:p>
            <a:r>
              <a:rPr lang="en-US" sz="2000" dirty="0"/>
              <a:t>Comparing countries with highest  Vs lowest happiness scores.  </a:t>
            </a:r>
          </a:p>
        </p:txBody>
      </p:sp>
      <p:pic>
        <p:nvPicPr>
          <p:cNvPr id="9" name="Content Placeholder 8" descr="A graph with numbers and lines&#10;&#10;Description automatically generated">
            <a:extLst>
              <a:ext uri="{FF2B5EF4-FFF2-40B4-BE49-F238E27FC236}">
                <a16:creationId xmlns:a16="http://schemas.microsoft.com/office/drawing/2014/main" id="{7890BF3A-E61C-A7C0-5085-2966460D9A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9797"/>
          <a:stretch/>
        </p:blipFill>
        <p:spPr>
          <a:xfrm>
            <a:off x="8092028" y="1047189"/>
            <a:ext cx="3744828" cy="2800351"/>
          </a:xfrm>
        </p:spPr>
      </p:pic>
      <p:pic>
        <p:nvPicPr>
          <p:cNvPr id="11" name="Picture 10" descr="A graph with numbers and lines&#10;&#10;Description automatically generated">
            <a:extLst>
              <a:ext uri="{FF2B5EF4-FFF2-40B4-BE49-F238E27FC236}">
                <a16:creationId xmlns:a16="http://schemas.microsoft.com/office/drawing/2014/main" id="{358F74DD-E4E1-F940-D41E-CC75BC37E404}"/>
              </a:ext>
            </a:extLst>
          </p:cNvPr>
          <p:cNvPicPr>
            <a:picLocks noChangeAspect="1"/>
          </p:cNvPicPr>
          <p:nvPr/>
        </p:nvPicPr>
        <p:blipFill rotWithShape="1">
          <a:blip r:embed="rId4">
            <a:extLst>
              <a:ext uri="{28A0092B-C50C-407E-A947-70E740481C1C}">
                <a14:useLocalDpi xmlns:a14="http://schemas.microsoft.com/office/drawing/2010/main" val="0"/>
              </a:ext>
            </a:extLst>
          </a:blip>
          <a:srcRect r="30039"/>
          <a:stretch/>
        </p:blipFill>
        <p:spPr>
          <a:xfrm>
            <a:off x="456439" y="1047190"/>
            <a:ext cx="3643533" cy="2816125"/>
          </a:xfrm>
          <a:prstGeom prst="rect">
            <a:avLst/>
          </a:prstGeom>
        </p:spPr>
      </p:pic>
      <p:pic>
        <p:nvPicPr>
          <p:cNvPr id="13" name="Picture 12" descr="A graph with a line graph and numbers&#10;&#10;Description automatically generated">
            <a:extLst>
              <a:ext uri="{FF2B5EF4-FFF2-40B4-BE49-F238E27FC236}">
                <a16:creationId xmlns:a16="http://schemas.microsoft.com/office/drawing/2014/main" id="{A8FDFB1F-A0EB-859D-AC9E-64BE2A5D1623}"/>
              </a:ext>
            </a:extLst>
          </p:cNvPr>
          <p:cNvPicPr>
            <a:picLocks noChangeAspect="1"/>
          </p:cNvPicPr>
          <p:nvPr/>
        </p:nvPicPr>
        <p:blipFill rotWithShape="1">
          <a:blip r:embed="rId5">
            <a:extLst>
              <a:ext uri="{28A0092B-C50C-407E-A947-70E740481C1C}">
                <a14:useLocalDpi xmlns:a14="http://schemas.microsoft.com/office/drawing/2010/main" val="0"/>
              </a:ext>
            </a:extLst>
          </a:blip>
          <a:srcRect r="29292"/>
          <a:stretch/>
        </p:blipFill>
        <p:spPr>
          <a:xfrm>
            <a:off x="4348803" y="3959515"/>
            <a:ext cx="3568964" cy="2731191"/>
          </a:xfrm>
          <a:prstGeom prst="rect">
            <a:avLst/>
          </a:prstGeom>
        </p:spPr>
      </p:pic>
      <p:pic>
        <p:nvPicPr>
          <p:cNvPr id="15" name="Picture 14" descr="A graph with numbers and lines&#10;&#10;Description automatically generated">
            <a:extLst>
              <a:ext uri="{FF2B5EF4-FFF2-40B4-BE49-F238E27FC236}">
                <a16:creationId xmlns:a16="http://schemas.microsoft.com/office/drawing/2014/main" id="{C26C818A-8A19-D538-9913-4F55CC7B639C}"/>
              </a:ext>
            </a:extLst>
          </p:cNvPr>
          <p:cNvPicPr>
            <a:picLocks noChangeAspect="1"/>
          </p:cNvPicPr>
          <p:nvPr/>
        </p:nvPicPr>
        <p:blipFill rotWithShape="1">
          <a:blip r:embed="rId6">
            <a:extLst>
              <a:ext uri="{28A0092B-C50C-407E-A947-70E740481C1C}">
                <a14:useLocalDpi xmlns:a14="http://schemas.microsoft.com/office/drawing/2010/main" val="0"/>
              </a:ext>
            </a:extLst>
          </a:blip>
          <a:srcRect r="29597"/>
          <a:stretch/>
        </p:blipFill>
        <p:spPr>
          <a:xfrm>
            <a:off x="4274233" y="1047190"/>
            <a:ext cx="3643534" cy="2800350"/>
          </a:xfrm>
          <a:prstGeom prst="rect">
            <a:avLst/>
          </a:prstGeom>
        </p:spPr>
      </p:pic>
      <p:pic>
        <p:nvPicPr>
          <p:cNvPr id="16" name="Picture 15" descr="A graph with numbers and lines&#10;&#10;Description automatically generated">
            <a:extLst>
              <a:ext uri="{FF2B5EF4-FFF2-40B4-BE49-F238E27FC236}">
                <a16:creationId xmlns:a16="http://schemas.microsoft.com/office/drawing/2014/main" id="{788A79F1-0F64-FBB1-D47D-B041F65C495D}"/>
              </a:ext>
            </a:extLst>
          </p:cNvPr>
          <p:cNvPicPr>
            <a:picLocks noChangeAspect="1"/>
          </p:cNvPicPr>
          <p:nvPr/>
        </p:nvPicPr>
        <p:blipFill rotWithShape="1">
          <a:blip r:embed="rId6">
            <a:extLst>
              <a:ext uri="{28A0092B-C50C-407E-A947-70E740481C1C}">
                <a14:useLocalDpi xmlns:a14="http://schemas.microsoft.com/office/drawing/2010/main" val="0"/>
              </a:ext>
            </a:extLst>
          </a:blip>
          <a:srcRect l="69982" t="8600" b="74894"/>
          <a:stretch/>
        </p:blipFill>
        <p:spPr>
          <a:xfrm>
            <a:off x="506680" y="4146406"/>
            <a:ext cx="2848776" cy="847625"/>
          </a:xfrm>
          <a:prstGeom prst="rect">
            <a:avLst/>
          </a:prstGeom>
        </p:spPr>
      </p:pic>
    </p:spTree>
    <p:extLst>
      <p:ext uri="{BB962C8B-B14F-4D97-AF65-F5344CB8AC3E}">
        <p14:creationId xmlns:p14="http://schemas.microsoft.com/office/powerpoint/2010/main" val="380963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graph of a positive and negative result&#10;&#10;Description automatically generated with medium confidence">
            <a:extLst>
              <a:ext uri="{FF2B5EF4-FFF2-40B4-BE49-F238E27FC236}">
                <a16:creationId xmlns:a16="http://schemas.microsoft.com/office/drawing/2014/main" id="{6E36141D-81AF-ABFC-FAA8-A15CC6162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52" y="1165592"/>
            <a:ext cx="6406293" cy="4340263"/>
          </a:xfrm>
          <a:prstGeom prst="rect">
            <a:avLst/>
          </a:prstGeom>
        </p:spPr>
      </p:pic>
      <p:sp>
        <p:nvSpPr>
          <p:cNvPr id="25" name="Content Placeholder 24">
            <a:extLst>
              <a:ext uri="{FF2B5EF4-FFF2-40B4-BE49-F238E27FC236}">
                <a16:creationId xmlns:a16="http://schemas.microsoft.com/office/drawing/2014/main" id="{D93195C0-3D3F-2361-C6AC-ED4021ACFC6F}"/>
              </a:ext>
            </a:extLst>
          </p:cNvPr>
          <p:cNvSpPr>
            <a:spLocks noGrp="1"/>
          </p:cNvSpPr>
          <p:nvPr>
            <p:ph idx="1"/>
          </p:nvPr>
        </p:nvSpPr>
        <p:spPr>
          <a:xfrm>
            <a:off x="8128937" y="2580828"/>
            <a:ext cx="3563710" cy="3633699"/>
          </a:xfrm>
        </p:spPr>
        <p:txBody>
          <a:bodyPr>
            <a:normAutofit/>
          </a:bodyPr>
          <a:lstStyle/>
          <a:p>
            <a:pPr marL="228600"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kern="0" dirty="0">
                <a:effectLst/>
                <a:latin typeface="var(--jp-code-font-family)"/>
                <a:ea typeface="Times New Roman" panose="02020603050405020304" pitchFamily="18" charset="0"/>
                <a:cs typeface="Courier New" panose="02070309020205020404" pitchFamily="49" charset="0"/>
              </a:rPr>
              <a:t>The R-value is: </a:t>
            </a:r>
          </a:p>
          <a:p>
            <a:pPr marL="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kern="0" dirty="0">
                <a:latin typeface="var(--jp-code-font-family)"/>
                <a:ea typeface="Times New Roman" panose="02020603050405020304" pitchFamily="18" charset="0"/>
                <a:cs typeface="Courier New" panose="02070309020205020404" pitchFamily="49" charset="0"/>
              </a:rPr>
              <a:t>            </a:t>
            </a:r>
            <a:r>
              <a:rPr lang="en-AU" sz="2000" kern="0" dirty="0">
                <a:effectLst/>
                <a:latin typeface="var(--jp-code-font-family)"/>
                <a:ea typeface="Times New Roman" panose="02020603050405020304" pitchFamily="18" charset="0"/>
                <a:cs typeface="Courier New" panose="02070309020205020404" pitchFamily="49" charset="0"/>
              </a:rPr>
              <a:t>0.7962789341163952</a:t>
            </a:r>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kern="0" dirty="0">
                <a:effectLst/>
                <a:latin typeface="var(--jp-code-font-family)"/>
                <a:ea typeface="Times New Roman" panose="02020603050405020304" pitchFamily="18" charset="0"/>
                <a:cs typeface="Courier New" panose="02070309020205020404" pitchFamily="49" charset="0"/>
              </a:rPr>
              <a:t>The R-square value is: </a:t>
            </a:r>
          </a:p>
          <a:p>
            <a:pPr marL="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kern="0" dirty="0">
                <a:latin typeface="var(--jp-code-font-family)"/>
                <a:ea typeface="Times New Roman" panose="02020603050405020304" pitchFamily="18" charset="0"/>
                <a:cs typeface="Courier New" panose="02070309020205020404" pitchFamily="49" charset="0"/>
              </a:rPr>
              <a:t>            </a:t>
            </a:r>
            <a:r>
              <a:rPr lang="en-AU" sz="2000" kern="0" dirty="0">
                <a:effectLst/>
                <a:latin typeface="var(--jp-code-font-family)"/>
                <a:ea typeface="Times New Roman" panose="02020603050405020304" pitchFamily="18" charset="0"/>
                <a:cs typeface="Courier New" panose="02070309020205020404" pitchFamily="49" charset="0"/>
              </a:rPr>
              <a:t>0.6340601409175424</a:t>
            </a:r>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1838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D024-9036-3FFF-3887-40012200DED1}"/>
              </a:ext>
            </a:extLst>
          </p:cNvPr>
          <p:cNvSpPr>
            <a:spLocks noGrp="1"/>
          </p:cNvSpPr>
          <p:nvPr>
            <p:ph type="title"/>
          </p:nvPr>
        </p:nvSpPr>
        <p:spPr/>
        <p:txBody>
          <a:bodyPr>
            <a:normAutofit/>
          </a:bodyPr>
          <a:lstStyle/>
          <a:p>
            <a:r>
              <a:rPr lang="en-US" sz="3600" dirty="0"/>
              <a:t>What does this correlation look like for the other metrics? </a:t>
            </a:r>
          </a:p>
        </p:txBody>
      </p:sp>
      <p:pic>
        <p:nvPicPr>
          <p:cNvPr id="9" name="Content Placeholder 8" descr="A graph with blue dots and red line&#10;&#10;Description automatically generated">
            <a:extLst>
              <a:ext uri="{FF2B5EF4-FFF2-40B4-BE49-F238E27FC236}">
                <a16:creationId xmlns:a16="http://schemas.microsoft.com/office/drawing/2014/main" id="{479E6E7C-9AC4-8691-5039-ED4A464862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320" y="1672321"/>
            <a:ext cx="4723912" cy="3542934"/>
          </a:xfrm>
        </p:spPr>
      </p:pic>
      <p:pic>
        <p:nvPicPr>
          <p:cNvPr id="11" name="Picture 10" descr="A graph of a positive and negative result&#10;&#10;Description automatically generated with medium confidence">
            <a:extLst>
              <a:ext uri="{FF2B5EF4-FFF2-40B4-BE49-F238E27FC236}">
                <a16:creationId xmlns:a16="http://schemas.microsoft.com/office/drawing/2014/main" id="{6BBFD856-8FFC-5EE0-1550-734BBBF68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163" y="1690687"/>
            <a:ext cx="5200359" cy="3524568"/>
          </a:xfrm>
          <a:prstGeom prst="rect">
            <a:avLst/>
          </a:prstGeom>
        </p:spPr>
      </p:pic>
      <p:sp>
        <p:nvSpPr>
          <p:cNvPr id="13" name="TextBox 12">
            <a:extLst>
              <a:ext uri="{FF2B5EF4-FFF2-40B4-BE49-F238E27FC236}">
                <a16:creationId xmlns:a16="http://schemas.microsoft.com/office/drawing/2014/main" id="{18E94E74-3D57-7C96-7993-FF590C983D4A}"/>
              </a:ext>
            </a:extLst>
          </p:cNvPr>
          <p:cNvSpPr txBox="1"/>
          <p:nvPr/>
        </p:nvSpPr>
        <p:spPr>
          <a:xfrm>
            <a:off x="655320" y="5215255"/>
            <a:ext cx="4596553" cy="646331"/>
          </a:xfrm>
          <a:prstGeom prst="rect">
            <a:avLst/>
          </a:prstGeom>
          <a:noFill/>
        </p:spPr>
        <p:txBody>
          <a:bodyPr wrap="square">
            <a:spAutoFit/>
          </a:bodyPr>
          <a:lstStyle/>
          <a:p>
            <a:r>
              <a:rPr lang="en-AU" dirty="0" err="1"/>
              <a:t>r-value</a:t>
            </a:r>
            <a:r>
              <a:rPr lang="en-AU" dirty="0"/>
              <a:t>: 0.7933421788603724 </a:t>
            </a:r>
          </a:p>
          <a:p>
            <a:r>
              <a:rPr lang="en-AU" dirty="0"/>
              <a:t>r-square: 0.6293918127589231</a:t>
            </a:r>
            <a:endParaRPr lang="en-US" dirty="0"/>
          </a:p>
        </p:txBody>
      </p:sp>
      <p:sp>
        <p:nvSpPr>
          <p:cNvPr id="15" name="TextBox 14">
            <a:extLst>
              <a:ext uri="{FF2B5EF4-FFF2-40B4-BE49-F238E27FC236}">
                <a16:creationId xmlns:a16="http://schemas.microsoft.com/office/drawing/2014/main" id="{B0ED6681-E43C-37B1-766A-916BDDFCB74A}"/>
              </a:ext>
            </a:extLst>
          </p:cNvPr>
          <p:cNvSpPr txBox="1"/>
          <p:nvPr/>
        </p:nvSpPr>
        <p:spPr>
          <a:xfrm>
            <a:off x="5982163" y="5255161"/>
            <a:ext cx="6096000" cy="646331"/>
          </a:xfrm>
          <a:prstGeom prst="rect">
            <a:avLst/>
          </a:prstGeom>
          <a:noFill/>
        </p:spPr>
        <p:txBody>
          <a:bodyPr wrap="square">
            <a:spAutoFit/>
          </a:bodyPr>
          <a:lstStyle/>
          <a:p>
            <a:r>
              <a:rPr lang="en-AU" dirty="0" err="1"/>
              <a:t>r-value</a:t>
            </a:r>
            <a:r>
              <a:rPr lang="en-AU" dirty="0"/>
              <a:t>: 0.7928088246741942 </a:t>
            </a:r>
          </a:p>
          <a:p>
            <a:r>
              <a:rPr lang="en-AU" dirty="0"/>
              <a:t>r-square: 0.6285458324812773</a:t>
            </a:r>
            <a:endParaRPr lang="en-US" dirty="0"/>
          </a:p>
        </p:txBody>
      </p:sp>
    </p:spTree>
    <p:extLst>
      <p:ext uri="{BB962C8B-B14F-4D97-AF65-F5344CB8AC3E}">
        <p14:creationId xmlns:p14="http://schemas.microsoft.com/office/powerpoint/2010/main" val="306264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629-00B7-4855-DFC7-3E934C197FDE}"/>
              </a:ext>
            </a:extLst>
          </p:cNvPr>
          <p:cNvSpPr>
            <a:spLocks noGrp="1"/>
          </p:cNvSpPr>
          <p:nvPr>
            <p:ph type="title"/>
          </p:nvPr>
        </p:nvSpPr>
        <p:spPr>
          <a:xfrm>
            <a:off x="762000" y="338504"/>
            <a:ext cx="10668000" cy="830826"/>
          </a:xfrm>
        </p:spPr>
        <p:txBody>
          <a:bodyPr>
            <a:normAutofit/>
          </a:bodyPr>
          <a:lstStyle/>
          <a:p>
            <a:r>
              <a:rPr lang="en-US" sz="2800" dirty="0"/>
              <a:t>Is there a correlation between GDP p/capita and happiness? </a:t>
            </a:r>
          </a:p>
        </p:txBody>
      </p:sp>
      <p:pic>
        <p:nvPicPr>
          <p:cNvPr id="5" name="Picture 4" descr="A graph with blue dots and red line&#10;&#10;Description automatically generated">
            <a:extLst>
              <a:ext uri="{FF2B5EF4-FFF2-40B4-BE49-F238E27FC236}">
                <a16:creationId xmlns:a16="http://schemas.microsoft.com/office/drawing/2014/main" id="{CE00B8C2-A3CC-5C35-47EB-441E424D7400}"/>
              </a:ext>
            </a:extLst>
          </p:cNvPr>
          <p:cNvPicPr>
            <a:picLocks noChangeAspect="1"/>
          </p:cNvPicPr>
          <p:nvPr/>
        </p:nvPicPr>
        <p:blipFill>
          <a:blip r:embed="rId3"/>
          <a:stretch>
            <a:fillRect/>
          </a:stretch>
        </p:blipFill>
        <p:spPr>
          <a:xfrm>
            <a:off x="762000" y="1169330"/>
            <a:ext cx="6834239" cy="5125679"/>
          </a:xfrm>
          <a:prstGeom prst="rect">
            <a:avLst/>
          </a:prstGeom>
        </p:spPr>
      </p:pic>
      <p:sp>
        <p:nvSpPr>
          <p:cNvPr id="7" name="TextBox 6">
            <a:extLst>
              <a:ext uri="{FF2B5EF4-FFF2-40B4-BE49-F238E27FC236}">
                <a16:creationId xmlns:a16="http://schemas.microsoft.com/office/drawing/2014/main" id="{CBC5DB16-A824-9456-1599-F3B472395FBF}"/>
              </a:ext>
            </a:extLst>
          </p:cNvPr>
          <p:cNvSpPr txBox="1"/>
          <p:nvPr/>
        </p:nvSpPr>
        <p:spPr>
          <a:xfrm>
            <a:off x="7860891" y="1299158"/>
            <a:ext cx="3985752" cy="1477328"/>
          </a:xfrm>
          <a:prstGeom prst="rect">
            <a:avLst/>
          </a:prstGeom>
          <a:noFill/>
        </p:spPr>
        <p:txBody>
          <a:bodyPr wrap="square">
            <a:spAutoFit/>
          </a:bodyPr>
          <a:lstStyle/>
          <a:p>
            <a:r>
              <a:rPr lang="en-AU" b="1" dirty="0" err="1"/>
              <a:t>r-value</a:t>
            </a:r>
            <a:r>
              <a:rPr lang="en-AU" b="1" dirty="0"/>
              <a:t>:</a:t>
            </a:r>
          </a:p>
          <a:p>
            <a:r>
              <a:rPr lang="en-AU" dirty="0"/>
              <a:t>0.82910387</a:t>
            </a:r>
          </a:p>
          <a:p>
            <a:endParaRPr lang="en-AU" dirty="0"/>
          </a:p>
          <a:p>
            <a:r>
              <a:rPr lang="en-AU" b="1" dirty="0"/>
              <a:t>r-square value:</a:t>
            </a:r>
            <a:r>
              <a:rPr lang="en-AU" dirty="0"/>
              <a:t> </a:t>
            </a:r>
          </a:p>
          <a:p>
            <a:r>
              <a:rPr lang="en-AU" dirty="0"/>
              <a:t>0.687413233</a:t>
            </a:r>
            <a:endParaRPr lang="en-US" dirty="0"/>
          </a:p>
        </p:txBody>
      </p:sp>
    </p:spTree>
    <p:extLst>
      <p:ext uri="{BB962C8B-B14F-4D97-AF65-F5344CB8AC3E}">
        <p14:creationId xmlns:p14="http://schemas.microsoft.com/office/powerpoint/2010/main" val="41680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D024-9036-3FFF-3887-40012200DED1}"/>
              </a:ext>
            </a:extLst>
          </p:cNvPr>
          <p:cNvSpPr>
            <a:spLocks noGrp="1"/>
          </p:cNvSpPr>
          <p:nvPr>
            <p:ph type="title"/>
          </p:nvPr>
        </p:nvSpPr>
        <p:spPr/>
        <p:txBody>
          <a:bodyPr>
            <a:normAutofit/>
          </a:bodyPr>
          <a:lstStyle/>
          <a:p>
            <a:r>
              <a:rPr lang="en-US" sz="3600" dirty="0"/>
              <a:t>What does this correlation look like for the other metrics? </a:t>
            </a:r>
          </a:p>
        </p:txBody>
      </p:sp>
      <p:pic>
        <p:nvPicPr>
          <p:cNvPr id="9" name="Content Placeholder 8" descr="A graph with blue dots and red line&#10;&#10;Description automatically generated">
            <a:extLst>
              <a:ext uri="{FF2B5EF4-FFF2-40B4-BE49-F238E27FC236}">
                <a16:creationId xmlns:a16="http://schemas.microsoft.com/office/drawing/2014/main" id="{479E6E7C-9AC4-8691-5039-ED4A464862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320" y="1672321"/>
            <a:ext cx="4723912" cy="3542934"/>
          </a:xfrm>
        </p:spPr>
      </p:pic>
      <p:pic>
        <p:nvPicPr>
          <p:cNvPr id="11" name="Picture 10" descr="A graph of a positive and negative result&#10;&#10;Description automatically generated with medium confidence">
            <a:extLst>
              <a:ext uri="{FF2B5EF4-FFF2-40B4-BE49-F238E27FC236}">
                <a16:creationId xmlns:a16="http://schemas.microsoft.com/office/drawing/2014/main" id="{6BBFD856-8FFC-5EE0-1550-734BBBF68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163" y="1690687"/>
            <a:ext cx="5200359" cy="3524568"/>
          </a:xfrm>
          <a:prstGeom prst="rect">
            <a:avLst/>
          </a:prstGeom>
        </p:spPr>
      </p:pic>
      <p:sp>
        <p:nvSpPr>
          <p:cNvPr id="13" name="TextBox 12">
            <a:extLst>
              <a:ext uri="{FF2B5EF4-FFF2-40B4-BE49-F238E27FC236}">
                <a16:creationId xmlns:a16="http://schemas.microsoft.com/office/drawing/2014/main" id="{18E94E74-3D57-7C96-7993-FF590C983D4A}"/>
              </a:ext>
            </a:extLst>
          </p:cNvPr>
          <p:cNvSpPr txBox="1"/>
          <p:nvPr/>
        </p:nvSpPr>
        <p:spPr>
          <a:xfrm>
            <a:off x="655320" y="5215255"/>
            <a:ext cx="4596553" cy="646331"/>
          </a:xfrm>
          <a:prstGeom prst="rect">
            <a:avLst/>
          </a:prstGeom>
          <a:noFill/>
        </p:spPr>
        <p:txBody>
          <a:bodyPr wrap="square">
            <a:spAutoFit/>
          </a:bodyPr>
          <a:lstStyle/>
          <a:p>
            <a:r>
              <a:rPr lang="en-AU" dirty="0" err="1"/>
              <a:t>r-value</a:t>
            </a:r>
            <a:r>
              <a:rPr lang="en-AU" dirty="0"/>
              <a:t>: 0.7933421788603724 </a:t>
            </a:r>
          </a:p>
          <a:p>
            <a:r>
              <a:rPr lang="en-AU" dirty="0"/>
              <a:t>r-square: 0.6293918127589231</a:t>
            </a:r>
            <a:endParaRPr lang="en-US" dirty="0"/>
          </a:p>
        </p:txBody>
      </p:sp>
      <p:sp>
        <p:nvSpPr>
          <p:cNvPr id="15" name="TextBox 14">
            <a:extLst>
              <a:ext uri="{FF2B5EF4-FFF2-40B4-BE49-F238E27FC236}">
                <a16:creationId xmlns:a16="http://schemas.microsoft.com/office/drawing/2014/main" id="{B0ED6681-E43C-37B1-766A-916BDDFCB74A}"/>
              </a:ext>
            </a:extLst>
          </p:cNvPr>
          <p:cNvSpPr txBox="1"/>
          <p:nvPr/>
        </p:nvSpPr>
        <p:spPr>
          <a:xfrm>
            <a:off x="5982163" y="5255161"/>
            <a:ext cx="6096000" cy="646331"/>
          </a:xfrm>
          <a:prstGeom prst="rect">
            <a:avLst/>
          </a:prstGeom>
          <a:noFill/>
        </p:spPr>
        <p:txBody>
          <a:bodyPr wrap="square">
            <a:spAutoFit/>
          </a:bodyPr>
          <a:lstStyle/>
          <a:p>
            <a:r>
              <a:rPr lang="en-AU" dirty="0" err="1"/>
              <a:t>r-value</a:t>
            </a:r>
            <a:r>
              <a:rPr lang="en-AU" dirty="0"/>
              <a:t>: 0.7928088246741942 </a:t>
            </a:r>
          </a:p>
          <a:p>
            <a:r>
              <a:rPr lang="en-AU" dirty="0"/>
              <a:t>r-square: 0.6285458324812773</a:t>
            </a:r>
            <a:endParaRPr lang="en-US" dirty="0"/>
          </a:p>
        </p:txBody>
      </p:sp>
    </p:spTree>
    <p:extLst>
      <p:ext uri="{BB962C8B-B14F-4D97-AF65-F5344CB8AC3E}">
        <p14:creationId xmlns:p14="http://schemas.microsoft.com/office/powerpoint/2010/main" val="291998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F03A-825D-0B9F-1F03-5CB70DD6A7E3}"/>
              </a:ext>
            </a:extLst>
          </p:cNvPr>
          <p:cNvSpPr>
            <a:spLocks noGrp="1"/>
          </p:cNvSpPr>
          <p:nvPr>
            <p:ph type="title"/>
          </p:nvPr>
        </p:nvSpPr>
        <p:spPr>
          <a:xfrm>
            <a:off x="762000" y="235974"/>
            <a:ext cx="10668000" cy="825910"/>
          </a:xfrm>
        </p:spPr>
        <p:txBody>
          <a:bodyPr/>
          <a:lstStyle/>
          <a:p>
            <a:r>
              <a:rPr lang="en-US" dirty="0"/>
              <a:t>Australia</a:t>
            </a:r>
          </a:p>
        </p:txBody>
      </p:sp>
      <p:pic>
        <p:nvPicPr>
          <p:cNvPr id="5" name="Picture 4" descr="A graph with a line and a purple line&#10;&#10;Description automatically generated">
            <a:extLst>
              <a:ext uri="{FF2B5EF4-FFF2-40B4-BE49-F238E27FC236}">
                <a16:creationId xmlns:a16="http://schemas.microsoft.com/office/drawing/2014/main" id="{AF3592DB-AE59-CA30-9FC5-D9494BCB9166}"/>
              </a:ext>
            </a:extLst>
          </p:cNvPr>
          <p:cNvPicPr>
            <a:picLocks noChangeAspect="1"/>
          </p:cNvPicPr>
          <p:nvPr/>
        </p:nvPicPr>
        <p:blipFill rotWithShape="1">
          <a:blip r:embed="rId3"/>
          <a:srcRect l="8414" r="8709"/>
          <a:stretch/>
        </p:blipFill>
        <p:spPr>
          <a:xfrm>
            <a:off x="1034845" y="1185583"/>
            <a:ext cx="10122310" cy="3053392"/>
          </a:xfrm>
          <a:prstGeom prst="rect">
            <a:avLst/>
          </a:prstGeom>
        </p:spPr>
      </p:pic>
      <p:pic>
        <p:nvPicPr>
          <p:cNvPr id="7" name="Picture 6" descr="A graph with purple lines and dots&#10;&#10;Description automatically generated">
            <a:extLst>
              <a:ext uri="{FF2B5EF4-FFF2-40B4-BE49-F238E27FC236}">
                <a16:creationId xmlns:a16="http://schemas.microsoft.com/office/drawing/2014/main" id="{2D0C71B3-5604-D9AE-082A-E3BE9CF6E8D4}"/>
              </a:ext>
            </a:extLst>
          </p:cNvPr>
          <p:cNvPicPr>
            <a:picLocks noChangeAspect="1"/>
          </p:cNvPicPr>
          <p:nvPr/>
        </p:nvPicPr>
        <p:blipFill>
          <a:blip r:embed="rId4"/>
          <a:stretch>
            <a:fillRect/>
          </a:stretch>
        </p:blipFill>
        <p:spPr>
          <a:xfrm>
            <a:off x="4436248" y="4238975"/>
            <a:ext cx="3319503" cy="2489627"/>
          </a:xfrm>
          <a:prstGeom prst="rect">
            <a:avLst/>
          </a:prstGeom>
        </p:spPr>
      </p:pic>
    </p:spTree>
    <p:extLst>
      <p:ext uri="{BB962C8B-B14F-4D97-AF65-F5344CB8AC3E}">
        <p14:creationId xmlns:p14="http://schemas.microsoft.com/office/powerpoint/2010/main" val="12509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E2FB82-207A-DB07-A5F6-8402621EF2E0}"/>
              </a:ext>
            </a:extLst>
          </p:cNvPr>
          <p:cNvSpPr>
            <a:spLocks noGrp="1"/>
          </p:cNvSpPr>
          <p:nvPr>
            <p:ph idx="1"/>
          </p:nvPr>
        </p:nvSpPr>
        <p:spPr>
          <a:xfrm>
            <a:off x="804797" y="1046757"/>
            <a:ext cx="4619621" cy="803308"/>
          </a:xfrm>
        </p:spPr>
        <p:txBody>
          <a:bodyPr>
            <a:normAutofit/>
          </a:bodyPr>
          <a:lstStyle/>
          <a:p>
            <a:pPr marL="0" indent="0">
              <a:buNone/>
            </a:pPr>
            <a:r>
              <a:rPr lang="en-US" sz="4000" b="1" dirty="0"/>
              <a:t>Depression</a:t>
            </a:r>
          </a:p>
          <a:p>
            <a:endParaRPr lang="en-AU" sz="2000" dirty="0"/>
          </a:p>
        </p:txBody>
      </p:sp>
      <p:pic>
        <p:nvPicPr>
          <p:cNvPr id="18" name="Picture 4" descr="Paragliding above clouds at sunset">
            <a:extLst>
              <a:ext uri="{FF2B5EF4-FFF2-40B4-BE49-F238E27FC236}">
                <a16:creationId xmlns:a16="http://schemas.microsoft.com/office/drawing/2014/main" id="{E61715B8-F5C8-524E-220D-2164F9AC971E}"/>
              </a:ext>
            </a:extLst>
          </p:cNvPr>
          <p:cNvPicPr>
            <a:picLocks noChangeAspect="1"/>
          </p:cNvPicPr>
          <p:nvPr/>
        </p:nvPicPr>
        <p:blipFill rotWithShape="1">
          <a:blip r:embed="rId2"/>
          <a:srcRect l="12111" r="3159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Content Placeholder 2">
            <a:extLst>
              <a:ext uri="{FF2B5EF4-FFF2-40B4-BE49-F238E27FC236}">
                <a16:creationId xmlns:a16="http://schemas.microsoft.com/office/drawing/2014/main" id="{AE8AC33C-AE8C-3D13-7662-0EE232EC32DD}"/>
              </a:ext>
            </a:extLst>
          </p:cNvPr>
          <p:cNvSpPr txBox="1">
            <a:spLocks/>
          </p:cNvSpPr>
          <p:nvPr/>
        </p:nvSpPr>
        <p:spPr>
          <a:xfrm>
            <a:off x="804797" y="2743200"/>
            <a:ext cx="4619621" cy="2158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Is Happiness related to Depression?</a:t>
            </a:r>
          </a:p>
          <a:p>
            <a:endParaRPr lang="en-AU" sz="2000" dirty="0"/>
          </a:p>
        </p:txBody>
      </p:sp>
    </p:spTree>
    <p:extLst>
      <p:ext uri="{BB962C8B-B14F-4D97-AF65-F5344CB8AC3E}">
        <p14:creationId xmlns:p14="http://schemas.microsoft.com/office/powerpoint/2010/main" val="31701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9FCD-E230-9A74-F78B-D4567432B51D}"/>
              </a:ext>
            </a:extLst>
          </p:cNvPr>
          <p:cNvSpPr>
            <a:spLocks noGrp="1"/>
          </p:cNvSpPr>
          <p:nvPr>
            <p:ph type="title"/>
          </p:nvPr>
        </p:nvSpPr>
        <p:spPr>
          <a:xfrm>
            <a:off x="742507" y="280067"/>
            <a:ext cx="10515600" cy="645012"/>
          </a:xfrm>
        </p:spPr>
        <p:txBody>
          <a:bodyPr>
            <a:normAutofit fontScale="90000"/>
          </a:bodyPr>
          <a:lstStyle/>
          <a:p>
            <a:r>
              <a:rPr lang="en-US" dirty="0"/>
              <a:t>Top 10 Depressed Countries</a:t>
            </a:r>
            <a:endParaRPr lang="en-AU" dirty="0"/>
          </a:p>
        </p:txBody>
      </p:sp>
      <p:pic>
        <p:nvPicPr>
          <p:cNvPr id="7" name="Content Placeholder 6">
            <a:extLst>
              <a:ext uri="{FF2B5EF4-FFF2-40B4-BE49-F238E27FC236}">
                <a16:creationId xmlns:a16="http://schemas.microsoft.com/office/drawing/2014/main" id="{85040CFD-238C-7267-BD3E-1B587B068B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62" y="1041991"/>
            <a:ext cx="6646339" cy="5422604"/>
          </a:xfrm>
        </p:spPr>
      </p:pic>
    </p:spTree>
    <p:extLst>
      <p:ext uri="{BB962C8B-B14F-4D97-AF65-F5344CB8AC3E}">
        <p14:creationId xmlns:p14="http://schemas.microsoft.com/office/powerpoint/2010/main" val="241577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9FCD-E230-9A74-F78B-D4567432B51D}"/>
              </a:ext>
            </a:extLst>
          </p:cNvPr>
          <p:cNvSpPr>
            <a:spLocks noGrp="1"/>
          </p:cNvSpPr>
          <p:nvPr>
            <p:ph type="title"/>
          </p:nvPr>
        </p:nvSpPr>
        <p:spPr>
          <a:xfrm>
            <a:off x="742507" y="280067"/>
            <a:ext cx="10515600" cy="645012"/>
          </a:xfrm>
        </p:spPr>
        <p:txBody>
          <a:bodyPr>
            <a:normAutofit fontScale="90000"/>
          </a:bodyPr>
          <a:lstStyle/>
          <a:p>
            <a:r>
              <a:rPr lang="en-US" dirty="0"/>
              <a:t>Bottom 10 Depressed Countries</a:t>
            </a:r>
            <a:endParaRPr lang="en-AU" dirty="0"/>
          </a:p>
        </p:txBody>
      </p:sp>
      <p:pic>
        <p:nvPicPr>
          <p:cNvPr id="11" name="Content Placeholder 10">
            <a:extLst>
              <a:ext uri="{FF2B5EF4-FFF2-40B4-BE49-F238E27FC236}">
                <a16:creationId xmlns:a16="http://schemas.microsoft.com/office/drawing/2014/main" id="{41142BD8-25CB-3EB5-9F01-949176918F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102" y="1097818"/>
            <a:ext cx="6921795" cy="5383619"/>
          </a:xfrm>
        </p:spPr>
      </p:pic>
    </p:spTree>
    <p:extLst>
      <p:ext uri="{BB962C8B-B14F-4D97-AF65-F5344CB8AC3E}">
        <p14:creationId xmlns:p14="http://schemas.microsoft.com/office/powerpoint/2010/main" val="98937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2FB82-207A-DB07-A5F6-8402621EF2E0}"/>
              </a:ext>
            </a:extLst>
          </p:cNvPr>
          <p:cNvSpPr>
            <a:spLocks noGrp="1"/>
          </p:cNvSpPr>
          <p:nvPr>
            <p:ph idx="1"/>
          </p:nvPr>
        </p:nvSpPr>
        <p:spPr>
          <a:xfrm>
            <a:off x="804797" y="1046757"/>
            <a:ext cx="4619621" cy="803308"/>
          </a:xfrm>
        </p:spPr>
        <p:txBody>
          <a:bodyPr>
            <a:normAutofit/>
          </a:bodyPr>
          <a:lstStyle/>
          <a:p>
            <a:pPr marL="0" indent="0">
              <a:buNone/>
            </a:pPr>
            <a:endParaRPr lang="en-US" sz="4000" b="1" dirty="0"/>
          </a:p>
          <a:p>
            <a:endParaRPr lang="en-AU" sz="2000" dirty="0"/>
          </a:p>
        </p:txBody>
      </p:sp>
      <p:pic>
        <p:nvPicPr>
          <p:cNvPr id="18" name="Picture 4" descr="Paragliding above clouds at sunset">
            <a:extLst>
              <a:ext uri="{FF2B5EF4-FFF2-40B4-BE49-F238E27FC236}">
                <a16:creationId xmlns:a16="http://schemas.microsoft.com/office/drawing/2014/main" id="{E61715B8-F5C8-524E-220D-2164F9AC971E}"/>
              </a:ext>
            </a:extLst>
          </p:cNvPr>
          <p:cNvPicPr>
            <a:picLocks noChangeAspect="1"/>
          </p:cNvPicPr>
          <p:nvPr/>
        </p:nvPicPr>
        <p:blipFill rotWithShape="1">
          <a:blip r:embed="rId2"/>
          <a:srcRect l="12111" r="3159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Content Placeholder 2">
            <a:extLst>
              <a:ext uri="{FF2B5EF4-FFF2-40B4-BE49-F238E27FC236}">
                <a16:creationId xmlns:a16="http://schemas.microsoft.com/office/drawing/2014/main" id="{AE8AC33C-AE8C-3D13-7662-0EE232EC32DD}"/>
              </a:ext>
            </a:extLst>
          </p:cNvPr>
          <p:cNvSpPr txBox="1">
            <a:spLocks/>
          </p:cNvSpPr>
          <p:nvPr/>
        </p:nvSpPr>
        <p:spPr>
          <a:xfrm>
            <a:off x="804797" y="2743200"/>
            <a:ext cx="4619621" cy="2158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Is Happiness related to Depression?</a:t>
            </a:r>
          </a:p>
          <a:p>
            <a:endParaRPr lang="en-AU" sz="2000" dirty="0"/>
          </a:p>
        </p:txBody>
      </p:sp>
    </p:spTree>
    <p:extLst>
      <p:ext uri="{BB962C8B-B14F-4D97-AF65-F5344CB8AC3E}">
        <p14:creationId xmlns:p14="http://schemas.microsoft.com/office/powerpoint/2010/main" val="110923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95FEB-B79C-6843-130A-AFE2F7821C5E}"/>
              </a:ext>
            </a:extLst>
          </p:cNvPr>
          <p:cNvSpPr>
            <a:spLocks noGrp="1"/>
          </p:cNvSpPr>
          <p:nvPr>
            <p:ph type="title"/>
          </p:nvPr>
        </p:nvSpPr>
        <p:spPr>
          <a:xfrm>
            <a:off x="686834" y="1153572"/>
            <a:ext cx="3200400" cy="4461163"/>
          </a:xfrm>
        </p:spPr>
        <p:txBody>
          <a:bodyPr>
            <a:normAutofit/>
          </a:bodyPr>
          <a:lstStyle/>
          <a:p>
            <a:r>
              <a:rPr lang="en-US" b="1" dirty="0">
                <a:solidFill>
                  <a:schemeClr val="bg1"/>
                </a:solidFill>
                <a:cs typeface="Calibri Light"/>
              </a:rPr>
              <a:t>Background </a:t>
            </a:r>
            <a:endParaRPr lang="en-US" b="1" dirty="0">
              <a:solidFill>
                <a:schemeClr val="bg1"/>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AD9E27-5B89-5D06-37B8-3E8309BD7D4E}"/>
              </a:ext>
            </a:extLst>
          </p:cNvPr>
          <p:cNvSpPr>
            <a:spLocks noGrp="1"/>
          </p:cNvSpPr>
          <p:nvPr>
            <p:ph idx="1"/>
          </p:nvPr>
        </p:nvSpPr>
        <p:spPr>
          <a:xfrm>
            <a:off x="4447308" y="591344"/>
            <a:ext cx="6906491" cy="5585619"/>
          </a:xfrm>
        </p:spPr>
        <p:txBody>
          <a:bodyPr anchor="ctr">
            <a:normAutofit lnSpcReduction="10000"/>
          </a:bodyPr>
          <a:lstStyle/>
          <a:p>
            <a:r>
              <a:rPr lang="en-US" dirty="0"/>
              <a:t>Affect of COVID-19 on the quality of life.</a:t>
            </a:r>
          </a:p>
          <a:p>
            <a:pPr marL="0" indent="0">
              <a:buNone/>
            </a:pPr>
            <a:endParaRPr lang="en-US" dirty="0"/>
          </a:p>
          <a:p>
            <a:r>
              <a:rPr lang="en-US" dirty="0"/>
              <a:t>Happiness Report 2023  </a:t>
            </a:r>
          </a:p>
          <a:p>
            <a:pPr marL="0" indent="0">
              <a:buNone/>
            </a:pPr>
            <a:endParaRPr lang="en-US" dirty="0"/>
          </a:p>
          <a:p>
            <a:pPr>
              <a:spcBef>
                <a:spcPts val="1200"/>
              </a:spcBef>
            </a:pPr>
            <a:r>
              <a:rPr lang="en-US" dirty="0"/>
              <a:t>Gallup World Poll</a:t>
            </a:r>
          </a:p>
          <a:p>
            <a:pPr lvl="2"/>
            <a:r>
              <a:rPr lang="en-US" dirty="0"/>
              <a:t>150 countries </a:t>
            </a:r>
          </a:p>
          <a:p>
            <a:pPr lvl="2"/>
            <a:r>
              <a:rPr lang="en-US" dirty="0"/>
              <a:t>98% world adult population </a:t>
            </a:r>
          </a:p>
          <a:p>
            <a:pPr lvl="2"/>
            <a:r>
              <a:rPr lang="en-US" dirty="0"/>
              <a:t>1000 individuals per country </a:t>
            </a:r>
          </a:p>
          <a:p>
            <a:pPr lvl="2"/>
            <a:r>
              <a:rPr lang="en-AU" sz="2000" kern="100" dirty="0">
                <a:effectLst/>
                <a:latin typeface="Calibri" panose="020F0502020204030204" pitchFamily="34" charset="0"/>
                <a:ea typeface="Calibri" panose="020F0502020204030204" pitchFamily="34" charset="0"/>
                <a:cs typeface="Times New Roman" panose="02020603050405020304" pitchFamily="18" charset="0"/>
              </a:rPr>
              <a:t>Face-to-face / telephone interviews.</a:t>
            </a:r>
          </a:p>
          <a:p>
            <a:pPr lvl="2"/>
            <a:r>
              <a:rPr lang="en-AU" kern="100" dirty="0">
                <a:latin typeface="Calibri" panose="020F0502020204030204" pitchFamily="34" charset="0"/>
                <a:ea typeface="Calibri" panose="020F0502020204030204" pitchFamily="34" charset="0"/>
                <a:cs typeface="Times New Roman" panose="02020603050405020304" pitchFamily="18" charset="0"/>
              </a:rPr>
              <a:t>Standard set of Core questions </a:t>
            </a:r>
          </a:p>
          <a:p>
            <a:pPr marL="914400" lvl="2" indent="0">
              <a:buNone/>
            </a:pPr>
            <a:endParaRPr lang="en-AU" kern="100" dirty="0">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endParaRPr lang="en-AU" kern="100" dirty="0">
              <a:latin typeface="Calibri" panose="020F0502020204030204" pitchFamily="34" charset="0"/>
              <a:ea typeface="Calibri" panose="020F0502020204030204" pitchFamily="34" charset="0"/>
              <a:cs typeface="Times New Roman" panose="02020603050405020304" pitchFamily="18" charset="0"/>
            </a:endParaRPr>
          </a:p>
          <a:p>
            <a:pPr lvl="2"/>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U" kern="100" dirty="0">
                <a:effectLst/>
                <a:latin typeface="Calibri" panose="020F0502020204030204" pitchFamily="34" charset="0"/>
                <a:ea typeface="Calibri" panose="020F0502020204030204" pitchFamily="34" charset="0"/>
                <a:cs typeface="Times New Roman" panose="02020603050405020304" pitchFamily="18" charset="0"/>
              </a:rPr>
              <a:t>Depression vs Happiness &amp; Income </a:t>
            </a:r>
          </a:p>
          <a:p>
            <a:pPr lvl="2"/>
            <a:endParaRPr lang="en-US" dirty="0"/>
          </a:p>
        </p:txBody>
      </p:sp>
    </p:spTree>
    <p:extLst>
      <p:ext uri="{BB962C8B-B14F-4D97-AF65-F5344CB8AC3E}">
        <p14:creationId xmlns:p14="http://schemas.microsoft.com/office/powerpoint/2010/main" val="228266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9FCD-E230-9A74-F78B-D4567432B51D}"/>
              </a:ext>
            </a:extLst>
          </p:cNvPr>
          <p:cNvSpPr>
            <a:spLocks noGrp="1"/>
          </p:cNvSpPr>
          <p:nvPr>
            <p:ph type="title"/>
          </p:nvPr>
        </p:nvSpPr>
        <p:spPr>
          <a:xfrm>
            <a:off x="742507" y="280067"/>
            <a:ext cx="10515600" cy="645012"/>
          </a:xfrm>
        </p:spPr>
        <p:txBody>
          <a:bodyPr>
            <a:normAutofit fontScale="90000"/>
          </a:bodyPr>
          <a:lstStyle/>
          <a:p>
            <a:r>
              <a:rPr lang="en-US" dirty="0"/>
              <a:t>Top 10 Happiest Countries</a:t>
            </a:r>
            <a:endParaRPr lang="en-AU" dirty="0"/>
          </a:p>
        </p:txBody>
      </p:sp>
      <p:pic>
        <p:nvPicPr>
          <p:cNvPr id="5" name="Content Placeholder 4">
            <a:extLst>
              <a:ext uri="{FF2B5EF4-FFF2-40B4-BE49-F238E27FC236}">
                <a16:creationId xmlns:a16="http://schemas.microsoft.com/office/drawing/2014/main" id="{23CB9077-8CD2-B3EE-5BB3-6EC66EA02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436" y="1314862"/>
            <a:ext cx="6586845" cy="5263071"/>
          </a:xfrm>
        </p:spPr>
      </p:pic>
    </p:spTree>
    <p:extLst>
      <p:ext uri="{BB962C8B-B14F-4D97-AF65-F5344CB8AC3E}">
        <p14:creationId xmlns:p14="http://schemas.microsoft.com/office/powerpoint/2010/main" val="281235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9FCD-E230-9A74-F78B-D4567432B51D}"/>
              </a:ext>
            </a:extLst>
          </p:cNvPr>
          <p:cNvSpPr>
            <a:spLocks noGrp="1"/>
          </p:cNvSpPr>
          <p:nvPr>
            <p:ph type="title"/>
          </p:nvPr>
        </p:nvSpPr>
        <p:spPr>
          <a:xfrm>
            <a:off x="742507" y="280067"/>
            <a:ext cx="10515600" cy="645012"/>
          </a:xfrm>
        </p:spPr>
        <p:txBody>
          <a:bodyPr>
            <a:normAutofit fontScale="90000"/>
          </a:bodyPr>
          <a:lstStyle/>
          <a:p>
            <a:r>
              <a:rPr lang="en-US" dirty="0"/>
              <a:t>Bottom 10 Happiest Countries</a:t>
            </a:r>
            <a:endParaRPr lang="en-AU" dirty="0"/>
          </a:p>
        </p:txBody>
      </p:sp>
      <p:pic>
        <p:nvPicPr>
          <p:cNvPr id="7" name="Content Placeholder 6">
            <a:extLst>
              <a:ext uri="{FF2B5EF4-FFF2-40B4-BE49-F238E27FC236}">
                <a16:creationId xmlns:a16="http://schemas.microsoft.com/office/drawing/2014/main" id="{B68CE4C3-80EA-C90C-A23E-824257AC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488" y="1080036"/>
            <a:ext cx="6469329" cy="5497897"/>
          </a:xfrm>
        </p:spPr>
      </p:pic>
    </p:spTree>
    <p:extLst>
      <p:ext uri="{BB962C8B-B14F-4D97-AF65-F5344CB8AC3E}">
        <p14:creationId xmlns:p14="http://schemas.microsoft.com/office/powerpoint/2010/main" val="1352920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Close up of pushpins on roadmap route">
            <a:extLst>
              <a:ext uri="{FF2B5EF4-FFF2-40B4-BE49-F238E27FC236}">
                <a16:creationId xmlns:a16="http://schemas.microsoft.com/office/drawing/2014/main" id="{0B57CE57-28B1-8B4D-9A4F-02E3511BDD1F}"/>
              </a:ext>
            </a:extLst>
          </p:cNvPr>
          <p:cNvPicPr>
            <a:picLocks noChangeAspect="1"/>
          </p:cNvPicPr>
          <p:nvPr/>
        </p:nvPicPr>
        <p:blipFill rotWithShape="1">
          <a:blip r:embed="rId2"/>
          <a:srcRect l="3227" r="374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F946F68-A128-3E7A-D660-D14FB780CD1D}"/>
              </a:ext>
            </a:extLst>
          </p:cNvPr>
          <p:cNvSpPr>
            <a:spLocks noGrp="1"/>
          </p:cNvSpPr>
          <p:nvPr>
            <p:ph idx="1"/>
          </p:nvPr>
        </p:nvSpPr>
        <p:spPr>
          <a:xfrm>
            <a:off x="6513788" y="2333297"/>
            <a:ext cx="4840010" cy="3843666"/>
          </a:xfrm>
        </p:spPr>
        <p:txBody>
          <a:bodyPr>
            <a:normAutofit/>
          </a:bodyPr>
          <a:lstStyle/>
          <a:p>
            <a:pPr marL="0" indent="0">
              <a:buNone/>
            </a:pPr>
            <a:r>
              <a:rPr lang="en-US" sz="3200" dirty="0"/>
              <a:t>Does geographical location of a country affect the happiness score and depression rate?</a:t>
            </a:r>
          </a:p>
          <a:p>
            <a:endParaRPr lang="en-AU" sz="2000" dirty="0"/>
          </a:p>
        </p:txBody>
      </p:sp>
    </p:spTree>
    <p:extLst>
      <p:ext uri="{BB962C8B-B14F-4D97-AF65-F5344CB8AC3E}">
        <p14:creationId xmlns:p14="http://schemas.microsoft.com/office/powerpoint/2010/main" val="359505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map of the world&#10;&#10;Description automatically generated">
            <a:extLst>
              <a:ext uri="{FF2B5EF4-FFF2-40B4-BE49-F238E27FC236}">
                <a16:creationId xmlns:a16="http://schemas.microsoft.com/office/drawing/2014/main" id="{3071599C-4E3D-117A-834A-2E670943F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3" y="480060"/>
            <a:ext cx="11237975" cy="5815649"/>
          </a:xfrm>
          <a:prstGeom prst="rect">
            <a:avLst/>
          </a:prstGeom>
        </p:spPr>
      </p:pic>
    </p:spTree>
    <p:extLst>
      <p:ext uri="{BB962C8B-B14F-4D97-AF65-F5344CB8AC3E}">
        <p14:creationId xmlns:p14="http://schemas.microsoft.com/office/powerpoint/2010/main" val="3075720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map of the world&#10;&#10;Description automatically generated">
            <a:extLst>
              <a:ext uri="{FF2B5EF4-FFF2-40B4-BE49-F238E27FC236}">
                <a16:creationId xmlns:a16="http://schemas.microsoft.com/office/drawing/2014/main" id="{2F1498E6-60FD-E307-C5A7-55EF8C09C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56" y="662940"/>
            <a:ext cx="10666127" cy="5439722"/>
          </a:xfrm>
          <a:prstGeom prst="rect">
            <a:avLst/>
          </a:prstGeom>
        </p:spPr>
      </p:pic>
    </p:spTree>
    <p:extLst>
      <p:ext uri="{BB962C8B-B14F-4D97-AF65-F5344CB8AC3E}">
        <p14:creationId xmlns:p14="http://schemas.microsoft.com/office/powerpoint/2010/main" val="199783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map of the world&#10;&#10;Description automatically generated">
            <a:extLst>
              <a:ext uri="{FF2B5EF4-FFF2-40B4-BE49-F238E27FC236}">
                <a16:creationId xmlns:a16="http://schemas.microsoft.com/office/drawing/2014/main" id="{2F1498E6-60FD-E307-C5A7-55EF8C09C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399" y="3047343"/>
            <a:ext cx="6530588" cy="3330598"/>
          </a:xfrm>
          <a:prstGeom prst="rect">
            <a:avLst/>
          </a:prstGeom>
        </p:spPr>
      </p:pic>
      <p:pic>
        <p:nvPicPr>
          <p:cNvPr id="36" name="Picture 35" descr="A map of the world&#10;&#10;Description automatically generated">
            <a:extLst>
              <a:ext uri="{FF2B5EF4-FFF2-40B4-BE49-F238E27FC236}">
                <a16:creationId xmlns:a16="http://schemas.microsoft.com/office/drawing/2014/main" id="{3071599C-4E3D-117A-834A-2E670943F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3" y="480061"/>
            <a:ext cx="6172593" cy="3194315"/>
          </a:xfrm>
          <a:prstGeom prst="rect">
            <a:avLst/>
          </a:prstGeom>
        </p:spPr>
      </p:pic>
    </p:spTree>
    <p:extLst>
      <p:ext uri="{BB962C8B-B14F-4D97-AF65-F5344CB8AC3E}">
        <p14:creationId xmlns:p14="http://schemas.microsoft.com/office/powerpoint/2010/main" val="138708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6F8AB92-7A02-3105-1D31-57A8DE859D1A}"/>
              </a:ext>
            </a:extLst>
          </p:cNvPr>
          <p:cNvSpPr>
            <a:spLocks noGrp="1" noChangeArrowheads="1"/>
          </p:cNvSpPr>
          <p:nvPr>
            <p:ph idx="1"/>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228528" tIns="38088" rIns="91440" bIns="38088"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AU" altLang="en-US" sz="2200" b="0" i="0" u="none" strike="noStrike" cap="none" normalizeH="0" baseline="0">
                <a:ln>
                  <a:noFill/>
                </a:ln>
                <a:effectLst/>
                <a:latin typeface="Monaco"/>
                <a:ea typeface="Times New Roman" panose="02020603050405020304" pitchFamily="18" charset="0"/>
                <a:cs typeface="Courier New" panose="02070309020205020404" pitchFamily="49" charset="0"/>
              </a:rPr>
              <a:t>The r-value is: 0.2776394552152004</a:t>
            </a:r>
            <a:r>
              <a:rPr kumimoji="0" lang="en-AU" altLang="en-US" sz="2200" b="0" i="0" u="none" strike="noStrike" cap="none" normalizeH="0" baseline="0">
                <a:ln>
                  <a:noFill/>
                </a:ln>
                <a:effectLst/>
              </a:rPr>
              <a:t> </a:t>
            </a:r>
            <a:endParaRPr kumimoji="0" lang="en-AU" altLang="en-US" sz="2200" b="0" i="0" u="none" strike="noStrike" cap="none" normalizeH="0" baseline="0">
              <a:ln>
                <a:noFill/>
              </a:ln>
              <a:effectLst/>
              <a:latin typeface="Arial" panose="020B0604020202020204" pitchFamily="34" charset="0"/>
            </a:endParaRPr>
          </a:p>
        </p:txBody>
      </p:sp>
      <p:pic>
        <p:nvPicPr>
          <p:cNvPr id="4" name="Content Placeholder 3" descr="A graph of happiness score&#10;&#10;Description automatically generated with medium confidence">
            <a:extLst>
              <a:ext uri="{FF2B5EF4-FFF2-40B4-BE49-F238E27FC236}">
                <a16:creationId xmlns:a16="http://schemas.microsoft.com/office/drawing/2014/main" id="{A8AD0C6D-CB7A-D1FE-7974-CB4BCC593954}"/>
              </a:ext>
            </a:extLst>
          </p:cNvPr>
          <p:cNvPicPr>
            <a:picLocks noChangeAspect="1"/>
          </p:cNvPicPr>
          <p:nvPr/>
        </p:nvPicPr>
        <p:blipFill rotWithShape="1">
          <a:blip r:embed="rId2">
            <a:extLst>
              <a:ext uri="{28A0092B-C50C-407E-A947-70E740481C1C}">
                <a14:useLocalDpi xmlns:a14="http://schemas.microsoft.com/office/drawing/2010/main" val="0"/>
              </a:ext>
            </a:extLst>
          </a:blip>
          <a:srcRect l="1289" r="2" b="2"/>
          <a:stretch/>
        </p:blipFill>
        <p:spPr>
          <a:xfrm>
            <a:off x="4664943" y="640080"/>
            <a:ext cx="6882426" cy="5577840"/>
          </a:xfrm>
          <a:prstGeom prst="rect">
            <a:avLst/>
          </a:prstGeom>
        </p:spPr>
      </p:pic>
    </p:spTree>
    <p:extLst>
      <p:ext uri="{BB962C8B-B14F-4D97-AF65-F5344CB8AC3E}">
        <p14:creationId xmlns:p14="http://schemas.microsoft.com/office/powerpoint/2010/main" val="46473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6F8AB92-7A02-3105-1D31-57A8DE859D1A}"/>
              </a:ext>
            </a:extLst>
          </p:cNvPr>
          <p:cNvSpPr>
            <a:spLocks noGrp="1" noChangeArrowheads="1"/>
          </p:cNvSpPr>
          <p:nvPr>
            <p:ph idx="1"/>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228528" tIns="38088" rIns="91440" bIns="38088"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AU" altLang="en-US" sz="2200" b="0" i="0" u="none" strike="noStrike" cap="none" normalizeH="0" baseline="0" dirty="0">
                <a:ln>
                  <a:noFill/>
                </a:ln>
                <a:effectLst/>
                <a:latin typeface="Monaco"/>
                <a:ea typeface="Times New Roman" panose="02020603050405020304" pitchFamily="18" charset="0"/>
                <a:cs typeface="Courier New" panose="02070309020205020404" pitchFamily="49" charset="0"/>
              </a:rPr>
              <a:t>The </a:t>
            </a:r>
            <a:r>
              <a:rPr kumimoji="0" lang="en-AU" altLang="en-US" sz="2200" b="0" i="0" u="none" strike="noStrike" cap="none" normalizeH="0" baseline="0" dirty="0" err="1">
                <a:ln>
                  <a:noFill/>
                </a:ln>
                <a:effectLst/>
                <a:latin typeface="Monaco"/>
                <a:ea typeface="Times New Roman" panose="02020603050405020304" pitchFamily="18" charset="0"/>
                <a:cs typeface="Courier New" panose="02070309020205020404" pitchFamily="49" charset="0"/>
              </a:rPr>
              <a:t>r-value</a:t>
            </a:r>
            <a:r>
              <a:rPr kumimoji="0" lang="en-AU" altLang="en-US" sz="2200" b="0" i="0" u="none" strike="noStrike" cap="none" normalizeH="0" baseline="0" dirty="0">
                <a:ln>
                  <a:noFill/>
                </a:ln>
                <a:effectLst/>
                <a:latin typeface="Monaco"/>
                <a:ea typeface="Times New Roman" panose="02020603050405020304" pitchFamily="18" charset="0"/>
                <a:cs typeface="Courier New" panose="02070309020205020404" pitchFamily="49" charset="0"/>
              </a:rPr>
              <a:t> is: 0.</a:t>
            </a:r>
            <a:r>
              <a:rPr lang="en-AU" sz="2200" dirty="0">
                <a:latin typeface="Monaco"/>
                <a:cs typeface="Courier New" panose="02070309020205020404" pitchFamily="49" charset="0"/>
              </a:rPr>
              <a:t>4166441030275225</a:t>
            </a:r>
            <a:r>
              <a:rPr lang="en-AU" altLang="en-US" sz="2200" dirty="0">
                <a:latin typeface="Monaco"/>
                <a:cs typeface="Courier New" panose="02070309020205020404" pitchFamily="49" charset="0"/>
              </a:rPr>
              <a:t> </a:t>
            </a:r>
          </a:p>
        </p:txBody>
      </p:sp>
      <p:pic>
        <p:nvPicPr>
          <p:cNvPr id="2" name="Picture 1" descr="A graph of a graph with colored dots&#10;&#10;Description automatically generated with medium confidence">
            <a:extLst>
              <a:ext uri="{FF2B5EF4-FFF2-40B4-BE49-F238E27FC236}">
                <a16:creationId xmlns:a16="http://schemas.microsoft.com/office/drawing/2014/main" id="{D4906B3E-7C3D-6D72-AFCE-30660BBDA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096" y="703446"/>
            <a:ext cx="6851653" cy="5470430"/>
          </a:xfrm>
          <a:prstGeom prst="rect">
            <a:avLst/>
          </a:prstGeom>
        </p:spPr>
      </p:pic>
      <p:sp>
        <p:nvSpPr>
          <p:cNvPr id="3" name="Rectangle 1">
            <a:extLst>
              <a:ext uri="{FF2B5EF4-FFF2-40B4-BE49-F238E27FC236}">
                <a16:creationId xmlns:a16="http://schemas.microsoft.com/office/drawing/2014/main" id="{824BA860-F377-F27D-E9EF-EE16A9790C9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900" b="0" i="0" u="none" strike="noStrike" cap="none" normalizeH="0" baseline="0">
                <a:ln>
                  <a:noFill/>
                </a:ln>
                <a:solidFill>
                  <a:srgbClr val="1D1C1D"/>
                </a:solidFill>
                <a:effectLst/>
                <a:latin typeface="Monaco"/>
                <a:ea typeface="Times New Roman" panose="02020603050405020304" pitchFamily="18" charset="0"/>
                <a:cs typeface="Courier New" panose="02070309020205020404" pitchFamily="49" charset="0"/>
              </a:rPr>
              <a:t>The r-value is: 0.4166441030275225</a:t>
            </a:r>
            <a:r>
              <a:rPr kumimoji="0" lang="en-AU" altLang="en-US" sz="800" b="0" i="0" u="none" strike="noStrike" cap="none" normalizeH="0" baseline="0">
                <a:ln>
                  <a:noFill/>
                </a:ln>
                <a:solidFill>
                  <a:schemeClr val="tx1"/>
                </a:solidFill>
                <a:effectLst/>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302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6A5F-4D69-64F8-96D8-D321775D564E}"/>
              </a:ext>
            </a:extLst>
          </p:cNvPr>
          <p:cNvSpPr>
            <a:spLocks noGrp="1"/>
          </p:cNvSpPr>
          <p:nvPr>
            <p:ph type="title"/>
          </p:nvPr>
        </p:nvSpPr>
        <p:spPr/>
        <p:txBody>
          <a:bodyPr/>
          <a:lstStyle/>
          <a:p>
            <a:r>
              <a:rPr lang="en-US" dirty="0"/>
              <a:t>Implications </a:t>
            </a:r>
            <a:endParaRPr lang="en-AU" dirty="0"/>
          </a:p>
        </p:txBody>
      </p:sp>
      <p:sp>
        <p:nvSpPr>
          <p:cNvPr id="3" name="Content Placeholder 2">
            <a:extLst>
              <a:ext uri="{FF2B5EF4-FFF2-40B4-BE49-F238E27FC236}">
                <a16:creationId xmlns:a16="http://schemas.microsoft.com/office/drawing/2014/main" id="{750AA60B-2120-C992-A29C-1640FCC3CF1C}"/>
              </a:ext>
            </a:extLst>
          </p:cNvPr>
          <p:cNvSpPr>
            <a:spLocks noGrp="1"/>
          </p:cNvSpPr>
          <p:nvPr>
            <p:ph idx="1"/>
          </p:nvPr>
        </p:nvSpPr>
        <p:spPr/>
        <p:txBody>
          <a:bodyPr/>
          <a:lstStyle/>
          <a:p>
            <a:r>
              <a:rPr lang="en-US" dirty="0"/>
              <a:t>The findings above, aids the government with finding the factors other that income that affects the quality of life of the nation. </a:t>
            </a:r>
          </a:p>
          <a:p>
            <a:r>
              <a:rPr lang="en-US" dirty="0"/>
              <a:t>The unexpected boost in happiness scores among lower-ranked countries in 2020 might indicate the impact of increased humanitarian and pro-social activity during challenging times. If substantiated through further research, this could serve as evidence for NGOs and policy-makers to broaden the scope of their aid efforts, extending beyond immediate responses to catastrophic events like the COVID-19 pandemic. </a:t>
            </a:r>
            <a:endParaRPr lang="en-AU" dirty="0"/>
          </a:p>
          <a:p>
            <a:endParaRPr lang="en-AU" dirty="0"/>
          </a:p>
        </p:txBody>
      </p:sp>
    </p:spTree>
    <p:extLst>
      <p:ext uri="{BB962C8B-B14F-4D97-AF65-F5344CB8AC3E}">
        <p14:creationId xmlns:p14="http://schemas.microsoft.com/office/powerpoint/2010/main" val="601821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6A5F-4D69-64F8-96D8-D321775D564E}"/>
              </a:ext>
            </a:extLst>
          </p:cNvPr>
          <p:cNvSpPr>
            <a:spLocks noGrp="1"/>
          </p:cNvSpPr>
          <p:nvPr>
            <p:ph type="title"/>
          </p:nvPr>
        </p:nvSpPr>
        <p:spPr/>
        <p:txBody>
          <a:bodyPr/>
          <a:lstStyle/>
          <a:p>
            <a:r>
              <a:rPr lang="en-US" dirty="0"/>
              <a:t>Implications </a:t>
            </a:r>
            <a:endParaRPr lang="en-AU" dirty="0"/>
          </a:p>
        </p:txBody>
      </p:sp>
      <p:sp>
        <p:nvSpPr>
          <p:cNvPr id="3" name="Content Placeholder 2">
            <a:extLst>
              <a:ext uri="{FF2B5EF4-FFF2-40B4-BE49-F238E27FC236}">
                <a16:creationId xmlns:a16="http://schemas.microsoft.com/office/drawing/2014/main" id="{750AA60B-2120-C992-A29C-1640FCC3CF1C}"/>
              </a:ext>
            </a:extLst>
          </p:cNvPr>
          <p:cNvSpPr>
            <a:spLocks noGrp="1"/>
          </p:cNvSpPr>
          <p:nvPr>
            <p:ph idx="1"/>
          </p:nvPr>
        </p:nvSpPr>
        <p:spPr/>
        <p:txBody>
          <a:bodyPr/>
          <a:lstStyle/>
          <a:p>
            <a:r>
              <a:rPr lang="en-US" dirty="0"/>
              <a:t>Happiness score does not equate to less depression. </a:t>
            </a:r>
          </a:p>
          <a:p>
            <a:r>
              <a:rPr lang="en-US" dirty="0"/>
              <a:t>There is no relation to the Happiness and Depression of a country to its location.</a:t>
            </a:r>
            <a:endParaRPr lang="en-AU" dirty="0"/>
          </a:p>
          <a:p>
            <a:endParaRPr lang="en-AU" dirty="0"/>
          </a:p>
        </p:txBody>
      </p:sp>
    </p:spTree>
    <p:extLst>
      <p:ext uri="{BB962C8B-B14F-4D97-AF65-F5344CB8AC3E}">
        <p14:creationId xmlns:p14="http://schemas.microsoft.com/office/powerpoint/2010/main" val="45096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FDD6-2CEF-122F-A634-630469CDFC4A}"/>
              </a:ext>
            </a:extLst>
          </p:cNvPr>
          <p:cNvSpPr>
            <a:spLocks noGrp="1"/>
          </p:cNvSpPr>
          <p:nvPr>
            <p:ph type="title"/>
          </p:nvPr>
        </p:nvSpPr>
        <p:spPr/>
        <p:txBody>
          <a:bodyPr>
            <a:normAutofit/>
          </a:bodyPr>
          <a:lstStyle/>
          <a:p>
            <a:r>
              <a:rPr lang="en-US" sz="5400" dirty="0">
                <a:solidFill>
                  <a:srgbClr val="FFFF00"/>
                </a:solidFill>
                <a:cs typeface="Calibri Light"/>
              </a:rPr>
              <a:t>Data Source/ Methodology </a:t>
            </a:r>
            <a:endParaRPr lang="en-US" sz="5400" dirty="0">
              <a:solidFill>
                <a:srgbClr val="FFFF00"/>
              </a:solidFill>
            </a:endParaRPr>
          </a:p>
        </p:txBody>
      </p:sp>
      <p:sp>
        <p:nvSpPr>
          <p:cNvPr id="3" name="Content Placeholder 2">
            <a:extLst>
              <a:ext uri="{FF2B5EF4-FFF2-40B4-BE49-F238E27FC236}">
                <a16:creationId xmlns:a16="http://schemas.microsoft.com/office/drawing/2014/main" id="{B058E0DC-4A06-10EE-DDF2-6E532498A222}"/>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4400" dirty="0">
                <a:cs typeface="Calibri"/>
              </a:rPr>
              <a:t>Pandas</a:t>
            </a:r>
          </a:p>
          <a:p>
            <a:r>
              <a:rPr lang="en-US" sz="4400" dirty="0">
                <a:cs typeface="Calibri"/>
              </a:rPr>
              <a:t>Geo API </a:t>
            </a:r>
          </a:p>
          <a:p>
            <a:r>
              <a:rPr lang="en-US" sz="4400" dirty="0">
                <a:cs typeface="Calibri"/>
              </a:rPr>
              <a:t>World Happiness Report</a:t>
            </a:r>
          </a:p>
          <a:p>
            <a:r>
              <a:rPr lang="en-US" sz="4400" dirty="0">
                <a:cs typeface="Calibri"/>
              </a:rPr>
              <a:t>Depression Data set  </a:t>
            </a:r>
          </a:p>
          <a:p>
            <a:endParaRPr lang="en-US" sz="2200" dirty="0">
              <a:cs typeface="Calibri"/>
            </a:endParaRPr>
          </a:p>
          <a:p>
            <a:pPr marL="0" indent="0">
              <a:buNone/>
            </a:pPr>
            <a:r>
              <a:rPr lang="en-US" sz="2200" dirty="0">
                <a:cs typeface="Calibri"/>
              </a:rPr>
              <a:t> </a:t>
            </a:r>
            <a:endParaRPr lang="en-US" sz="2200" dirty="0"/>
          </a:p>
        </p:txBody>
      </p:sp>
    </p:spTree>
    <p:extLst>
      <p:ext uri="{BB962C8B-B14F-4D97-AF65-F5344CB8AC3E}">
        <p14:creationId xmlns:p14="http://schemas.microsoft.com/office/powerpoint/2010/main" val="9746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EB9A-2897-2869-DDFF-2FB0C5B6CFB5}"/>
              </a:ext>
            </a:extLst>
          </p:cNvPr>
          <p:cNvSpPr>
            <a:spLocks noGrp="1"/>
          </p:cNvSpPr>
          <p:nvPr>
            <p:ph type="title"/>
          </p:nvPr>
        </p:nvSpPr>
        <p:spPr/>
        <p:txBody>
          <a:bodyPr/>
          <a:lstStyle/>
          <a:p>
            <a:r>
              <a:rPr lang="en-US" dirty="0"/>
              <a:t>Reference </a:t>
            </a:r>
            <a:endParaRPr lang="en-AU" dirty="0"/>
          </a:p>
        </p:txBody>
      </p:sp>
      <p:sp>
        <p:nvSpPr>
          <p:cNvPr id="3" name="Content Placeholder 2">
            <a:extLst>
              <a:ext uri="{FF2B5EF4-FFF2-40B4-BE49-F238E27FC236}">
                <a16:creationId xmlns:a16="http://schemas.microsoft.com/office/drawing/2014/main" id="{400F775D-0355-5CDB-FAC4-94329BAE5AF5}"/>
              </a:ext>
            </a:extLst>
          </p:cNvPr>
          <p:cNvSpPr>
            <a:spLocks noGrp="1"/>
          </p:cNvSpPr>
          <p:nvPr>
            <p:ph idx="1"/>
          </p:nvPr>
        </p:nvSpPr>
        <p:spPr/>
        <p:txBody>
          <a:bodyPr/>
          <a:lstStyle/>
          <a:p>
            <a:r>
              <a:rPr lang="en-AU" dirty="0">
                <a:hlinkClick r:id="rId2"/>
              </a:rPr>
              <a:t>WHR+23_Statistical_Appendix.pdf (happiness-report.s3.amazonaws.com)</a:t>
            </a:r>
            <a:endParaRPr lang="en-AU" dirty="0"/>
          </a:p>
          <a:p>
            <a:r>
              <a:rPr lang="en-AU" dirty="0">
                <a:hlinkClick r:id="rId3"/>
              </a:rPr>
              <a:t>DataForTable2.1WHR2023.xls (live.com)</a:t>
            </a:r>
            <a:endParaRPr lang="en-AU" dirty="0"/>
          </a:p>
          <a:p>
            <a:r>
              <a:rPr lang="en-AU" dirty="0">
                <a:hlinkClick r:id="rId3"/>
              </a:rPr>
              <a:t>DataForTable2.1WHR2023.xls (live.com)</a:t>
            </a:r>
            <a:endParaRPr lang="en-AU" dirty="0"/>
          </a:p>
          <a:p>
            <a:endParaRPr lang="en-AU" dirty="0"/>
          </a:p>
        </p:txBody>
      </p:sp>
    </p:spTree>
    <p:extLst>
      <p:ext uri="{BB962C8B-B14F-4D97-AF65-F5344CB8AC3E}">
        <p14:creationId xmlns:p14="http://schemas.microsoft.com/office/powerpoint/2010/main" val="189729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Pink tulip in a garden">
            <a:extLst>
              <a:ext uri="{FF2B5EF4-FFF2-40B4-BE49-F238E27FC236}">
                <a16:creationId xmlns:a16="http://schemas.microsoft.com/office/drawing/2014/main" id="{7B6A23FD-CA60-C5D4-D334-58E26C82A06D}"/>
              </a:ext>
            </a:extLst>
          </p:cNvPr>
          <p:cNvPicPr>
            <a:picLocks noChangeAspect="1"/>
          </p:cNvPicPr>
          <p:nvPr/>
        </p:nvPicPr>
        <p:blipFill rotWithShape="1">
          <a:blip r:embed="rId3">
            <a:alphaModFix/>
          </a:blip>
          <a:srcRect r="23028" b="-1"/>
          <a:stretch/>
        </p:blipFill>
        <p:spPr>
          <a:xfrm>
            <a:off x="4283902" y="8"/>
            <a:ext cx="7908098" cy="6857992"/>
          </a:xfrm>
          <a:prstGeom prst="rect">
            <a:avLst/>
          </a:prstGeom>
        </p:spPr>
      </p:pic>
      <p:sp>
        <p:nvSpPr>
          <p:cNvPr id="2" name="Title 1">
            <a:extLst>
              <a:ext uri="{FF2B5EF4-FFF2-40B4-BE49-F238E27FC236}">
                <a16:creationId xmlns:a16="http://schemas.microsoft.com/office/drawing/2014/main" id="{AC8712E4-F436-18EF-FC2A-F869078FC0FD}"/>
              </a:ext>
            </a:extLst>
          </p:cNvPr>
          <p:cNvSpPr>
            <a:spLocks noGrp="1"/>
          </p:cNvSpPr>
          <p:nvPr>
            <p:ph type="title"/>
          </p:nvPr>
        </p:nvSpPr>
        <p:spPr>
          <a:xfrm>
            <a:off x="728664" y="1115219"/>
            <a:ext cx="3707150" cy="810857"/>
          </a:xfrm>
        </p:spPr>
        <p:txBody>
          <a:bodyPr vert="horz" lIns="91440" tIns="45720" rIns="91440" bIns="45720" rtlCol="0" anchor="b">
            <a:normAutofit fontScale="90000"/>
          </a:bodyPr>
          <a:lstStyle/>
          <a:p>
            <a:r>
              <a:rPr lang="en-US" sz="5000">
                <a:solidFill>
                  <a:schemeClr val="bg1"/>
                </a:solidFill>
              </a:rPr>
              <a:t>Happiness</a:t>
            </a:r>
            <a:br>
              <a:rPr lang="en-US" sz="5000">
                <a:solidFill>
                  <a:schemeClr val="bg1"/>
                </a:solidFill>
              </a:rPr>
            </a:br>
            <a:endParaRPr lang="en-US" sz="5000">
              <a:solidFill>
                <a:schemeClr val="bg1"/>
              </a:solidFill>
            </a:endParaRPr>
          </a:p>
        </p:txBody>
      </p:sp>
      <p:sp>
        <p:nvSpPr>
          <p:cNvPr id="4" name="Oval 3">
            <a:extLst>
              <a:ext uri="{FF2B5EF4-FFF2-40B4-BE49-F238E27FC236}">
                <a16:creationId xmlns:a16="http://schemas.microsoft.com/office/drawing/2014/main" id="{A9C8A892-FF9D-FD57-C755-9262E4969C43}"/>
              </a:ext>
            </a:extLst>
          </p:cNvPr>
          <p:cNvSpPr/>
          <p:nvPr/>
        </p:nvSpPr>
        <p:spPr>
          <a:xfrm>
            <a:off x="318465" y="1115219"/>
            <a:ext cx="3675466" cy="2929284"/>
          </a:xfrm>
          <a:prstGeom prst="ellipse">
            <a:avLst/>
          </a:prstGeom>
          <a:solidFill>
            <a:srgbClr val="EB1D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Happiness score</a:t>
            </a:r>
            <a:r>
              <a:rPr lang="en-AU" dirty="0"/>
              <a:t> </a:t>
            </a:r>
          </a:p>
          <a:p>
            <a:pPr algn="ctr"/>
            <a:endParaRPr lang="en-AU" dirty="0"/>
          </a:p>
          <a:p>
            <a:pPr algn="ctr"/>
            <a:r>
              <a:rPr lang="en-US" sz="1100" dirty="0"/>
              <a:t>Please imagine a ladder, with steps numbered from 0 at the bottom to 10 at the top. The top of the ladder represents the best possible life for you and the bottom of the ladder represents the worst possible life for you.</a:t>
            </a:r>
            <a:endParaRPr lang="en-AU" sz="1100" dirty="0"/>
          </a:p>
        </p:txBody>
      </p:sp>
      <p:sp>
        <p:nvSpPr>
          <p:cNvPr id="5" name="Oval 4">
            <a:extLst>
              <a:ext uri="{FF2B5EF4-FFF2-40B4-BE49-F238E27FC236}">
                <a16:creationId xmlns:a16="http://schemas.microsoft.com/office/drawing/2014/main" id="{DD315624-7772-C073-8BE8-8C652BE25079}"/>
              </a:ext>
            </a:extLst>
          </p:cNvPr>
          <p:cNvSpPr/>
          <p:nvPr/>
        </p:nvSpPr>
        <p:spPr>
          <a:xfrm>
            <a:off x="3162966" y="3780701"/>
            <a:ext cx="2891450" cy="2643096"/>
          </a:xfrm>
          <a:prstGeom prst="ellipse">
            <a:avLst/>
          </a:prstGeom>
          <a:solidFill>
            <a:srgbClr val="3908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b="1">
                <a:solidFill>
                  <a:schemeClr val="tx1"/>
                </a:solidFill>
              </a:rPr>
              <a:t>GDP per Capita </a:t>
            </a:r>
          </a:p>
          <a:p>
            <a:pPr algn="ctr"/>
            <a:r>
              <a:rPr lang="en-AU"/>
              <a:t> </a:t>
            </a:r>
          </a:p>
          <a:p>
            <a:pPr algn="ctr"/>
            <a:r>
              <a:rPr lang="en-US" sz="1100"/>
              <a:t>in purchasing power parity (PPP) at constant 2017 international dollar prices are from World Development Indicators</a:t>
            </a:r>
            <a:endParaRPr lang="en-AU" sz="1100" dirty="0"/>
          </a:p>
        </p:txBody>
      </p:sp>
      <p:sp>
        <p:nvSpPr>
          <p:cNvPr id="6" name="Oval 5">
            <a:extLst>
              <a:ext uri="{FF2B5EF4-FFF2-40B4-BE49-F238E27FC236}">
                <a16:creationId xmlns:a16="http://schemas.microsoft.com/office/drawing/2014/main" id="{23380E7D-757F-41F4-2959-C4D7C860FE3B}"/>
              </a:ext>
            </a:extLst>
          </p:cNvPr>
          <p:cNvSpPr/>
          <p:nvPr/>
        </p:nvSpPr>
        <p:spPr>
          <a:xfrm>
            <a:off x="8635228" y="1115219"/>
            <a:ext cx="3386136" cy="285462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b="1">
                <a:solidFill>
                  <a:schemeClr val="tx1"/>
                </a:solidFill>
              </a:rPr>
              <a:t>Healthy Life Expectancy  </a:t>
            </a:r>
          </a:p>
          <a:p>
            <a:pPr algn="ctr"/>
            <a:endParaRPr lang="en-AU" sz="2000" b="1">
              <a:solidFill>
                <a:schemeClr val="tx1"/>
              </a:solidFill>
            </a:endParaRPr>
          </a:p>
          <a:p>
            <a:pPr algn="ctr"/>
            <a:r>
              <a:rPr lang="en-US" sz="1100"/>
              <a:t>Healthy life expectancies at birth are based on the data extracted from the World Health Organization’s (WHO) Global 1 Health Observatory data repository</a:t>
            </a:r>
            <a:endParaRPr lang="en-AU" sz="1100" dirty="0"/>
          </a:p>
        </p:txBody>
      </p:sp>
      <p:sp>
        <p:nvSpPr>
          <p:cNvPr id="9" name="Oval 8">
            <a:extLst>
              <a:ext uri="{FF2B5EF4-FFF2-40B4-BE49-F238E27FC236}">
                <a16:creationId xmlns:a16="http://schemas.microsoft.com/office/drawing/2014/main" id="{7CC9F0CE-E1C9-B5E6-6D90-D697CFA05895}"/>
              </a:ext>
            </a:extLst>
          </p:cNvPr>
          <p:cNvSpPr/>
          <p:nvPr/>
        </p:nvSpPr>
        <p:spPr>
          <a:xfrm>
            <a:off x="6838432" y="3816997"/>
            <a:ext cx="2891450" cy="2536116"/>
          </a:xfrm>
          <a:prstGeom prst="ellipse">
            <a:avLst/>
          </a:prstGeom>
          <a:solidFill>
            <a:srgbClr val="47C21C"/>
          </a:solidFill>
          <a:ln>
            <a:solidFill>
              <a:srgbClr val="47C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Social Support </a:t>
            </a:r>
          </a:p>
          <a:p>
            <a:pPr algn="ctr"/>
            <a:r>
              <a:rPr lang="en-AU" dirty="0"/>
              <a:t> </a:t>
            </a:r>
            <a:r>
              <a:rPr lang="en-US" sz="1100" dirty="0"/>
              <a:t>If you were in trouble, do you have relatives or friends you can count on to help you whenever you need them, or not?” </a:t>
            </a:r>
            <a:endParaRPr lang="en-AU" sz="1100" dirty="0"/>
          </a:p>
        </p:txBody>
      </p:sp>
      <p:sp>
        <p:nvSpPr>
          <p:cNvPr id="3" name="TextBox 2">
            <a:extLst>
              <a:ext uri="{FF2B5EF4-FFF2-40B4-BE49-F238E27FC236}">
                <a16:creationId xmlns:a16="http://schemas.microsoft.com/office/drawing/2014/main" id="{ED72A62F-44C7-0789-8B06-513FD71EB674}"/>
              </a:ext>
            </a:extLst>
          </p:cNvPr>
          <p:cNvSpPr txBox="1"/>
          <p:nvPr/>
        </p:nvSpPr>
        <p:spPr>
          <a:xfrm>
            <a:off x="4515177" y="432223"/>
            <a:ext cx="4256690" cy="584775"/>
          </a:xfrm>
          <a:prstGeom prst="rect">
            <a:avLst/>
          </a:prstGeom>
          <a:noFill/>
        </p:spPr>
        <p:txBody>
          <a:bodyPr wrap="square" rtlCol="0">
            <a:spAutoFit/>
          </a:bodyPr>
          <a:lstStyle/>
          <a:p>
            <a:r>
              <a:rPr lang="en-US" sz="3200" dirty="0"/>
              <a:t>World Happiness Report </a:t>
            </a:r>
            <a:endParaRPr lang="en-AU" sz="3200" dirty="0"/>
          </a:p>
        </p:txBody>
      </p:sp>
    </p:spTree>
    <p:extLst>
      <p:ext uri="{BB962C8B-B14F-4D97-AF65-F5344CB8AC3E}">
        <p14:creationId xmlns:p14="http://schemas.microsoft.com/office/powerpoint/2010/main" val="293503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F4B0-9D91-8FB8-F5CB-ABA00286B897}"/>
              </a:ext>
            </a:extLst>
          </p:cNvPr>
          <p:cNvSpPr>
            <a:spLocks noGrp="1"/>
          </p:cNvSpPr>
          <p:nvPr>
            <p:ph type="title"/>
          </p:nvPr>
        </p:nvSpPr>
        <p:spPr/>
        <p:txBody>
          <a:bodyPr/>
          <a:lstStyle/>
          <a:p>
            <a:r>
              <a:rPr lang="en-US" dirty="0"/>
              <a:t>Acknowledge Limitations </a:t>
            </a:r>
            <a:endParaRPr lang="en-AU" dirty="0"/>
          </a:p>
        </p:txBody>
      </p:sp>
      <p:sp>
        <p:nvSpPr>
          <p:cNvPr id="3" name="Content Placeholder 2">
            <a:extLst>
              <a:ext uri="{FF2B5EF4-FFF2-40B4-BE49-F238E27FC236}">
                <a16:creationId xmlns:a16="http://schemas.microsoft.com/office/drawing/2014/main" id="{E862347E-3F57-33F9-F091-CD362E484696}"/>
              </a:ext>
            </a:extLst>
          </p:cNvPr>
          <p:cNvSpPr>
            <a:spLocks noGrp="1"/>
          </p:cNvSpPr>
          <p:nvPr>
            <p:ph idx="1"/>
          </p:nvPr>
        </p:nvSpPr>
        <p:spPr/>
        <p:txBody>
          <a:bodyPr/>
          <a:lstStyle/>
          <a:p>
            <a:r>
              <a:rPr lang="en-US" dirty="0"/>
              <a:t>1000 individuals per country</a:t>
            </a:r>
          </a:p>
          <a:p>
            <a:r>
              <a:rPr lang="en-AU" kern="100" dirty="0">
                <a:latin typeface="Calibri" panose="020F0502020204030204" pitchFamily="34" charset="0"/>
                <a:ea typeface="Calibri" panose="020F0502020204030204" pitchFamily="34" charset="0"/>
                <a:cs typeface="Times New Roman" panose="02020603050405020304" pitchFamily="18" charset="0"/>
              </a:rPr>
              <a:t>Face-to-face / telephone interviews – </a:t>
            </a:r>
          </a:p>
          <a:p>
            <a:pPr lvl="3">
              <a:spcBef>
                <a:spcPts val="1200"/>
              </a:spcBef>
              <a:spcAft>
                <a:spcPts val="1200"/>
              </a:spcAft>
            </a:pPr>
            <a:r>
              <a:rPr lang="en-US" kern="100" dirty="0">
                <a:latin typeface="Calibri" panose="020F0502020204030204" pitchFamily="34" charset="0"/>
                <a:cs typeface="Times New Roman" panose="02020603050405020304" pitchFamily="18" charset="0"/>
              </a:rPr>
              <a:t>L</a:t>
            </a:r>
            <a:r>
              <a:rPr lang="en-AU" kern="100" dirty="0">
                <a:latin typeface="Calibri" panose="020F0502020204030204" pitchFamily="34" charset="0"/>
                <a:cs typeface="Times New Roman" panose="02020603050405020304" pitchFamily="18" charset="0"/>
              </a:rPr>
              <a:t>eading questions </a:t>
            </a:r>
          </a:p>
          <a:p>
            <a:pPr lvl="3">
              <a:spcBef>
                <a:spcPts val="1200"/>
              </a:spcBef>
              <a:spcAft>
                <a:spcPts val="1200"/>
              </a:spcAft>
            </a:pPr>
            <a:r>
              <a:rPr lang="en-AU" b="1" dirty="0"/>
              <a:t>Bias based on social desirability</a:t>
            </a:r>
          </a:p>
          <a:p>
            <a:pPr lvl="3">
              <a:spcBef>
                <a:spcPts val="1200"/>
              </a:spcBef>
              <a:spcAft>
                <a:spcPts val="1200"/>
              </a:spcAft>
            </a:pPr>
            <a:r>
              <a:rPr lang="en-AU" b="1" kern="100" dirty="0">
                <a:latin typeface="Calibri" panose="020F0502020204030204" pitchFamily="34" charset="0"/>
                <a:cs typeface="Times New Roman" panose="02020603050405020304" pitchFamily="18" charset="0"/>
              </a:rPr>
              <a:t>Emotional state of the individual </a:t>
            </a:r>
          </a:p>
          <a:p>
            <a:pPr lvl="3">
              <a:spcBef>
                <a:spcPts val="1200"/>
              </a:spcBef>
              <a:spcAft>
                <a:spcPts val="1200"/>
              </a:spcAft>
            </a:pPr>
            <a:r>
              <a:rPr lang="en-US" b="1" kern="100" dirty="0">
                <a:latin typeface="Calibri" panose="020F0502020204030204" pitchFamily="34" charset="0"/>
                <a:cs typeface="Times New Roman" panose="02020603050405020304" pitchFamily="18" charset="0"/>
              </a:rPr>
              <a:t>P</a:t>
            </a:r>
            <a:r>
              <a:rPr lang="en-AU" b="1" kern="100" dirty="0">
                <a:latin typeface="Calibri" panose="020F0502020204030204" pitchFamily="34" charset="0"/>
                <a:cs typeface="Times New Roman" panose="02020603050405020304" pitchFamily="18" charset="0"/>
              </a:rPr>
              <a:t>eople with no telephone </a:t>
            </a:r>
          </a:p>
          <a:p>
            <a:pPr>
              <a:spcBef>
                <a:spcPts val="1200"/>
              </a:spcBef>
              <a:spcAft>
                <a:spcPts val="1200"/>
              </a:spcAft>
            </a:pPr>
            <a:r>
              <a:rPr lang="en-US" kern="100" dirty="0">
                <a:latin typeface="Calibri" panose="020F0502020204030204" pitchFamily="34" charset="0"/>
                <a:cs typeface="Times New Roman" panose="02020603050405020304" pitchFamily="18" charset="0"/>
              </a:rPr>
              <a:t>M</a:t>
            </a:r>
            <a:r>
              <a:rPr lang="en-AU" kern="100" dirty="0">
                <a:latin typeface="Calibri" panose="020F0502020204030204" pitchFamily="34" charset="0"/>
                <a:cs typeface="Times New Roman" panose="02020603050405020304" pitchFamily="18" charset="0"/>
              </a:rPr>
              <a:t>issing information </a:t>
            </a:r>
            <a:endParaRPr lang="en-US" dirty="0"/>
          </a:p>
          <a:p>
            <a:endParaRPr lang="en-AU" dirty="0"/>
          </a:p>
        </p:txBody>
      </p:sp>
    </p:spTree>
    <p:extLst>
      <p:ext uri="{BB962C8B-B14F-4D97-AF65-F5344CB8AC3E}">
        <p14:creationId xmlns:p14="http://schemas.microsoft.com/office/powerpoint/2010/main" val="221319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F943C-C52E-BAA3-778B-512BD87FC2BC}"/>
              </a:ext>
            </a:extLst>
          </p:cNvPr>
          <p:cNvSpPr>
            <a:spLocks noGrp="1"/>
          </p:cNvSpPr>
          <p:nvPr>
            <p:ph type="title"/>
          </p:nvPr>
        </p:nvSpPr>
        <p:spPr>
          <a:xfrm>
            <a:off x="6513788" y="365125"/>
            <a:ext cx="4840010" cy="1807305"/>
          </a:xfrm>
        </p:spPr>
        <p:txBody>
          <a:bodyPr>
            <a:normAutofit/>
          </a:bodyPr>
          <a:lstStyle/>
          <a:p>
            <a:r>
              <a:rPr lang="en-US">
                <a:cs typeface="Calibri Light"/>
              </a:rPr>
              <a:t>Project Questions </a:t>
            </a:r>
          </a:p>
        </p:txBody>
      </p:sp>
      <p:pic>
        <p:nvPicPr>
          <p:cNvPr id="5" name="Picture 4" descr="Light bulb on yellow background with sketched light beams and cord">
            <a:extLst>
              <a:ext uri="{FF2B5EF4-FFF2-40B4-BE49-F238E27FC236}">
                <a16:creationId xmlns:a16="http://schemas.microsoft.com/office/drawing/2014/main" id="{D007BC5A-C8FA-E38D-1587-DBC87A07E866}"/>
              </a:ext>
            </a:extLst>
          </p:cNvPr>
          <p:cNvPicPr>
            <a:picLocks noChangeAspect="1"/>
          </p:cNvPicPr>
          <p:nvPr/>
        </p:nvPicPr>
        <p:blipFill rotWithShape="1">
          <a:blip r:embed="rId2"/>
          <a:srcRect l="45000" r="14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1F656637-18E2-6B6D-C646-2CE683F01A4B}"/>
              </a:ext>
            </a:extLst>
          </p:cNvPr>
          <p:cNvSpPr>
            <a:spLocks noGrp="1"/>
          </p:cNvSpPr>
          <p:nvPr>
            <p:ph idx="1"/>
          </p:nvPr>
        </p:nvSpPr>
        <p:spPr>
          <a:xfrm>
            <a:off x="6513788" y="2333297"/>
            <a:ext cx="4840010" cy="3843666"/>
          </a:xfrm>
        </p:spPr>
        <p:txBody>
          <a:bodyPr>
            <a:normAutofit/>
          </a:bodyPr>
          <a:lstStyle/>
          <a:p>
            <a:pPr marL="457200" indent="-457200">
              <a:buAutoNum type="arabicPeriod"/>
            </a:pPr>
            <a:r>
              <a:rPr lang="en-US" sz="1900"/>
              <a:t>Has the World Happiness increased or decreased after pandemic?</a:t>
            </a:r>
          </a:p>
          <a:p>
            <a:pPr marL="457200" indent="-457200">
              <a:buAutoNum type="arabicPeriod"/>
            </a:pPr>
            <a:r>
              <a:rPr lang="en-US" sz="1900"/>
              <a:t>Is there a relationship between life expectancy and the happiness score?</a:t>
            </a:r>
          </a:p>
          <a:p>
            <a:pPr marL="457200" indent="-457200">
              <a:buAutoNum type="arabicPeriod"/>
            </a:pPr>
            <a:r>
              <a:rPr lang="en-US" sz="1900"/>
              <a:t>Is Wealth related to happiness and rate of depression?</a:t>
            </a:r>
          </a:p>
          <a:p>
            <a:pPr marL="457200" indent="-457200">
              <a:buAutoNum type="arabicPeriod"/>
            </a:pPr>
            <a:r>
              <a:rPr lang="en-US" sz="1900"/>
              <a:t>Are countries with higher happiness score found to have lower rates of depression?</a:t>
            </a:r>
          </a:p>
          <a:p>
            <a:pPr marL="457200" indent="-457200">
              <a:buAutoNum type="arabicPeriod"/>
            </a:pPr>
            <a:r>
              <a:rPr lang="en-US" sz="1900"/>
              <a:t>Does geographical location of a country affect the happiness index and depression rate?</a:t>
            </a:r>
          </a:p>
          <a:p>
            <a:pPr marL="457200" indent="-457200">
              <a:buAutoNum type="arabicPeriod"/>
            </a:pPr>
            <a:endParaRPr lang="en-US" sz="1900"/>
          </a:p>
        </p:txBody>
      </p:sp>
    </p:spTree>
    <p:extLst>
      <p:ext uri="{BB962C8B-B14F-4D97-AF65-F5344CB8AC3E}">
        <p14:creationId xmlns:p14="http://schemas.microsoft.com/office/powerpoint/2010/main" val="16715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ied view of red and white virus cells">
            <a:extLst>
              <a:ext uri="{FF2B5EF4-FFF2-40B4-BE49-F238E27FC236}">
                <a16:creationId xmlns:a16="http://schemas.microsoft.com/office/drawing/2014/main" id="{D335195E-54F0-93A2-B725-BFB4F3B70206}"/>
              </a:ext>
            </a:extLst>
          </p:cNvPr>
          <p:cNvPicPr>
            <a:picLocks noChangeAspect="1"/>
          </p:cNvPicPr>
          <p:nvPr/>
        </p:nvPicPr>
        <p:blipFill rotWithShape="1">
          <a:blip r:embed="rId2"/>
          <a:srcRect l="9279" r="19621"/>
          <a:stretch/>
        </p:blipFill>
        <p:spPr>
          <a:xfrm>
            <a:off x="3942272" y="0"/>
            <a:ext cx="8249728" cy="6857990"/>
          </a:xfrm>
          <a:prstGeom prst="rect">
            <a:avLst/>
          </a:prstGeom>
        </p:spPr>
      </p:pic>
      <p:sp>
        <p:nvSpPr>
          <p:cNvPr id="2" name="Title 1">
            <a:extLst>
              <a:ext uri="{FF2B5EF4-FFF2-40B4-BE49-F238E27FC236}">
                <a16:creationId xmlns:a16="http://schemas.microsoft.com/office/drawing/2014/main" id="{6E3EB4E9-3D92-61CD-7E5A-F39D5CA4D24E}"/>
              </a:ext>
            </a:extLst>
          </p:cNvPr>
          <p:cNvSpPr>
            <a:spLocks noGrp="1"/>
          </p:cNvSpPr>
          <p:nvPr>
            <p:ph type="title"/>
          </p:nvPr>
        </p:nvSpPr>
        <p:spPr>
          <a:xfrm>
            <a:off x="103517" y="1372529"/>
            <a:ext cx="4023360" cy="3204134"/>
          </a:xfrm>
        </p:spPr>
        <p:txBody>
          <a:bodyPr vert="horz" lIns="91440" tIns="45720" rIns="91440" bIns="45720" rtlCol="0" anchor="b">
            <a:normAutofit/>
          </a:bodyPr>
          <a:lstStyle/>
          <a:p>
            <a:r>
              <a:rPr lang="en-US" dirty="0"/>
              <a:t>Has the World Happiness increased or decreased after pandemic?</a:t>
            </a:r>
          </a:p>
        </p:txBody>
      </p:sp>
    </p:spTree>
    <p:extLst>
      <p:ext uri="{BB962C8B-B14F-4D97-AF65-F5344CB8AC3E}">
        <p14:creationId xmlns:p14="http://schemas.microsoft.com/office/powerpoint/2010/main" val="44316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504D-85FB-6925-0FE2-75B500B09E84}"/>
              </a:ext>
            </a:extLst>
          </p:cNvPr>
          <p:cNvSpPr>
            <a:spLocks noGrp="1"/>
          </p:cNvSpPr>
          <p:nvPr>
            <p:ph type="title"/>
          </p:nvPr>
        </p:nvSpPr>
        <p:spPr>
          <a:xfrm>
            <a:off x="538976" y="367990"/>
            <a:ext cx="10668000" cy="957925"/>
          </a:xfrm>
        </p:spPr>
        <p:txBody>
          <a:bodyPr>
            <a:noAutofit/>
          </a:bodyPr>
          <a:lstStyle/>
          <a:p>
            <a:br>
              <a:rPr lang="en-US" sz="3200" dirty="0">
                <a:latin typeface="Adelle Sans Devanagari" panose="02000503000000020004" pitchFamily="2" charset="-78"/>
                <a:cs typeface="Adelle Sans Devanagari" panose="02000503000000020004" pitchFamily="2" charset="-78"/>
              </a:rPr>
            </a:br>
            <a:r>
              <a:rPr lang="en-US" sz="3200" dirty="0">
                <a:latin typeface="Adelle Sans Devanagari" panose="02000503000000020004" pitchFamily="2" charset="-78"/>
                <a:cs typeface="Adelle Sans Devanagari" panose="02000503000000020004" pitchFamily="2" charset="-78"/>
              </a:rPr>
              <a:t>What happened to the average happiness Score during the Pandemic? </a:t>
            </a:r>
          </a:p>
        </p:txBody>
      </p:sp>
      <p:pic>
        <p:nvPicPr>
          <p:cNvPr id="9" name="Content Placeholder 8" descr="A graph with orange dots and numbers&#10;&#10;Description automatically generated">
            <a:extLst>
              <a:ext uri="{FF2B5EF4-FFF2-40B4-BE49-F238E27FC236}">
                <a16:creationId xmlns:a16="http://schemas.microsoft.com/office/drawing/2014/main" id="{D01DCD68-B242-899C-8E5F-FEC7098FACAB}"/>
              </a:ext>
            </a:extLst>
          </p:cNvPr>
          <p:cNvPicPr>
            <a:picLocks noGrp="1" noChangeAspect="1"/>
          </p:cNvPicPr>
          <p:nvPr>
            <p:ph idx="1"/>
          </p:nvPr>
        </p:nvPicPr>
        <p:blipFill>
          <a:blip r:embed="rId3"/>
          <a:stretch>
            <a:fillRect/>
          </a:stretch>
        </p:blipFill>
        <p:spPr>
          <a:xfrm>
            <a:off x="739697" y="1862972"/>
            <a:ext cx="5932505" cy="4449379"/>
          </a:xfrm>
        </p:spPr>
      </p:pic>
      <p:sp>
        <p:nvSpPr>
          <p:cNvPr id="10" name="TextBox 9">
            <a:extLst>
              <a:ext uri="{FF2B5EF4-FFF2-40B4-BE49-F238E27FC236}">
                <a16:creationId xmlns:a16="http://schemas.microsoft.com/office/drawing/2014/main" id="{2CAF5202-137C-E482-3702-5DD90414052C}"/>
              </a:ext>
            </a:extLst>
          </p:cNvPr>
          <p:cNvSpPr txBox="1"/>
          <p:nvPr/>
        </p:nvSpPr>
        <p:spPr>
          <a:xfrm>
            <a:off x="7108723" y="2136338"/>
            <a:ext cx="3878826" cy="2308324"/>
          </a:xfrm>
          <a:prstGeom prst="rect">
            <a:avLst/>
          </a:prstGeom>
          <a:noFill/>
        </p:spPr>
        <p:txBody>
          <a:bodyPr wrap="square" rtlCol="0">
            <a:spAutoFit/>
          </a:bodyPr>
          <a:lstStyle/>
          <a:p>
            <a:r>
              <a:rPr lang="en-US" b="1" dirty="0"/>
              <a:t>2020 Happiness Score </a:t>
            </a:r>
          </a:p>
          <a:p>
            <a:r>
              <a:rPr lang="en-US" dirty="0"/>
              <a:t>2.91% increase from 2019</a:t>
            </a:r>
          </a:p>
          <a:p>
            <a:endParaRPr lang="en-US" dirty="0"/>
          </a:p>
          <a:p>
            <a:r>
              <a:rPr lang="en-US" b="1" dirty="0"/>
              <a:t>2021 Happiness Score</a:t>
            </a:r>
          </a:p>
          <a:p>
            <a:r>
              <a:rPr lang="en-US" dirty="0"/>
              <a:t>1.7% decrease from 2020</a:t>
            </a:r>
          </a:p>
          <a:p>
            <a:endParaRPr lang="en-US" dirty="0"/>
          </a:p>
          <a:p>
            <a:r>
              <a:rPr lang="en-US" b="1" dirty="0"/>
              <a:t>2022 Happiness Score</a:t>
            </a:r>
          </a:p>
          <a:p>
            <a:r>
              <a:rPr lang="en-US" dirty="0"/>
              <a:t>2.15% decrease from 2020</a:t>
            </a:r>
          </a:p>
        </p:txBody>
      </p:sp>
    </p:spTree>
    <p:extLst>
      <p:ext uri="{BB962C8B-B14F-4D97-AF65-F5344CB8AC3E}">
        <p14:creationId xmlns:p14="http://schemas.microsoft.com/office/powerpoint/2010/main" val="395450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025E-2E89-E1B7-A9BC-0053D1C13354}"/>
              </a:ext>
            </a:extLst>
          </p:cNvPr>
          <p:cNvSpPr>
            <a:spLocks noGrp="1"/>
          </p:cNvSpPr>
          <p:nvPr>
            <p:ph type="title"/>
          </p:nvPr>
        </p:nvSpPr>
        <p:spPr>
          <a:xfrm>
            <a:off x="599768" y="540774"/>
            <a:ext cx="10668000" cy="889819"/>
          </a:xfrm>
        </p:spPr>
        <p:txBody>
          <a:bodyPr>
            <a:normAutofit fontScale="90000"/>
          </a:bodyPr>
          <a:lstStyle/>
          <a:p>
            <a:r>
              <a:rPr lang="en-US" sz="3200" dirty="0"/>
              <a:t>What about other metrics included in the World Happiness Report data?</a:t>
            </a:r>
          </a:p>
        </p:txBody>
      </p:sp>
      <p:pic>
        <p:nvPicPr>
          <p:cNvPr id="5" name="Picture 4" descr="A graph with green line and red dotted line&#10;&#10;Description automatically generated">
            <a:extLst>
              <a:ext uri="{FF2B5EF4-FFF2-40B4-BE49-F238E27FC236}">
                <a16:creationId xmlns:a16="http://schemas.microsoft.com/office/drawing/2014/main" id="{7FED9C4D-B5EB-A7FA-87AF-E0943CF0F49A}"/>
              </a:ext>
            </a:extLst>
          </p:cNvPr>
          <p:cNvPicPr>
            <a:picLocks noChangeAspect="1"/>
          </p:cNvPicPr>
          <p:nvPr/>
        </p:nvPicPr>
        <p:blipFill>
          <a:blip r:embed="rId3"/>
          <a:stretch>
            <a:fillRect/>
          </a:stretch>
        </p:blipFill>
        <p:spPr>
          <a:xfrm>
            <a:off x="231467" y="1930658"/>
            <a:ext cx="3995583" cy="2996688"/>
          </a:xfrm>
          <a:prstGeom prst="rect">
            <a:avLst/>
          </a:prstGeom>
        </p:spPr>
      </p:pic>
      <p:pic>
        <p:nvPicPr>
          <p:cNvPr id="9" name="Picture 8" descr="A graph with a line and dots&#10;&#10;Description automatically generated">
            <a:extLst>
              <a:ext uri="{FF2B5EF4-FFF2-40B4-BE49-F238E27FC236}">
                <a16:creationId xmlns:a16="http://schemas.microsoft.com/office/drawing/2014/main" id="{A9D18DDA-8914-041C-0CA3-9C1C5DDC45A8}"/>
              </a:ext>
            </a:extLst>
          </p:cNvPr>
          <p:cNvPicPr>
            <a:picLocks noChangeAspect="1"/>
          </p:cNvPicPr>
          <p:nvPr/>
        </p:nvPicPr>
        <p:blipFill>
          <a:blip r:embed="rId4"/>
          <a:stretch>
            <a:fillRect/>
          </a:stretch>
        </p:blipFill>
        <p:spPr>
          <a:xfrm>
            <a:off x="8114070" y="1930658"/>
            <a:ext cx="3887018" cy="2996687"/>
          </a:xfrm>
          <a:prstGeom prst="rect">
            <a:avLst/>
          </a:prstGeom>
        </p:spPr>
      </p:pic>
      <p:pic>
        <p:nvPicPr>
          <p:cNvPr id="7" name="Picture 6" descr="A graph with a line and a dotted line&#10;&#10;Description automatically generated">
            <a:extLst>
              <a:ext uri="{FF2B5EF4-FFF2-40B4-BE49-F238E27FC236}">
                <a16:creationId xmlns:a16="http://schemas.microsoft.com/office/drawing/2014/main" id="{B9E1C1C7-045C-EC4E-AA0F-C1AC83EDE672}"/>
              </a:ext>
            </a:extLst>
          </p:cNvPr>
          <p:cNvPicPr>
            <a:picLocks noChangeAspect="1"/>
          </p:cNvPicPr>
          <p:nvPr/>
        </p:nvPicPr>
        <p:blipFill>
          <a:blip r:embed="rId5"/>
          <a:stretch>
            <a:fillRect/>
          </a:stretch>
        </p:blipFill>
        <p:spPr>
          <a:xfrm>
            <a:off x="4118487" y="1930658"/>
            <a:ext cx="3995583" cy="2996688"/>
          </a:xfrm>
          <a:prstGeom prst="rect">
            <a:avLst/>
          </a:prstGeom>
        </p:spPr>
      </p:pic>
    </p:spTree>
    <p:extLst>
      <p:ext uri="{BB962C8B-B14F-4D97-AF65-F5344CB8AC3E}">
        <p14:creationId xmlns:p14="http://schemas.microsoft.com/office/powerpoint/2010/main" val="1983883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383</TotalTime>
  <Words>1874</Words>
  <Application>Microsoft Office PowerPoint</Application>
  <PresentationFormat>Widescreen</PresentationFormat>
  <Paragraphs>177</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Adelle Sans Devanagari</vt:lpstr>
      <vt:lpstr>Arial</vt:lpstr>
      <vt:lpstr>Calibri</vt:lpstr>
      <vt:lpstr>Calibri Light</vt:lpstr>
      <vt:lpstr>inherit</vt:lpstr>
      <vt:lpstr>Monaco</vt:lpstr>
      <vt:lpstr>Söhne</vt:lpstr>
      <vt:lpstr>var(--jp-code-font-family)</vt:lpstr>
      <vt:lpstr>Office Theme</vt:lpstr>
      <vt:lpstr>INSIGHTS FROM WORLD HAPPINESS REPORT  (2012-2022) </vt:lpstr>
      <vt:lpstr>Background </vt:lpstr>
      <vt:lpstr>Data Source/ Methodology </vt:lpstr>
      <vt:lpstr>Happiness </vt:lpstr>
      <vt:lpstr>Acknowledge Limitations </vt:lpstr>
      <vt:lpstr>Project Questions </vt:lpstr>
      <vt:lpstr>Has the World Happiness increased or decreased after pandemic?</vt:lpstr>
      <vt:lpstr> What happened to the average happiness Score during the Pandemic? </vt:lpstr>
      <vt:lpstr>What about other metrics included in the World Happiness Report data?</vt:lpstr>
      <vt:lpstr>Comparing countries with highest  Vs lowest happiness scores.  </vt:lpstr>
      <vt:lpstr>PowerPoint Presentation</vt:lpstr>
      <vt:lpstr>What does this correlation look like for the other metrics? </vt:lpstr>
      <vt:lpstr>Is there a correlation between GDP p/capita and happiness? </vt:lpstr>
      <vt:lpstr>What does this correlation look like for the other metrics? </vt:lpstr>
      <vt:lpstr>Australia</vt:lpstr>
      <vt:lpstr>PowerPoint Presentation</vt:lpstr>
      <vt:lpstr>Top 10 Depressed Countries</vt:lpstr>
      <vt:lpstr>Bottom 10 Depressed Countries</vt:lpstr>
      <vt:lpstr>PowerPoint Presentation</vt:lpstr>
      <vt:lpstr>Top 10 Happiest Countries</vt:lpstr>
      <vt:lpstr>Bottom 10 Happiest Countries</vt:lpstr>
      <vt:lpstr>PowerPoint Presentation</vt:lpstr>
      <vt:lpstr>PowerPoint Presentation</vt:lpstr>
      <vt:lpstr>PowerPoint Presentation</vt:lpstr>
      <vt:lpstr>PowerPoint Presentation</vt:lpstr>
      <vt:lpstr>PowerPoint Presentation</vt:lpstr>
      <vt:lpstr>PowerPoint Presentation</vt:lpstr>
      <vt:lpstr>Implications </vt:lpstr>
      <vt:lpstr>Implications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 Dalal</dc:creator>
  <cp:lastModifiedBy>Michael Lee</cp:lastModifiedBy>
  <cp:revision>63</cp:revision>
  <dcterms:created xsi:type="dcterms:W3CDTF">2023-09-06T10:12:24Z</dcterms:created>
  <dcterms:modified xsi:type="dcterms:W3CDTF">2023-09-07T12:21:43Z</dcterms:modified>
</cp:coreProperties>
</file>