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E478C504-9ADB-49C1-88CA-86571985FD2E}" type="datetimeFigureOut">
              <a:rPr lang="pt-BR" smtClean="0"/>
              <a:t>31/05/2021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89998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203184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270644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522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56248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E478C504-9ADB-49C1-88CA-86571985FD2E}" type="datetimeFigureOut">
              <a:rPr lang="pt-BR" smtClean="0"/>
              <a:t>31/05/2021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1364081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3" name="Date Placeholder 2"/>
          <p:cNvSpPr>
            <a:spLocks noGrp="1"/>
          </p:cNvSpPr>
          <p:nvPr>
            <p:ph type="dt" sz="half" idx="10"/>
          </p:nvPr>
        </p:nvSpPr>
        <p:spPr/>
        <p:txBody>
          <a:bodyPr/>
          <a:lstStyle/>
          <a:p>
            <a:fld id="{E478C504-9ADB-49C1-88CA-86571985FD2E}" type="datetimeFigureOut">
              <a:rPr lang="pt-BR" smtClean="0"/>
              <a:t>31/05/2021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334884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478C504-9ADB-49C1-88CA-86571985FD2E}" type="datetimeFigureOut">
              <a:rPr lang="pt-BR" smtClean="0"/>
              <a:t>31/05/2021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71746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478C504-9ADB-49C1-88CA-86571985FD2E}" type="datetimeFigureOut">
              <a:rPr lang="pt-BR" smtClean="0"/>
              <a:t>31/05/2021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58114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478C504-9ADB-49C1-88CA-86571985FD2E}" type="datetimeFigureOut">
              <a:rPr lang="pt-BR" smtClean="0"/>
              <a:t>31/05/2021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354659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E478C504-9ADB-49C1-88CA-86571985FD2E}" type="datetimeFigureOut">
              <a:rPr lang="pt-BR" smtClean="0"/>
              <a:t>31/05/2021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418636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35624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478C504-9ADB-49C1-88CA-86571985FD2E}" type="datetimeFigureOut">
              <a:rPr lang="pt-BR" smtClean="0"/>
              <a:t>31/05/2021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38542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E478C504-9ADB-49C1-88CA-86571985FD2E}" type="datetimeFigureOut">
              <a:rPr lang="pt-BR" smtClean="0"/>
              <a:t>31/05/2021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97724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8C504-9ADB-49C1-88CA-86571985FD2E}" type="datetimeFigureOut">
              <a:rPr lang="pt-BR" smtClean="0"/>
              <a:t>31/05/2021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290093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219307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E478C504-9ADB-49C1-88CA-86571985FD2E}" type="datetimeFigureOut">
              <a:rPr lang="pt-BR" smtClean="0"/>
              <a:t>31/05/2021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D70C8B8-1B21-4098-9263-79374ADB0DC8}" type="slidenum">
              <a:rPr lang="pt-BR" smtClean="0"/>
              <a:t>‹nº›</a:t>
            </a:fld>
            <a:endParaRPr lang="pt-BR"/>
          </a:p>
        </p:txBody>
      </p:sp>
    </p:spTree>
    <p:extLst>
      <p:ext uri="{BB962C8B-B14F-4D97-AF65-F5344CB8AC3E}">
        <p14:creationId xmlns:p14="http://schemas.microsoft.com/office/powerpoint/2010/main" val="224605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78C504-9ADB-49C1-88CA-86571985FD2E}" type="datetimeFigureOut">
              <a:rPr lang="pt-BR" smtClean="0"/>
              <a:t>31/05/2021</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70C8B8-1B21-4098-9263-79374ADB0DC8}" type="slidenum">
              <a:rPr lang="pt-BR" smtClean="0"/>
              <a:t>‹nº›</a:t>
            </a:fld>
            <a:endParaRPr lang="pt-BR"/>
          </a:p>
        </p:txBody>
      </p:sp>
    </p:spTree>
    <p:extLst>
      <p:ext uri="{BB962C8B-B14F-4D97-AF65-F5344CB8AC3E}">
        <p14:creationId xmlns:p14="http://schemas.microsoft.com/office/powerpoint/2010/main" val="11356920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15307"/>
            <a:ext cx="9440034" cy="1828801"/>
          </a:xfrm>
        </p:spPr>
        <p:txBody>
          <a:bodyPr/>
          <a:lstStyle/>
          <a:p>
            <a:r>
              <a:rPr lang="pt-BR" dirty="0" smtClean="0"/>
              <a:t>Projeto Integrado V</a:t>
            </a:r>
            <a:endParaRPr lang="pt-BR" dirty="0"/>
          </a:p>
        </p:txBody>
      </p:sp>
      <p:sp>
        <p:nvSpPr>
          <p:cNvPr id="3" name="Subtítulo 2"/>
          <p:cNvSpPr>
            <a:spLocks noGrp="1"/>
          </p:cNvSpPr>
          <p:nvPr>
            <p:ph type="subTitle" idx="1"/>
          </p:nvPr>
        </p:nvSpPr>
        <p:spPr>
          <a:xfrm>
            <a:off x="1304191" y="2584187"/>
            <a:ext cx="9440034" cy="2029377"/>
          </a:xfrm>
        </p:spPr>
        <p:txBody>
          <a:bodyPr>
            <a:normAutofit lnSpcReduction="10000"/>
          </a:bodyPr>
          <a:lstStyle/>
          <a:p>
            <a:r>
              <a:rPr lang="pt-BR" sz="3600" dirty="0" smtClean="0"/>
              <a:t>Análise e Desenvolvimento De Sistemas</a:t>
            </a:r>
          </a:p>
          <a:p>
            <a:endParaRPr lang="pt-BR" sz="3600" dirty="0" smtClean="0"/>
          </a:p>
          <a:p>
            <a:r>
              <a:rPr lang="pt-BR" sz="3600" dirty="0" smtClean="0"/>
              <a:t>Controle de Vendas</a:t>
            </a:r>
            <a:endParaRPr lang="pt-BR" sz="3600" dirty="0"/>
          </a:p>
        </p:txBody>
      </p:sp>
      <p:sp>
        <p:nvSpPr>
          <p:cNvPr id="4" name="Retângulo 3"/>
          <p:cNvSpPr/>
          <p:nvPr/>
        </p:nvSpPr>
        <p:spPr>
          <a:xfrm>
            <a:off x="6913418" y="5769032"/>
            <a:ext cx="6096000" cy="369332"/>
          </a:xfrm>
          <a:prstGeom prst="rect">
            <a:avLst/>
          </a:prstGeom>
        </p:spPr>
        <p:txBody>
          <a:bodyPr>
            <a:spAutoFit/>
          </a:bodyPr>
          <a:lstStyle/>
          <a:p>
            <a:r>
              <a:rPr lang="pt-BR" dirty="0" smtClean="0"/>
              <a:t>André Francisco Fernandes Ponciano 5° Semestre</a:t>
            </a:r>
            <a:endParaRPr lang="pt-BR" dirty="0"/>
          </a:p>
        </p:txBody>
      </p:sp>
      <p:sp>
        <p:nvSpPr>
          <p:cNvPr id="5" name="Retângulo 4"/>
          <p:cNvSpPr/>
          <p:nvPr/>
        </p:nvSpPr>
        <p:spPr>
          <a:xfrm>
            <a:off x="6913418" y="6089787"/>
            <a:ext cx="6096000" cy="369332"/>
          </a:xfrm>
          <a:prstGeom prst="rect">
            <a:avLst/>
          </a:prstGeom>
        </p:spPr>
        <p:txBody>
          <a:bodyPr>
            <a:spAutoFit/>
          </a:bodyPr>
          <a:lstStyle/>
          <a:p>
            <a:r>
              <a:rPr lang="pt-BR" dirty="0" smtClean="0"/>
              <a:t>Faculdade Anhanguera Sorocaba</a:t>
            </a:r>
            <a:endParaRPr lang="pt-BR" dirty="0"/>
          </a:p>
        </p:txBody>
      </p:sp>
    </p:spTree>
    <p:extLst>
      <p:ext uri="{BB962C8B-B14F-4D97-AF65-F5344CB8AC3E}">
        <p14:creationId xmlns:p14="http://schemas.microsoft.com/office/powerpoint/2010/main" val="1509615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INTERFACE DO SOFTWARE</a:t>
            </a:r>
            <a:endParaRPr lang="pt-BR" dirty="0"/>
          </a:p>
        </p:txBody>
      </p:sp>
      <p:pic>
        <p:nvPicPr>
          <p:cNvPr id="7" name="Espaço Reservado para Conteúdo 6" descr="C:\Users\Cliente Spider\Desktop\Faculdade\4 Semestre\Projeto Integrado 4\TELA LOGIN MONOGRAFIA.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4400" y="2023156"/>
            <a:ext cx="5059363" cy="3476850"/>
          </a:xfrm>
          <a:prstGeom prst="rect">
            <a:avLst/>
          </a:prstGeom>
          <a:noFill/>
          <a:ln>
            <a:noFill/>
          </a:ln>
        </p:spPr>
      </p:pic>
      <p:pic>
        <p:nvPicPr>
          <p:cNvPr id="8" name="Espaço Reservado para Conteúdo 7" descr="C:\Users\Cliente Spider\Desktop\Faculdade\4 Semestre\Projeto Integrado 4\TELA PRINCIPAL MONOGRAFIA.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02362" y="2023156"/>
            <a:ext cx="5252575" cy="3476850"/>
          </a:xfrm>
          <a:prstGeom prst="rect">
            <a:avLst/>
          </a:prstGeom>
          <a:noFill/>
          <a:ln>
            <a:noFill/>
          </a:ln>
        </p:spPr>
      </p:pic>
    </p:spTree>
    <p:extLst>
      <p:ext uri="{BB962C8B-B14F-4D97-AF65-F5344CB8AC3E}">
        <p14:creationId xmlns:p14="http://schemas.microsoft.com/office/powerpoint/2010/main" val="1254244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Conteúdo 2"/>
          <p:cNvSpPr>
            <a:spLocks noGrp="1"/>
          </p:cNvSpPr>
          <p:nvPr>
            <p:ph idx="1"/>
          </p:nvPr>
        </p:nvSpPr>
        <p:spPr/>
        <p:txBody>
          <a:bodyPr/>
          <a:lstStyle/>
          <a:p>
            <a:pPr algn="just"/>
            <a:r>
              <a:rPr lang="pt-BR" dirty="0">
                <a:effectLst/>
              </a:rPr>
              <a:t>Conforme os objetivos estabelecidos, conclui-se que o trabalho possibilita o desenvolvimento de uma proposta de um modelo de controle de vendas, sendo assim, permite a uma concessionária de veículos estabelecer o controle e a facilidade de acesso ao sistema estabelecido para empresa. </a:t>
            </a:r>
          </a:p>
          <a:p>
            <a:pPr algn="just"/>
            <a:r>
              <a:rPr lang="pt-BR" dirty="0">
                <a:effectLst/>
              </a:rPr>
              <a:t>A geração de informações atualizadas sobre quanto e quando é necessário o suprimento de recursos materiais, bem como o conhecimento dos custos de aquisição e manutenção do estoque para atender as necessidades de consumo do fluxo produtivo é visto como principal resultado do estudo</a:t>
            </a:r>
          </a:p>
          <a:p>
            <a:pPr marL="36900" indent="0">
              <a:buNone/>
            </a:pPr>
            <a:endParaRPr lang="pt-BR" dirty="0"/>
          </a:p>
        </p:txBody>
      </p:sp>
    </p:spTree>
    <p:extLst>
      <p:ext uri="{BB962C8B-B14F-4D97-AF65-F5344CB8AC3E}">
        <p14:creationId xmlns:p14="http://schemas.microsoft.com/office/powerpoint/2010/main" val="9632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AGRADECIMENTOS</a:t>
            </a:r>
            <a:endParaRPr lang="pt-BR" dirty="0"/>
          </a:p>
        </p:txBody>
      </p:sp>
      <p:sp>
        <p:nvSpPr>
          <p:cNvPr id="3" name="Espaço Reservado para Conteúdo 2"/>
          <p:cNvSpPr>
            <a:spLocks noGrp="1"/>
          </p:cNvSpPr>
          <p:nvPr>
            <p:ph idx="1"/>
          </p:nvPr>
        </p:nvSpPr>
        <p:spPr/>
        <p:txBody>
          <a:bodyPr/>
          <a:lstStyle/>
          <a:p>
            <a:pPr algn="just"/>
            <a:r>
              <a:rPr lang="pt-BR" dirty="0" smtClean="0"/>
              <a:t>Agradecimento em especial ao Prof. Edson Martins Feitosa, pelos ensinamentos obtidos em aula.</a:t>
            </a:r>
          </a:p>
          <a:p>
            <a:pPr lvl="1"/>
            <a:endParaRPr lang="pt-BR" dirty="0"/>
          </a:p>
        </p:txBody>
      </p:sp>
    </p:spTree>
    <p:extLst>
      <p:ext uri="{BB962C8B-B14F-4D97-AF65-F5344CB8AC3E}">
        <p14:creationId xmlns:p14="http://schemas.microsoft.com/office/powerpoint/2010/main" val="2479361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a:xfrm>
            <a:off x="913795" y="1732449"/>
            <a:ext cx="6700663" cy="4560286"/>
          </a:xfrm>
        </p:spPr>
        <p:txBody>
          <a:bodyPr>
            <a:normAutofit/>
          </a:bodyPr>
          <a:lstStyle/>
          <a:p>
            <a:pPr algn="just"/>
            <a:r>
              <a:rPr lang="pt-BR" dirty="0">
                <a:effectLst/>
              </a:rPr>
              <a:t>O trabalho foi motivado pela necessidade de atender ao segmento de comércio de veículos, onde são necessárias diversas informações que auxiliam na estratégia de vendas, e bom atendimento aos clientes. </a:t>
            </a:r>
          </a:p>
          <a:p>
            <a:pPr algn="just"/>
            <a:r>
              <a:rPr lang="pt-BR" dirty="0" smtClean="0">
                <a:effectLst/>
              </a:rPr>
              <a:t>O </a:t>
            </a:r>
            <a:r>
              <a:rPr lang="pt-BR" dirty="0">
                <a:effectLst/>
              </a:rPr>
              <a:t>controle atual é feito através de simples planilhas, dificultando a inclusão de novas informações, pesquisas e com sérios riscos de perdas de informações.</a:t>
            </a:r>
          </a:p>
          <a:p>
            <a:pPr algn="just"/>
            <a:r>
              <a:rPr lang="pt-BR" dirty="0">
                <a:effectLst/>
              </a:rPr>
              <a:t>	O objetivo do sistema é possibilitar fácil acesso a inclusão de novas informações tais como, cadastro de clientes, fornecedores de veículos, preço de compra e venda e assim obter relatórios gerenciais que possam subsidiar estratégias de vendas.</a:t>
            </a:r>
          </a:p>
          <a:p>
            <a:pPr marL="36900" indent="0">
              <a:buNone/>
            </a:pPr>
            <a:r>
              <a:rPr lang="pt-BR" dirty="0">
                <a:effectLst/>
              </a:rPr>
              <a:t> </a:t>
            </a:r>
          </a:p>
          <a:p>
            <a:pPr marL="36900" indent="0">
              <a:buNone/>
            </a:pPr>
            <a:endParaRPr lang="pt-BR" dirty="0"/>
          </a:p>
        </p:txBody>
      </p:sp>
      <p:pic>
        <p:nvPicPr>
          <p:cNvPr id="3078" name="Picture 6" descr="Conheça a história do Grupo Sabenauto | Sobre Nó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0867" y="2036731"/>
            <a:ext cx="4254276" cy="350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8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DO SOFTWARE</a:t>
            </a:r>
            <a:endParaRPr lang="pt-BR" dirty="0"/>
          </a:p>
        </p:txBody>
      </p:sp>
      <p:sp>
        <p:nvSpPr>
          <p:cNvPr id="3" name="Espaço Reservado para Conteúdo 2"/>
          <p:cNvSpPr>
            <a:spLocks noGrp="1"/>
          </p:cNvSpPr>
          <p:nvPr>
            <p:ph idx="1"/>
          </p:nvPr>
        </p:nvSpPr>
        <p:spPr>
          <a:xfrm>
            <a:off x="913795" y="1732449"/>
            <a:ext cx="10353762" cy="3970082"/>
          </a:xfrm>
        </p:spPr>
        <p:txBody>
          <a:bodyPr>
            <a:normAutofit/>
          </a:bodyPr>
          <a:lstStyle/>
          <a:p>
            <a:pPr algn="just"/>
            <a:r>
              <a:rPr lang="pt-BR" dirty="0">
                <a:effectLst/>
                <a:sym typeface="Symbol" panose="05050102010706020507" pitchFamily="18" charset="2"/>
              </a:rPr>
              <a:t></a:t>
            </a:r>
            <a:r>
              <a:rPr lang="pt-BR" dirty="0">
                <a:effectLst/>
              </a:rPr>
              <a:t> Permitir que o Usuário/Proprietário acesse o software de acordo com o seu </a:t>
            </a:r>
            <a:r>
              <a:rPr lang="pt-BR" dirty="0" err="1">
                <a:effectLst/>
              </a:rPr>
              <a:t>login</a:t>
            </a:r>
            <a:r>
              <a:rPr lang="pt-BR" dirty="0">
                <a:effectLst/>
              </a:rPr>
              <a:t> e senha, já cadastrado pelo Administrador; </a:t>
            </a:r>
          </a:p>
          <a:p>
            <a:pPr algn="just"/>
            <a:r>
              <a:rPr lang="pt-BR" dirty="0">
                <a:effectLst/>
                <a:sym typeface="Symbol" panose="05050102010706020507" pitchFamily="18" charset="2"/>
              </a:rPr>
              <a:t></a:t>
            </a:r>
            <a:r>
              <a:rPr lang="pt-BR" dirty="0">
                <a:effectLst/>
              </a:rPr>
              <a:t> Cada funcionário tem o seu próprio cadastro no sistema da empresa para verificar suas vendas e ter seu próprio contato particular com seu gerente e cliente;</a:t>
            </a:r>
          </a:p>
          <a:p>
            <a:pPr algn="just"/>
            <a:r>
              <a:rPr lang="pt-BR" dirty="0">
                <a:effectLst/>
                <a:sym typeface="Symbol" panose="05050102010706020507" pitchFamily="18" charset="2"/>
              </a:rPr>
              <a:t></a:t>
            </a:r>
            <a:r>
              <a:rPr lang="pt-BR" dirty="0">
                <a:effectLst/>
              </a:rPr>
              <a:t> Cada funcionário tem acesso a quantidades de carros que se tem na concessionária e modelos que serão cadastrados no sistema da empresa;</a:t>
            </a:r>
          </a:p>
          <a:p>
            <a:pPr algn="just"/>
            <a:r>
              <a:rPr lang="pt-BR" dirty="0">
                <a:effectLst/>
                <a:sym typeface="Symbol" panose="05050102010706020507" pitchFamily="18" charset="2"/>
              </a:rPr>
              <a:t></a:t>
            </a:r>
            <a:r>
              <a:rPr lang="pt-BR" dirty="0">
                <a:effectLst/>
              </a:rPr>
              <a:t>  Permite verificar os veículos, sabendo o ano, modelo, e marca do carro no sistema da empresa;</a:t>
            </a:r>
          </a:p>
          <a:p>
            <a:pPr algn="just"/>
            <a:r>
              <a:rPr lang="pt-BR" dirty="0">
                <a:effectLst/>
                <a:sym typeface="Symbol" panose="05050102010706020507" pitchFamily="18" charset="2"/>
              </a:rPr>
              <a:t></a:t>
            </a:r>
            <a:r>
              <a:rPr lang="pt-BR" dirty="0">
                <a:effectLst/>
              </a:rPr>
              <a:t>  O funcionário tem acesso aos relatórios de cada veículo, conseguindo verificar se existe algum tipo de multa com o veículo.</a:t>
            </a:r>
          </a:p>
          <a:p>
            <a:pPr marL="36900" indent="0">
              <a:buNone/>
            </a:pPr>
            <a:endParaRPr lang="pt-BR" dirty="0"/>
          </a:p>
        </p:txBody>
      </p:sp>
    </p:spTree>
    <p:extLst>
      <p:ext uri="{BB962C8B-B14F-4D97-AF65-F5344CB8AC3E}">
        <p14:creationId xmlns:p14="http://schemas.microsoft.com/office/powerpoint/2010/main" val="2672542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DESENVOLVIMENTO DO SISTEMA</a:t>
            </a:r>
            <a:endParaRPr lang="pt-BR" dirty="0"/>
          </a:p>
        </p:txBody>
      </p:sp>
      <p:sp>
        <p:nvSpPr>
          <p:cNvPr id="3" name="Espaço Reservado para Conteúdo 2"/>
          <p:cNvSpPr>
            <a:spLocks noGrp="1"/>
          </p:cNvSpPr>
          <p:nvPr>
            <p:ph idx="1"/>
          </p:nvPr>
        </p:nvSpPr>
        <p:spPr>
          <a:xfrm>
            <a:off x="913795" y="1732450"/>
            <a:ext cx="10353762" cy="3745638"/>
          </a:xfrm>
        </p:spPr>
        <p:txBody>
          <a:bodyPr/>
          <a:lstStyle/>
          <a:p>
            <a:pPr algn="just"/>
            <a:r>
              <a:rPr lang="pt-BR" dirty="0">
                <a:effectLst/>
              </a:rPr>
              <a:t>De início, será implementado os módulos apenas do controle de vendas, que são: Cadastros, Consultas de Veículos e Funcionários. No futuro a empresa adotara um sistema que irá mostrar a quantidades de veículos e as vendas totais no final do mês</a:t>
            </a:r>
          </a:p>
          <a:p>
            <a:pPr algn="just"/>
            <a:r>
              <a:rPr lang="pt-BR" dirty="0">
                <a:effectLst/>
              </a:rPr>
              <a:t>O sistema será desenvolvido em </a:t>
            </a:r>
            <a:r>
              <a:rPr lang="pt-BR" dirty="0" err="1">
                <a:effectLst/>
              </a:rPr>
              <a:t>java</a:t>
            </a:r>
            <a:r>
              <a:rPr lang="pt-BR" dirty="0">
                <a:effectLst/>
              </a:rPr>
              <a:t>, não necessitando investir na utilização dele, já que existem programas </a:t>
            </a:r>
            <a:r>
              <a:rPr lang="pt-BR" dirty="0" smtClean="0">
                <a:effectLst/>
              </a:rPr>
              <a:t>sem custo para </a:t>
            </a:r>
            <a:r>
              <a:rPr lang="pt-BR" dirty="0">
                <a:effectLst/>
              </a:rPr>
              <a:t>a utilização assim como o </a:t>
            </a:r>
            <a:r>
              <a:rPr lang="pt-BR" dirty="0" err="1" smtClean="0">
                <a:effectLst/>
              </a:rPr>
              <a:t>Ubuntu</a:t>
            </a:r>
            <a:r>
              <a:rPr lang="pt-BR" dirty="0">
                <a:effectLst/>
              </a:rPr>
              <a:t>, que faz parte da distribuição mais famosa que é o Linux. Este sistema precisará apenas de um navegador para utilização, o sistema será capaz de realizar consultas de veículos para clientes, podendo ser informado valor, ano, modelo, placa e imagem do </a:t>
            </a:r>
            <a:r>
              <a:rPr lang="pt-BR" dirty="0" smtClean="0">
                <a:effectLst/>
              </a:rPr>
              <a:t>veículo.</a:t>
            </a:r>
            <a:endParaRPr lang="pt-BR" dirty="0"/>
          </a:p>
        </p:txBody>
      </p:sp>
    </p:spTree>
    <p:extLst>
      <p:ext uri="{BB962C8B-B14F-4D97-AF65-F5344CB8AC3E}">
        <p14:creationId xmlns:p14="http://schemas.microsoft.com/office/powerpoint/2010/main" val="2553995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489380"/>
            <a:ext cx="9440034" cy="1031849"/>
          </a:xfrm>
        </p:spPr>
        <p:txBody>
          <a:bodyPr>
            <a:normAutofit fontScale="90000"/>
          </a:bodyPr>
          <a:lstStyle/>
          <a:p>
            <a:r>
              <a:rPr lang="pt-BR" dirty="0" smtClean="0"/>
              <a:t>DIAGRAMAS DE CASOS DE USO</a:t>
            </a:r>
            <a:endParaRPr lang="pt-BR" dirty="0"/>
          </a:p>
        </p:txBody>
      </p:sp>
      <p:sp>
        <p:nvSpPr>
          <p:cNvPr id="3" name="Subtítulo 2"/>
          <p:cNvSpPr>
            <a:spLocks noGrp="1"/>
          </p:cNvSpPr>
          <p:nvPr>
            <p:ph type="subTitle" idx="1"/>
          </p:nvPr>
        </p:nvSpPr>
        <p:spPr>
          <a:xfrm>
            <a:off x="1370693" y="1579419"/>
            <a:ext cx="6459896" cy="4488872"/>
          </a:xfrm>
        </p:spPr>
        <p:txBody>
          <a:bodyPr>
            <a:normAutofit/>
          </a:bodyPr>
          <a:lstStyle/>
          <a:p>
            <a:pPr algn="just"/>
            <a:r>
              <a:rPr lang="pt-BR" dirty="0" smtClean="0"/>
              <a:t>     •</a:t>
            </a:r>
            <a:r>
              <a:rPr lang="pt-BR" dirty="0">
                <a:effectLst/>
              </a:rPr>
              <a:t>	</a:t>
            </a:r>
            <a:r>
              <a:rPr lang="pt-BR" dirty="0" smtClean="0">
                <a:effectLst/>
              </a:rPr>
              <a:t>É </a:t>
            </a:r>
            <a:r>
              <a:rPr lang="pt-BR" dirty="0">
                <a:effectLst/>
              </a:rPr>
              <a:t>a descrição de um processo de negócio em texto formal que descreve a sequência de ações que representam um cenário principal e cenários alternativos com o objetivo de demonstrar o comportamento de um sistema através de interações de atores. Assim temos que os casos de </a:t>
            </a:r>
            <a:r>
              <a:rPr lang="pt-BR" dirty="0" smtClean="0">
                <a:effectLst/>
              </a:rPr>
              <a:t>uso</a:t>
            </a:r>
          </a:p>
          <a:p>
            <a:pPr algn="just"/>
            <a:r>
              <a:rPr lang="pt-BR" dirty="0" smtClean="0">
                <a:effectLst/>
              </a:rPr>
              <a:t>   • COMPONENTES:</a:t>
            </a:r>
          </a:p>
          <a:p>
            <a:pPr algn="just"/>
            <a:r>
              <a:rPr lang="pt-BR" dirty="0">
                <a:effectLst/>
              </a:rPr>
              <a:t>	</a:t>
            </a:r>
            <a:r>
              <a:rPr lang="pt-BR" dirty="0" smtClean="0">
                <a:effectLst/>
              </a:rPr>
              <a:t>∙Atores</a:t>
            </a:r>
          </a:p>
          <a:p>
            <a:pPr algn="just"/>
            <a:r>
              <a:rPr lang="pt-BR" dirty="0">
                <a:effectLst/>
              </a:rPr>
              <a:t>	</a:t>
            </a:r>
            <a:r>
              <a:rPr lang="pt-BR" dirty="0" smtClean="0">
                <a:effectLst/>
              </a:rPr>
              <a:t>∙Relacionamentos</a:t>
            </a:r>
            <a:endParaRPr lang="pt-BR" dirty="0">
              <a:effectLst/>
            </a:endParaRPr>
          </a:p>
          <a:p>
            <a:pPr algn="just"/>
            <a:r>
              <a:rPr lang="pt-BR" dirty="0" smtClean="0">
                <a:effectLst/>
              </a:rPr>
              <a:t>	O </a:t>
            </a:r>
            <a:r>
              <a:rPr lang="pt-BR" dirty="0">
                <a:effectLst/>
              </a:rPr>
              <a:t>fluxo de eventos descritos em um caso de uso especifica o comportamento de um caso de uso:</a:t>
            </a:r>
          </a:p>
          <a:p>
            <a:pPr algn="l"/>
            <a:endParaRPr lang="pt-BR" dirty="0">
              <a:effectLst/>
            </a:endParaRPr>
          </a:p>
          <a:p>
            <a:pPr algn="l"/>
            <a:endParaRPr lang="pt-BR" dirty="0" smtClean="0"/>
          </a:p>
        </p:txBody>
      </p:sp>
      <p:sp>
        <p:nvSpPr>
          <p:cNvPr id="4" name="Rectangle 2"/>
          <p:cNvSpPr>
            <a:spLocks noChangeArrowheads="1"/>
          </p:cNvSpPr>
          <p:nvPr/>
        </p:nvSpPr>
        <p:spPr bwMode="auto">
          <a:xfrm>
            <a:off x="8429105" y="1886989"/>
            <a:ext cx="12192000" cy="0"/>
          </a:xfrm>
          <a:prstGeom prst="rect">
            <a:avLst/>
          </a:prstGeom>
          <a:solidFill>
            <a:schemeClr val="accent1">
              <a:alpha val="33000"/>
            </a:schemeClr>
          </a:solidFill>
          <a:ln>
            <a:noFill/>
          </a:ln>
          <a:effec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5" name="Objeto 4"/>
          <p:cNvGraphicFramePr>
            <a:graphicFrameLocks/>
          </p:cNvGraphicFramePr>
          <p:nvPr>
            <p:extLst>
              <p:ext uri="{D42A27DB-BD31-4B8C-83A1-F6EECF244321}">
                <p14:modId xmlns:p14="http://schemas.microsoft.com/office/powerpoint/2010/main" val="4280571475"/>
              </p:ext>
            </p:extLst>
          </p:nvPr>
        </p:nvGraphicFramePr>
        <p:xfrm>
          <a:off x="8429105" y="1886989"/>
          <a:ext cx="3314700" cy="3448050"/>
        </p:xfrm>
        <a:graphic>
          <a:graphicData uri="http://schemas.openxmlformats.org/presentationml/2006/ole">
            <mc:AlternateContent xmlns:mc="http://schemas.openxmlformats.org/markup-compatibility/2006">
              <mc:Choice xmlns:v="urn:schemas-microsoft-com:vml" Requires="v">
                <p:oleObj spid="_x0000_s2055" name="Imagem" r:id="rId3" imgW="0" imgH="0" progId="StaticMetafile">
                  <p:embed/>
                </p:oleObj>
              </mc:Choice>
              <mc:Fallback>
                <p:oleObj name="Imagem" r:id="rId3" imgW="0" imgH="0" progId="StaticMetafile">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105" y="1886989"/>
                        <a:ext cx="3314700" cy="3448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582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SEQUÊNCIA</a:t>
            </a:r>
            <a:endParaRPr lang="pt-BR" dirty="0"/>
          </a:p>
        </p:txBody>
      </p:sp>
      <p:sp>
        <p:nvSpPr>
          <p:cNvPr id="3" name="Espaço Reservado para Conteúdo 2"/>
          <p:cNvSpPr>
            <a:spLocks noGrp="1"/>
          </p:cNvSpPr>
          <p:nvPr>
            <p:ph idx="1"/>
          </p:nvPr>
        </p:nvSpPr>
        <p:spPr>
          <a:xfrm>
            <a:off x="913795" y="1765700"/>
            <a:ext cx="6318278" cy="4058751"/>
          </a:xfrm>
        </p:spPr>
        <p:txBody>
          <a:bodyPr/>
          <a:lstStyle/>
          <a:p>
            <a:pPr algn="just"/>
            <a:r>
              <a:rPr lang="pt-BR" dirty="0">
                <a:effectLst/>
              </a:rPr>
              <a:t>Diagrama de sequência, conhecido como UML, é um tipo de ferramenta de modelagem que orienta a criação e a notação de muitos tipos de diagramas, incluindo diagramas de comportamento, interação e estrutura.</a:t>
            </a:r>
          </a:p>
          <a:p>
            <a:pPr algn="just"/>
            <a:r>
              <a:rPr lang="pt-BR" dirty="0">
                <a:effectLst/>
              </a:rPr>
              <a:t>Um diagrama de sequência é uma espécie de diagrama de interação, pois descreve como, e em qual ordem, um grupo de objetos trabalha em conjunto. Estes diagramas são usados por desenvolvedores de software e profissionais de negócios para entender as necessidades de um novo sistema ou para documentar um processo existente.</a:t>
            </a:r>
          </a:p>
          <a:p>
            <a:pPr marL="36900" indent="0">
              <a:buNone/>
            </a:pPr>
            <a:endParaRPr lang="pt-BR" dirty="0"/>
          </a:p>
        </p:txBody>
      </p:sp>
      <p:pic>
        <p:nvPicPr>
          <p:cNvPr id="5" name="Imagem 4" descr="C:\Users\Cliente Spider\Desktop\Faculdade\5 Semestre\Projeto Integrado V\Diagrama de sequencia.PNG"/>
          <p:cNvPicPr/>
          <p:nvPr/>
        </p:nvPicPr>
        <p:blipFill>
          <a:blip r:embed="rId2">
            <a:extLst>
              <a:ext uri="{28A0092B-C50C-407E-A947-70E740481C1C}">
                <a14:useLocalDpi xmlns:a14="http://schemas.microsoft.com/office/drawing/2010/main" val="0"/>
              </a:ext>
            </a:extLst>
          </a:blip>
          <a:srcRect/>
          <a:stretch>
            <a:fillRect/>
          </a:stretch>
        </p:blipFill>
        <p:spPr bwMode="auto">
          <a:xfrm>
            <a:off x="7431578" y="1928695"/>
            <a:ext cx="4671753" cy="3895756"/>
          </a:xfrm>
          <a:prstGeom prst="rect">
            <a:avLst/>
          </a:prstGeom>
          <a:noFill/>
          <a:ln>
            <a:noFill/>
          </a:ln>
        </p:spPr>
      </p:pic>
    </p:spTree>
    <p:extLst>
      <p:ext uri="{BB962C8B-B14F-4D97-AF65-F5344CB8AC3E}">
        <p14:creationId xmlns:p14="http://schemas.microsoft.com/office/powerpoint/2010/main" val="3155309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ATIVIDADES</a:t>
            </a:r>
            <a:endParaRPr lang="pt-BR" dirty="0"/>
          </a:p>
        </p:txBody>
      </p:sp>
      <p:sp>
        <p:nvSpPr>
          <p:cNvPr id="3" name="Espaço Reservado para Conteúdo 2"/>
          <p:cNvSpPr>
            <a:spLocks noGrp="1"/>
          </p:cNvSpPr>
          <p:nvPr>
            <p:ph idx="1"/>
          </p:nvPr>
        </p:nvSpPr>
        <p:spPr>
          <a:xfrm>
            <a:off x="913795" y="1732449"/>
            <a:ext cx="5176881" cy="4058751"/>
          </a:xfrm>
        </p:spPr>
        <p:txBody>
          <a:bodyPr/>
          <a:lstStyle/>
          <a:p>
            <a:pPr algn="just"/>
            <a:r>
              <a:rPr lang="pt-BR" dirty="0">
                <a:effectLst/>
              </a:rPr>
              <a:t>Um diagrama de atividades, inclui diversos subconjuntos de diagramas, incluindo diagrama de estruturas, de interação e de comportamento. Diagrama de atividades são considerados diagramas de comportamentos porque descrevem o que é necessário acontecer no sistema sendo modelado.</a:t>
            </a:r>
          </a:p>
          <a:p>
            <a:endParaRPr lang="pt-BR" dirty="0"/>
          </a:p>
        </p:txBody>
      </p:sp>
      <p:pic>
        <p:nvPicPr>
          <p:cNvPr id="4" name="Imagem 3" descr="C:\Users\Cliente Spider\Desktop\Faculdade\5 Semestre\Projeto Integrado V\Diagrama de atividade Projeto Integrado V.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4298" y="1732449"/>
            <a:ext cx="5411586" cy="3970082"/>
          </a:xfrm>
          <a:prstGeom prst="rect">
            <a:avLst/>
          </a:prstGeom>
          <a:noFill/>
          <a:ln>
            <a:noFill/>
          </a:ln>
        </p:spPr>
      </p:pic>
    </p:spTree>
    <p:extLst>
      <p:ext uri="{BB962C8B-B14F-4D97-AF65-F5344CB8AC3E}">
        <p14:creationId xmlns:p14="http://schemas.microsoft.com/office/powerpoint/2010/main" val="388985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sp>
        <p:nvSpPr>
          <p:cNvPr id="3" name="Espaço Reservado para Conteúdo 2"/>
          <p:cNvSpPr>
            <a:spLocks noGrp="1"/>
          </p:cNvSpPr>
          <p:nvPr>
            <p:ph idx="1"/>
          </p:nvPr>
        </p:nvSpPr>
        <p:spPr>
          <a:xfrm>
            <a:off x="597912" y="1580050"/>
            <a:ext cx="5495317" cy="4058751"/>
          </a:xfrm>
        </p:spPr>
        <p:txBody>
          <a:bodyPr/>
          <a:lstStyle/>
          <a:p>
            <a:pPr algn="just"/>
            <a:r>
              <a:rPr lang="pt-BR" dirty="0" smtClean="0">
                <a:effectLst/>
              </a:rPr>
              <a:t>O diagrama de classe foi criado como </a:t>
            </a:r>
            <a:r>
              <a:rPr lang="pt-BR" dirty="0">
                <a:effectLst/>
              </a:rPr>
              <a:t>um modelo padronizado para descrever uma abordagem de programação orientada ao objeto. Como as classes são os componentes básicos dos objetos, diagramas de classes são os componentes básicos da UML. Os diversos componentes em um diagrama de classes podem representar as classes que serão realmente programadas, os principais objetos ou as interações entre classes e objetos. </a:t>
            </a:r>
          </a:p>
          <a:p>
            <a:pPr marL="36900" indent="0">
              <a:buNone/>
            </a:pPr>
            <a:endParaRPr lang="pt-BR" dirty="0"/>
          </a:p>
        </p:txBody>
      </p:sp>
      <p:pic>
        <p:nvPicPr>
          <p:cNvPr id="4" name="Imagem 3" descr="C:\Users\Cliente Spider\Desktop\Faculdade\5 Semestre\Projeto Integrado V\Diagrama de classe 2 atualizado.PNG"/>
          <p:cNvPicPr/>
          <p:nvPr/>
        </p:nvPicPr>
        <p:blipFill>
          <a:blip r:embed="rId2">
            <a:extLst>
              <a:ext uri="{28A0092B-C50C-407E-A947-70E740481C1C}">
                <a14:useLocalDpi xmlns:a14="http://schemas.microsoft.com/office/drawing/2010/main" val="0"/>
              </a:ext>
            </a:extLst>
          </a:blip>
          <a:srcRect/>
          <a:stretch>
            <a:fillRect/>
          </a:stretch>
        </p:blipFill>
        <p:spPr bwMode="auto">
          <a:xfrm>
            <a:off x="6217920" y="1580050"/>
            <a:ext cx="5365520" cy="4058751"/>
          </a:xfrm>
          <a:prstGeom prst="rect">
            <a:avLst/>
          </a:prstGeom>
          <a:noFill/>
          <a:ln>
            <a:noFill/>
          </a:ln>
        </p:spPr>
      </p:pic>
    </p:spTree>
    <p:extLst>
      <p:ext uri="{BB962C8B-B14F-4D97-AF65-F5344CB8AC3E}">
        <p14:creationId xmlns:p14="http://schemas.microsoft.com/office/powerpoint/2010/main" val="934673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18407"/>
            <a:ext cx="10353762" cy="970450"/>
          </a:xfrm>
        </p:spPr>
        <p:txBody>
          <a:bodyPr/>
          <a:lstStyle/>
          <a:p>
            <a:r>
              <a:rPr lang="pt-BR" dirty="0" smtClean="0"/>
              <a:t>CASOS DE USO EXPANDIDO</a:t>
            </a:r>
            <a:endParaRPr lang="pt-BR" dirty="0"/>
          </a:p>
        </p:txBody>
      </p:sp>
      <p:sp>
        <p:nvSpPr>
          <p:cNvPr id="3" name="Espaço Reservado para Conteúdo 2"/>
          <p:cNvSpPr>
            <a:spLocks noGrp="1"/>
          </p:cNvSpPr>
          <p:nvPr>
            <p:ph idx="1"/>
          </p:nvPr>
        </p:nvSpPr>
        <p:spPr>
          <a:xfrm>
            <a:off x="315277" y="1388857"/>
            <a:ext cx="10133821" cy="4712685"/>
          </a:xfrm>
        </p:spPr>
        <p:txBody>
          <a:bodyPr>
            <a:normAutofit/>
          </a:bodyPr>
          <a:lstStyle/>
          <a:p>
            <a:pPr marL="36900" indent="0">
              <a:buNone/>
            </a:pPr>
            <a:r>
              <a:rPr lang="pt-BR" b="1" dirty="0" smtClean="0">
                <a:effectLst/>
              </a:rPr>
              <a:t>	• Caso de Uso:  Consultar Veiculo </a:t>
            </a:r>
            <a:endParaRPr lang="pt-BR" dirty="0" smtClean="0">
              <a:effectLst/>
            </a:endParaRPr>
          </a:p>
          <a:p>
            <a:pPr lvl="0"/>
            <a:r>
              <a:rPr lang="pt-BR" b="1" dirty="0" smtClean="0">
                <a:effectLst/>
              </a:rPr>
              <a:t>[IN] </a:t>
            </a:r>
            <a:r>
              <a:rPr lang="pt-BR" dirty="0" smtClean="0">
                <a:effectLst/>
              </a:rPr>
              <a:t>Funcionário faz </a:t>
            </a:r>
            <a:r>
              <a:rPr lang="pt-BR" dirty="0" err="1" smtClean="0">
                <a:effectLst/>
              </a:rPr>
              <a:t>login</a:t>
            </a:r>
            <a:r>
              <a:rPr lang="pt-BR" dirty="0" smtClean="0">
                <a:effectLst/>
              </a:rPr>
              <a:t> no sistema.</a:t>
            </a:r>
          </a:p>
          <a:p>
            <a:pPr lvl="0"/>
            <a:r>
              <a:rPr lang="pt-BR" b="1" dirty="0" smtClean="0">
                <a:effectLst/>
              </a:rPr>
              <a:t>[OUT] </a:t>
            </a:r>
            <a:r>
              <a:rPr lang="pt-BR" dirty="0" smtClean="0">
                <a:effectLst/>
              </a:rPr>
              <a:t>O sistema disponibiliza as informações disponíveis para o funcionário.</a:t>
            </a:r>
          </a:p>
          <a:p>
            <a:pPr lvl="0"/>
            <a:r>
              <a:rPr lang="pt-BR" b="1" dirty="0" smtClean="0">
                <a:effectLst/>
              </a:rPr>
              <a:t>[IN] </a:t>
            </a:r>
            <a:r>
              <a:rPr lang="pt-BR" dirty="0" smtClean="0">
                <a:effectLst/>
              </a:rPr>
              <a:t>Funcionário seleciona a opção de consultar veículo.</a:t>
            </a:r>
          </a:p>
          <a:p>
            <a:pPr lvl="0"/>
            <a:r>
              <a:rPr lang="pt-BR" b="1" dirty="0" smtClean="0">
                <a:effectLst/>
              </a:rPr>
              <a:t>[OUT]</a:t>
            </a:r>
            <a:r>
              <a:rPr lang="pt-BR" dirty="0" smtClean="0">
                <a:effectLst/>
              </a:rPr>
              <a:t> O sistema disponibiliza e mostra todos os veículos existentes na loja.</a:t>
            </a:r>
          </a:p>
          <a:p>
            <a:pPr lvl="0"/>
            <a:r>
              <a:rPr lang="pt-BR" b="1" dirty="0" smtClean="0">
                <a:effectLst/>
              </a:rPr>
              <a:t>[IN] </a:t>
            </a:r>
            <a:r>
              <a:rPr lang="pt-BR" dirty="0" smtClean="0">
                <a:effectLst/>
              </a:rPr>
              <a:t>Funcionário seleciona veículo para ser consultado.</a:t>
            </a:r>
          </a:p>
          <a:p>
            <a:pPr lvl="0"/>
            <a:r>
              <a:rPr lang="pt-BR" b="1" dirty="0" smtClean="0">
                <a:effectLst/>
              </a:rPr>
              <a:t>[OUT] </a:t>
            </a:r>
            <a:r>
              <a:rPr lang="pt-BR" dirty="0" smtClean="0">
                <a:effectLst/>
              </a:rPr>
              <a:t>Sistema mostra o veículo, ano, modelo, valor e cor.</a:t>
            </a:r>
          </a:p>
          <a:p>
            <a:pPr lvl="0"/>
            <a:r>
              <a:rPr lang="pt-BR" b="1" dirty="0" smtClean="0">
                <a:effectLst/>
              </a:rPr>
              <a:t>[IN] </a:t>
            </a:r>
            <a:r>
              <a:rPr lang="pt-BR" dirty="0" smtClean="0">
                <a:effectLst/>
              </a:rPr>
              <a:t>Funcionário seleciona opção de pagamento para informar ao cliente.</a:t>
            </a:r>
          </a:p>
          <a:p>
            <a:pPr lvl="0"/>
            <a:r>
              <a:rPr lang="pt-BR" b="1" dirty="0" smtClean="0">
                <a:effectLst/>
              </a:rPr>
              <a:t>[OUT] </a:t>
            </a:r>
            <a:r>
              <a:rPr lang="pt-BR" dirty="0" smtClean="0">
                <a:effectLst/>
              </a:rPr>
              <a:t>Sistema mostra todas as opções que o veículo pode ser pago, mostrando o valor de entrada e o valor de cada parcela.</a:t>
            </a:r>
          </a:p>
          <a:p>
            <a:pPr marL="36900" indent="0">
              <a:buNone/>
            </a:pPr>
            <a:endParaRPr lang="pt-BR" dirty="0">
              <a:effectLst/>
            </a:endParaRPr>
          </a:p>
        </p:txBody>
      </p:sp>
    </p:spTree>
    <p:extLst>
      <p:ext uri="{BB962C8B-B14F-4D97-AF65-F5344CB8AC3E}">
        <p14:creationId xmlns:p14="http://schemas.microsoft.com/office/powerpoint/2010/main" val="1278370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143</TotalTime>
  <Words>620</Words>
  <Application>Microsoft Office PowerPoint</Application>
  <PresentationFormat>Widescreen</PresentationFormat>
  <Paragraphs>49</Paragraphs>
  <Slides>12</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12</vt:i4>
      </vt:variant>
    </vt:vector>
  </HeadingPairs>
  <TitlesOfParts>
    <vt:vector size="19" baseType="lpstr">
      <vt:lpstr>Arial</vt:lpstr>
      <vt:lpstr>Calisto MT</vt:lpstr>
      <vt:lpstr>Symbol</vt:lpstr>
      <vt:lpstr>Trebuchet MS</vt:lpstr>
      <vt:lpstr>Wingdings 2</vt:lpstr>
      <vt:lpstr>Ardósia</vt:lpstr>
      <vt:lpstr>Picture (Metafile)</vt:lpstr>
      <vt:lpstr>Projeto Integrado V</vt:lpstr>
      <vt:lpstr>INTRODUÇÃO</vt:lpstr>
      <vt:lpstr>CARACTERÍSTICAS DO SOFTWARE</vt:lpstr>
      <vt:lpstr>DESENVOLVIMENTO DO SISTEMA</vt:lpstr>
      <vt:lpstr>DIAGRAMAS DE CASOS DE USO</vt:lpstr>
      <vt:lpstr>DIAGRAMA DE SEQUÊNCIA</vt:lpstr>
      <vt:lpstr>DIAGRAMA DE ATIVIDADES</vt:lpstr>
      <vt:lpstr>DIAGRAMA DE CLASSE</vt:lpstr>
      <vt:lpstr>CASOS DE USO EXPANDIDO</vt:lpstr>
      <vt:lpstr>INTERFACE DO SOFTWARE</vt:lpstr>
      <vt:lpstr>CONCLUSÃO</vt:lpstr>
      <vt:lpstr>AGRADECIMENTOS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 V</dc:title>
  <dc:creator>Cliente Spider</dc:creator>
  <cp:lastModifiedBy>Cliente Spider</cp:lastModifiedBy>
  <cp:revision>12</cp:revision>
  <dcterms:created xsi:type="dcterms:W3CDTF">2021-05-31T22:03:42Z</dcterms:created>
  <dcterms:modified xsi:type="dcterms:W3CDTF">2021-06-01T00:27:51Z</dcterms:modified>
</cp:coreProperties>
</file>