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96"/>
  </p:notesMasterIdLst>
  <p:handoutMasterIdLst>
    <p:handoutMasterId r:id="rId97"/>
  </p:handoutMasterIdLst>
  <p:sldIdLst>
    <p:sldId id="256" r:id="rId3"/>
    <p:sldId id="257" r:id="rId4"/>
    <p:sldId id="267" r:id="rId5"/>
    <p:sldId id="268" r:id="rId6"/>
    <p:sldId id="269" r:id="rId7"/>
    <p:sldId id="299" r:id="rId8"/>
    <p:sldId id="272" r:id="rId9"/>
    <p:sldId id="300" r:id="rId10"/>
    <p:sldId id="302" r:id="rId11"/>
    <p:sldId id="301" r:id="rId12"/>
    <p:sldId id="258" r:id="rId13"/>
    <p:sldId id="274" r:id="rId14"/>
    <p:sldId id="303" r:id="rId15"/>
    <p:sldId id="304" r:id="rId16"/>
    <p:sldId id="306" r:id="rId17"/>
    <p:sldId id="297" r:id="rId18"/>
    <p:sldId id="307" r:id="rId19"/>
    <p:sldId id="308" r:id="rId20"/>
    <p:sldId id="309" r:id="rId21"/>
    <p:sldId id="310" r:id="rId22"/>
    <p:sldId id="311" r:id="rId23"/>
    <p:sldId id="312" r:id="rId24"/>
    <p:sldId id="259" r:id="rId25"/>
    <p:sldId id="313" r:id="rId26"/>
    <p:sldId id="314" r:id="rId27"/>
    <p:sldId id="315" r:id="rId28"/>
    <p:sldId id="316" r:id="rId29"/>
    <p:sldId id="317" r:id="rId30"/>
    <p:sldId id="331" r:id="rId31"/>
    <p:sldId id="318" r:id="rId32"/>
    <p:sldId id="319" r:id="rId33"/>
    <p:sldId id="334" r:id="rId34"/>
    <p:sldId id="335" r:id="rId35"/>
    <p:sldId id="333" r:id="rId36"/>
    <p:sldId id="332" r:id="rId37"/>
    <p:sldId id="320" r:id="rId38"/>
    <p:sldId id="321" r:id="rId39"/>
    <p:sldId id="322" r:id="rId40"/>
    <p:sldId id="323" r:id="rId41"/>
    <p:sldId id="324" r:id="rId42"/>
    <p:sldId id="325" r:id="rId43"/>
    <p:sldId id="340" r:id="rId44"/>
    <p:sldId id="326" r:id="rId45"/>
    <p:sldId id="336" r:id="rId46"/>
    <p:sldId id="337" r:id="rId47"/>
    <p:sldId id="339" r:id="rId48"/>
    <p:sldId id="338" r:id="rId49"/>
    <p:sldId id="341" r:id="rId50"/>
    <p:sldId id="328" r:id="rId51"/>
    <p:sldId id="327" r:id="rId52"/>
    <p:sldId id="342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43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6" r:id="rId83"/>
    <p:sldId id="377" r:id="rId84"/>
    <p:sldId id="375" r:id="rId85"/>
    <p:sldId id="344" r:id="rId86"/>
    <p:sldId id="378" r:id="rId87"/>
    <p:sldId id="379" r:id="rId88"/>
    <p:sldId id="345" r:id="rId89"/>
    <p:sldId id="380" r:id="rId90"/>
    <p:sldId id="381" r:id="rId91"/>
    <p:sldId id="382" r:id="rId92"/>
    <p:sldId id="383" r:id="rId93"/>
    <p:sldId id="384" r:id="rId94"/>
    <p:sldId id="385" r:id="rId9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B9BD6FB-0E94-4300-B238-2F5317FBD17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C03A43-4B7F-400D-BE4C-6B78373EB57F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560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6F40C577-EBAA-4CE7-834A-DA981C2A3C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6A0D73-099B-415F-9761-A2FA59FC8CE2}" type="slidenum">
              <a:t>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9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4A69BA-E622-4711-90E2-1890955110C6}" type="slidenum">
              <a:t>10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9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15ABF6-6853-4D0B-B82A-D48485F05F57}" type="slidenum">
              <a:t>11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3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12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4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B6CB11-AE6B-44FA-8BBB-61025203F1F7}" type="slidenum">
              <a:t>13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8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4AEB28-E68B-4E72-9A24-F87108E8EF14}" type="slidenum">
              <a:t>14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D7A21A-1445-4BF2-B0C9-1ED6CCA067A9}" type="slidenum">
              <a:t>15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DDC714-291D-4AE9-A5ED-AB16EE6ACEE6}" type="slidenum">
              <a:t>16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4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308237-31CC-417B-9ACD-D909384A4503}" type="slidenum">
              <a:t>17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BC60BA-5A42-48A8-B5FD-4D361BF2994D}" type="slidenum">
              <a:t>18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33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42F3E8-418E-4272-8580-354CBB3E2401}" type="slidenum">
              <a:t>19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1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4419A1-64F7-4A93-82E5-4E9CDE0FE600}" type="slidenum">
              <a:t>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6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DC28AF-E39D-4FAC-A5C8-04EA8775E794}" type="slidenum">
              <a:t>20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38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3DE8ED-FF88-4111-807A-D864C585F7C4}" type="slidenum">
              <a:t>21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7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9BA96-CE90-483C-802B-2D039BC90977}" type="slidenum">
              <a:t>22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1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D98EC4-BB1A-4637-9007-6763E575A656}" type="slidenum">
              <a:t>23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14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0BDF9B-5754-42D4-9FDC-CDDD0D8EFB68}" type="slidenum">
              <a:t>24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2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E6B7C1-BA9E-452A-8054-D20C8AB3F6A4}" type="slidenum">
              <a:t>25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71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3BF9A6-B395-4BC7-B097-6C79A598778A}" type="slidenum">
              <a:t>26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05D54C-DFCA-4919-B066-8020A7C4A5E7}" type="slidenum">
              <a:t>27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0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B4D37C-36E7-4FAF-8CB3-859B6F55728E}" type="slidenum">
              <a:t>28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3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5D6DE8-6290-4A31-9FA0-D075373F5EE0}" type="slidenum">
              <a:t>29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04E205-8C38-4CD3-82F8-B6246DB8F442}" type="slidenum">
              <a:t>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1603E9-2BCC-4D14-A279-5A7F3CAF8BF2}" type="slidenum">
              <a:t>30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3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D553D2-C490-4421-B0DE-48C15B079CCA}" type="slidenum">
              <a:t>31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56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1C0C1-6388-4474-B025-F40DCB51FF17}" type="slidenum">
              <a:t>32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6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8D3E9-0FB8-41F3-845E-D3DFA1D349EB}" type="slidenum">
              <a:t>33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81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88EEF6-B800-4400-9182-0CB3C764EDE2}" type="slidenum">
              <a:t>34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86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FA1A3-11BD-4C96-8830-BD0BD6146E46}" type="slidenum">
              <a:t>35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7D2E2-7407-46E7-BC7F-70D5ED478A11}" type="slidenum">
              <a:t>36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84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28F22F-5289-4D1F-8B62-3BCD686F4182}" type="slidenum">
              <a:t>37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22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F9413-DD04-48A5-9FF5-4B409244AD4B}" type="slidenum">
              <a:t>38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29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06ACCE-9AD3-4402-8CB9-41F70AFD7E71}" type="slidenum">
              <a:t>39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D08BEA-BBAA-4D0A-B594-B19E1821C764}" type="slidenum">
              <a:t>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245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6A65B2-BDDF-4A67-BE95-DF1B0ECD42E0}" type="slidenum">
              <a:t>40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85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C8EFCC-8052-4E8C-9332-D3CA95DB15B3}" type="slidenum">
              <a:t>41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851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6EC9CD-42C9-415D-B330-5783A3033224}" type="slidenum">
              <a:t>42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54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43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28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C69A74-1036-4930-90AB-8B042D478CC1}" type="slidenum">
              <a:t>44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96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309D9B-8F0B-41BE-87CE-4F8BF0A9CC51}" type="slidenum">
              <a:t>45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72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454CB6-DAF0-41D9-8ED5-C14DAD804B1E}" type="slidenum">
              <a:t>46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27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9DAD59-95DE-4EFE-AD69-B02DB26FF6A5}" type="slidenum">
              <a:t>47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06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F60869-E252-4BE4-AC5E-5D0413537ACF}" type="slidenum">
              <a:t>48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30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49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1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AE2293-64A1-4BAC-975B-DCC46E05C226}" type="slidenum">
              <a:t>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3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50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918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DDD30E-09F3-4F84-BDA2-BCD064660D78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kumimoji="0" lang="en-US" altLang="pt-BR" b="1" smtClean="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EFD68D-1FEB-4BAA-931A-03CF09D9F3A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47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5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36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2460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38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94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39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104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1412D-8181-46A9-BA16-B96AF3F88B36}" type="slidenum">
              <a:t>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93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77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871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44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57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87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349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79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9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8E88BF5-FE05-4012-9BD9-2AFEB703CE72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68</a:t>
            </a:fld>
            <a:endParaRPr kumimoji="0" lang="en-US" altLang="pt-BR" b="1" smtClean="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D64B4F-4354-49AE-AFAB-382990F7378A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189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69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1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B06736-0BE3-4059-8015-45B5F334D9AD}" type="slidenum">
              <a:t>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252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003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81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81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06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01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69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96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003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8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7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21B150-E8EC-4171-BC0E-89980BE1BAB8}" type="slidenum">
              <a:t>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3034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80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62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81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5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600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127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386151-7AA8-4917-B4F5-5A02EC6ACEA6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84</a:t>
            </a:fld>
            <a:endParaRPr kumimoji="0" lang="en-US" altLang="pt-BR" b="1" smtClean="0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FC8698-0FAC-4B52-8406-50DBB8809CDD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84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399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02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30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B74C4A9-13AE-4E03-A9FF-34D992085283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87</a:t>
            </a:fld>
            <a:endParaRPr kumimoji="0" lang="en-US" altLang="pt-BR" b="1" smtClean="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4C6C00-6FEE-4C79-8585-ECA31A5BA34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87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186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29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0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C4D5BE-5571-489D-A048-F201F2FAC97D}" type="slidenum">
              <a:t>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064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69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29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9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1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55191" y="1595929"/>
            <a:ext cx="7299161" cy="3670246"/>
          </a:xfrm>
        </p:spPr>
        <p:txBody>
          <a:bodyPr anchor="b"/>
          <a:lstStyle>
            <a:lvl1pPr>
              <a:defRPr sz="793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55191" y="5266175"/>
            <a:ext cx="7299161" cy="949558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A766A-02B3-45F4-8EEB-88827228649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5291760"/>
            <a:ext cx="7299152" cy="624727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55191" y="755971"/>
            <a:ext cx="7299161" cy="4013164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5916478"/>
            <a:ext cx="7299152" cy="544223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8889C-0756-4317-B2BE-9F2E4DCE89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7299161" cy="2183907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031827"/>
            <a:ext cx="7299161" cy="2603891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9B8C2-104C-474A-B72F-28AABF2DC1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02425" y="1595929"/>
            <a:ext cx="6615738" cy="2561088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96514" y="4157017"/>
            <a:ext cx="6020546" cy="377180"/>
          </a:xfrm>
        </p:spPr>
        <p:txBody>
          <a:bodyPr/>
          <a:lstStyle>
            <a:lvl1pPr marL="0" indent="0">
              <a:buNone/>
              <a:defRPr sz="1543" cap="sm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795790"/>
            <a:ext cx="7299161" cy="1847920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90774-6446-4140-8F45-D2FD1CEF1A41}" type="slidenum">
              <a:t>‹nº›</a:t>
            </a:fld>
            <a:endParaRPr lang="pt-BR"/>
          </a:p>
        </p:txBody>
      </p:sp>
      <p:sp>
        <p:nvSpPr>
          <p:cNvPr id="8" name="TextBox 11"/>
          <p:cNvSpPr txBox="1"/>
          <p:nvPr/>
        </p:nvSpPr>
        <p:spPr>
          <a:xfrm>
            <a:off x="742922" y="1070625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7716676" y="2881219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6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443849"/>
            <a:ext cx="7299161" cy="1822326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4804D-3793-4E91-A773-89800731AC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3475" y="2183907"/>
            <a:ext cx="2437168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2939878"/>
            <a:ext cx="2421029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1939" y="2183907"/>
            <a:ext cx="2428381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03207" y="2939878"/>
            <a:ext cx="2437113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2183907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402" y="2939878"/>
            <a:ext cx="2424970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93CB2E-C7BF-450C-AC44-F045B60C90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614" y="4685888"/>
            <a:ext cx="2431535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39614" y="2435897"/>
            <a:ext cx="2431535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5321103"/>
            <a:ext cx="2431535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6667" y="4685888"/>
            <a:ext cx="2423653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216658" y="2435897"/>
            <a:ext cx="2423653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15542" y="5321103"/>
            <a:ext cx="2426863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4685888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892402" y="2435897"/>
            <a:ext cx="2424970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302" y="5321103"/>
            <a:ext cx="2428180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2" name="Straight Connector 18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9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A1723-BE26-4265-8A62-8911CD5C35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A148F-6D99-493E-8CE0-006D6315849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902" y="474235"/>
            <a:ext cx="1449470" cy="6422224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39614" y="852312"/>
            <a:ext cx="6139226" cy="60441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07970-3C14-4D3E-8E44-85E72608B0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482A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9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4052-B7D5-4A63-B371-7D454E6312FC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782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DA3B7-C7AE-4B22-8635-7DA8F82E8A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BBD9F-CD7C-45AE-BF33-1F7A984F7F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D9B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10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ACC9F-A28D-46D1-8BED-136786B18854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420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46770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52106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49D6E-560E-4F5D-AF47-1E41E1E6C4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46770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952106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1985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952106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292B1A-7208-49DC-90EA-06189160D4A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1F9CA-4813-43FF-BD20-AF67825D6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0EBD8-DE82-4D40-9241-EFC4C343A0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>
          <a:xfrm>
            <a:off x="846770" y="519754"/>
            <a:ext cx="3629025" cy="1915119"/>
          </a:xfrm>
        </p:spPr>
        <p:txBody>
          <a:bodyPr>
            <a:no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25290" y="907157"/>
            <a:ext cx="4695050" cy="57151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46770" y="2488484"/>
            <a:ext cx="3629025" cy="4147233"/>
          </a:xfrm>
        </p:spPr>
        <p:txBody>
          <a:bodyPr lIns="91440" rIns="91440"/>
          <a:lstStyle>
            <a:lvl1pPr marL="0" indent="0">
              <a:lnSpc>
                <a:spcPct val="108000"/>
              </a:lnSpc>
              <a:spcBef>
                <a:spcPts val="660"/>
              </a:spcBef>
              <a:buNone/>
              <a:defRPr sz="176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9A5319-2843-448B-B676-6028EBA840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0078105" cy="5039779"/>
          </a:xfrm>
          <a:solidFill>
            <a:srgbClr val="77CEEF"/>
          </a:solidFill>
        </p:spPr>
        <p:txBody>
          <a:bodyPr lIns="457200" tIns="365760"/>
          <a:lstStyle>
            <a:lvl1pPr marL="0" indent="0">
              <a:buNone/>
              <a:defRPr sz="2646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46C64-DB73-4484-BCEC-D1DF32D4BE81}" type="slidenum"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42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495FC5-2426-4BA3-AA73-4B52AEEA67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3948" y="839967"/>
            <a:ext cx="2173638" cy="5963744"/>
          </a:xfrm>
        </p:spPr>
        <p:txBody>
          <a:bodyPr vert="eaVert" lIns="45720" tIns="91440" rIns="45720" bIns="91440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9055" y="839967"/>
            <a:ext cx="6268888" cy="59637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78EF6-9D8E-4D04-A7C8-CE8BBA752826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16199987" flipV="1">
            <a:off x="8316513" y="191283"/>
            <a:ext cx="0" cy="756044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60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154533"/>
            <a:ext cx="7299152" cy="2111642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0C414-6661-403D-9CA7-6DAC3ACD19B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1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12479" y="2271406"/>
            <a:ext cx="3635937" cy="4625053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76479" y="2266459"/>
            <a:ext cx="3635947" cy="4629991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A48A65-735A-4541-BDEB-E17CFF08DE1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12479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76488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76488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C0AE2-742E-41E0-886D-2867A2BAB9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1DE34E-AFFB-483B-979A-8571AEC530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BC536-FE98-43EF-A92B-5F3013ABE8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2812813" cy="1595929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57056" y="1595929"/>
            <a:ext cx="4297286" cy="5039779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3449455"/>
            <a:ext cx="2812813" cy="3191859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0011D0-24DB-43EF-B796-1D742B1AE5B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4322" y="2043903"/>
            <a:ext cx="4212028" cy="17359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747543" y="1259942"/>
            <a:ext cx="2646849" cy="5039779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4031827"/>
            <a:ext cx="4205471" cy="1511932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FD2880-B50B-4735-BD55-2B6A131F4DE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6944685" y="1847920"/>
            <a:ext cx="3108191" cy="31078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Oval 22"/>
          <p:cNvSpPr/>
          <p:nvPr/>
        </p:nvSpPr>
        <p:spPr>
          <a:xfrm>
            <a:off x="6272646" y="-503980"/>
            <a:ext cx="1764106" cy="17639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4000"/>
                </a:srgbClr>
              </a:gs>
              <a:gs pos="100000">
                <a:srgbClr val="50B9C1">
                  <a:alpha val="7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Oval 23"/>
          <p:cNvSpPr/>
          <p:nvPr/>
        </p:nvSpPr>
        <p:spPr>
          <a:xfrm>
            <a:off x="6944685" y="6719715"/>
            <a:ext cx="1092067" cy="10919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9000"/>
                </a:srgbClr>
              </a:gs>
              <a:gs pos="100000">
                <a:srgbClr val="50B9C1">
                  <a:alpha val="5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Oval 19"/>
          <p:cNvSpPr/>
          <p:nvPr/>
        </p:nvSpPr>
        <p:spPr>
          <a:xfrm>
            <a:off x="-169758" y="2939878"/>
            <a:ext cx="4620289" cy="46198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1000"/>
                </a:srgbClr>
              </a:gs>
              <a:gs pos="100000">
                <a:srgbClr val="50B9C1">
                  <a:alpha val="10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Oval 20"/>
          <p:cNvSpPr/>
          <p:nvPr/>
        </p:nvSpPr>
        <p:spPr>
          <a:xfrm>
            <a:off x="-925811" y="3191859"/>
            <a:ext cx="2604165" cy="26038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8000"/>
                </a:srgbClr>
              </a:gs>
              <a:gs pos="100000">
                <a:srgbClr val="50B9C1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8539032" y="0"/>
            <a:ext cx="756044" cy="1211945"/>
          </a:xfrm>
          <a:prstGeom prst="rect">
            <a:avLst/>
          </a:prstGeom>
          <a:solidFill>
            <a:srgbClr val="B0151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534357" y="499033"/>
            <a:ext cx="7778069" cy="15438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262966"/>
            <a:ext cx="7399132" cy="4624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 rot="5400013">
            <a:off x="8262760" y="2015864"/>
            <a:ext cx="1091949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 rot="5400013">
            <a:off x="6872039" y="3597254"/>
            <a:ext cx="4254712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61947" y="325992"/>
            <a:ext cx="693224" cy="8462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3088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fld id="{02AFB05D-3554-43A1-B8B9-52B04C48A7C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50398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630" b="0" i="0" u="none" strike="noStrike" kern="1200" cap="none" spc="0" baseline="0">
          <a:solidFill>
            <a:srgbClr val="EBEBEB"/>
          </a:solidFill>
          <a:uFillTx/>
          <a:latin typeface="Century Gothic"/>
          <a:ea typeface=""/>
          <a:cs typeface=""/>
        </a:defRPr>
      </a:lvl1pPr>
    </p:titleStyle>
    <p:bodyStyle>
      <a:lvl1pPr marL="377985" marR="0" lvl="0" indent="-377985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2205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1pPr>
      <a:lvl2pPr marL="818964" marR="0" lvl="1" indent="-314992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98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2pPr>
      <a:lvl3pPr marL="1259951" marR="0" lvl="2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76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3pPr>
      <a:lvl4pPr marL="1763932" marR="0" lvl="3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4pPr>
      <a:lvl5pPr marL="2267913" marR="0" lvl="4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46770" y="645090"/>
            <a:ext cx="8036780" cy="1653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519894"/>
            <a:ext cx="8036780" cy="443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46770" y="7132749"/>
            <a:ext cx="1781095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04249" y="7132749"/>
            <a:ext cx="4879457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all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960553" y="7132749"/>
            <a:ext cx="805046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fld id="{E41C6FDD-ED25-449B-99AB-B47369A7DFD4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0039" y="910870"/>
            <a:ext cx="0" cy="1007952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1007943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4850" b="0" i="0" u="none" strike="noStrike" kern="1200" cap="all" spc="110" baseline="0">
          <a:solidFill>
            <a:srgbClr val="0D0D0D"/>
          </a:solidFill>
          <a:uFillTx/>
          <a:latin typeface="Tw Cen MT Condensed"/>
          <a:ea typeface=""/>
          <a:cs typeface=""/>
        </a:defRPr>
      </a:lvl1pPr>
    </p:titleStyle>
    <p:bodyStyle>
      <a:lvl1pPr marL="100794" marR="0" lvl="0" indent="-100794" algn="l" defTabSz="1007943" rtl="0" fontAlgn="auto" hangingPunct="1">
        <a:lnSpc>
          <a:spcPct val="90000"/>
        </a:lnSpc>
        <a:spcBef>
          <a:spcPts val="1325"/>
        </a:spcBef>
        <a:spcAft>
          <a:spcPts val="220"/>
        </a:spcAft>
        <a:buClr>
          <a:srgbClr val="1CADE4"/>
        </a:buClr>
        <a:buSzPct val="100000"/>
        <a:buFont typeface="Tw Cen MT" pitchFamily="34"/>
        <a:buChar char=" "/>
        <a:tabLst/>
        <a:defRPr lang="pt-BR" sz="2205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1pPr>
      <a:lvl2pPr marL="292306" marR="0" lvl="1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764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2pPr>
      <a:lvl3pPr marL="493894" marR="0" lvl="2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3pPr>
      <a:lvl4pPr marL="655158" marR="0" lvl="3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4pPr>
      <a:lvl5pPr marL="856756" marR="0" lvl="4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330573"/>
            <a:ext cx="9359898" cy="900117"/>
          </a:xfrm>
        </p:spPr>
        <p:txBody>
          <a:bodyPr/>
          <a:lstStyle/>
          <a:p>
            <a:pPr lvl="0"/>
            <a:r>
              <a:rPr lang="pt-BR"/>
              <a:t>Engenharia de Software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900117" y="4679954"/>
            <a:ext cx="9180511" cy="2519364"/>
          </a:xfrm>
        </p:spPr>
        <p:txBody>
          <a:bodyPr>
            <a:noAutofit/>
          </a:bodyPr>
          <a:lstStyle/>
          <a:p>
            <a:pPr lvl="0"/>
            <a:r>
              <a:rPr lang="pt-BR" sz="2200">
                <a:latin typeface="Source Sans Pro Light" pitchFamily="34"/>
              </a:rPr>
              <a:t>Alunos: Rhuan Stenghele e André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47AF46-F8F2-4100-B3A2-25F7A0C5A13B}" type="slidenum">
              <a:t>10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CT01.9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</a:t>
                      </a:r>
                      <a:r>
                        <a:rPr lang="pt-BR" sz="1600" kern="1200" baseline="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 sem informar 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os dados da conta deixando o campo nome sem preencher.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deve ser preenchido”.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10E0FE-D260-4DBA-8CCF-80EF7FD3ACBE}" type="slidenum">
              <a:t>11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497009"/>
          <a:ext cx="9476997" cy="669822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76997"/>
              </a:tblGrid>
              <a:tr h="36540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US02 – adicionar categoriaS</a:t>
                      </a:r>
                    </a:p>
                  </a:txBody>
                  <a:tcPr/>
                </a:tc>
              </a:tr>
              <a:tr h="4629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categoria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organizar e agrupar lançamentos do mesmo tipo e dessa forma facilitar a busca de lançamentos específicos.</a:t>
                      </a:r>
                    </a:p>
                  </a:txBody>
                  <a:tcPr/>
                </a:tc>
              </a:tr>
              <a:tr h="79740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Excluir conta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</a:tr>
              <a:tr h="145475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RN21. O nome da categoria deve ser única.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119448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 – Tentar criar 2 categorias com o mesmo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TA2.2 – Tentar criar 2 categorias com nomes diferentes.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TA2.5</a:t>
                      </a:r>
                      <a:r>
                        <a:rPr lang="pt-BR" sz="1100" b="0" i="0" u="none" strike="noStrike" kern="1200" cap="none" baseline="0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TA2.6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não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TA2.7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subcategorias.</a:t>
                      </a:r>
                      <a:endParaRPr lang="pt-BR" sz="1100" b="0" i="0" u="none" strike="noStrike" kern="1200" cap="none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TA2.8–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categoria com um nome existente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TA2.9 – Tentar editar o nome de uma 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TA2.10–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subcategoria com um nome existente na categoria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TA2.11 – Tentar editar o nome de uma subcategoria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6912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2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Nome, nível na hierarquia (indicar se é categoria ou subcategoria).</a:t>
                      </a:r>
                    </a:p>
                  </a:txBody>
                  <a:tcPr/>
                </a:tc>
              </a:tr>
              <a:tr h="30455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12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3283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 – adicionar 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5D8478-C28B-41CC-BA5D-B48E1B820524}" type="slidenum">
              <a:t>13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CT02.2 – adicionar categorias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5CCB4-A18B-4FAB-ACA7-65965FD9D47F}" type="slidenum">
              <a:t>14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CT02.3 – adicionar subcategorias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F3B21E-C741-4C95-9E56-BFAA6A542CD8}" type="slidenum">
              <a:t>15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CT02.4 – adicionar subcategorias com nomes diferentes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572E6E-D3DE-40C1-8638-112923E99F2C}" type="slidenum">
              <a:t>16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CT02.5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possua subcategorias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mensagem “não é possível excluir uma categoria que possua uma subcategoria.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470A7B-9FFE-4E96-A039-C64811C8FB59}" type="slidenum">
              <a:t>17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529279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CT02.6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não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2476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não possui subcategorias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0FCDA7-3F8C-445F-B288-A7D6EC0A77B5}" type="slidenum">
              <a:t>18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CT02.7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6310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7FA3FE-0C73-45EC-BDC1-2C1E24189B23}" type="slidenum">
              <a:t>19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CT02.8 – editar nome categoria com nome existente.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já existente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87341-A9EE-4291-AC2F-25A81443493C}" type="slidenum">
              <a:t>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511302"/>
          <a:ext cx="9498238" cy="5525684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98238"/>
              </a:tblGrid>
              <a:tr h="346676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US01 – adicionar conta</a:t>
                      </a:r>
                    </a:p>
                  </a:txBody>
                  <a:tcPr/>
                </a:tc>
              </a:tr>
              <a:tr h="43919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conta financeira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/>
                </a:tc>
              </a:tr>
              <a:tr h="75599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1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13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Excluir conta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</a:tr>
              <a:tr h="137916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RN01. O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da conta deve ser único.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RN02. Os campos obrigatórios são tipo de conta e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RN04. Se o tipo da conta for corrente ou poupança deve ter um banco vinculado.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RN05. Para criar uma conta não é obrigatório informar um saldo.</a:t>
                      </a:r>
                    </a:p>
                  </a:txBody>
                  <a:tcPr/>
                </a:tc>
              </a:tr>
              <a:tr h="15213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TA1.1  – Tentar criar 2 contas com a mesmo nome(com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TA1.2  – Tentar criar 2 contas com nome diferentes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TA1.3  – Tentar criar uma conta sem o nome.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TA.1.5– Tentar criar uma conta sem o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TA.1.6 – Tentar excluir uma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TA1.7  – Tentar editar uma conta inserindo um nome já cadastrado(com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TA1.8  – Tentar editar uma conta inserindo um nome único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TA1.9  – Tentar editar uma conta sem o nome.</a:t>
                      </a:r>
                      <a:endParaRPr lang="pt-BR" sz="12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Arial" pitchFamily="34"/>
                      </a:endParaRPr>
                    </a:p>
                  </a:txBody>
                  <a:tcPr/>
                </a:tc>
              </a:tr>
              <a:tr h="52559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de conta, banco, nome, saldo, data de última atualização do saldo.</a:t>
                      </a:r>
                    </a:p>
                  </a:txBody>
                  <a:tcPr/>
                </a:tc>
              </a:tr>
              <a:tr h="28835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 8 horas 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5CA3A8-0644-40CA-9125-2A57D4674854}" type="slidenum">
              <a:t>20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CT02.9 – editar nome 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único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salvas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5CEB20-98E0-4533-B54C-19406C279BCC}" type="slidenum">
              <a:t>21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CT02.10 – editar nome subcategoria com nome existente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já existente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já está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BF63F9-14CB-4500-975D-1ADF391DF560}" type="slidenum">
              <a:t>22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CT02.11 – editar nome subcategoria.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</a:t>
                      </a: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único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“categorias salvas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9E9E9A-BB54-4FE2-9D29-55B969B0977D}" type="slidenum">
              <a:t>23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09640310"/>
              </p:ext>
            </p:extLst>
          </p:nvPr>
        </p:nvGraphicFramePr>
        <p:xfrm>
          <a:off x="0" y="1109276"/>
          <a:ext cx="9465841" cy="1416597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65841"/>
              </a:tblGrid>
              <a:tr h="75477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US03 – REGISTRAR LANÇAMENTOS</a:t>
                      </a:r>
                    </a:p>
                  </a:txBody>
                  <a:tcPr/>
                </a:tc>
              </a:tr>
              <a:tr h="25092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registrar um lançamento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ter controle das transferências entre contas, bem como, das despesas e receitas.</a:t>
                      </a:r>
                    </a:p>
                  </a:txBody>
                  <a:tcPr/>
                </a:tc>
              </a:tr>
              <a:tr h="593281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lançamento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Cancelar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lançamento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lançamentos</a:t>
                      </a:r>
                    </a:p>
                  </a:txBody>
                  <a:tcPr/>
                </a:tc>
              </a:tr>
              <a:tr h="14130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categoria e subcategoria.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RN33. Todo lançamento de despesa ou receita deve estar associada a uma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financeira.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situação.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RN34. Todo lançamento de despesa ou receita deve estar associada a um favorecido ou pagador.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vencimento.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pagamento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nome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valor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valor pago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uma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descrição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transferência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deve possuir uma conta destino.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94283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 – Tentar criar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 – Tentar criar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TA3.3 – Tentar criar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TA3.4 – Tentar criar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TA3.5 – Tentar criar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TA3.6 – Tentar criar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TA3.7– Tentar criar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TA3.8 – Tentar criar 1 lançamento sem a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TA3.9 – Tentar criar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TA3.10 – Tentar criar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TA3.11 – Tentar criar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TA3.12 – Tentar criar 1 lançamento do tipo “transferência” sem conta destino</a:t>
                      </a: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TA3.13 – Tentar editar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TA3.14 – Tentar editar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TA3.15 – Tentar editar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TA3.16– Tentar editar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TA3.17 – Tentar editar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TA3.18 – Tentar editar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TA3.19 – Tentar editar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TA3.20 – Tentar editar 1 lançamento sem o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TA3.21 – Tentar editar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TA3.22 – Tentar editar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TA3.23 – Tentar editar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TA3.24 – Tentar editar 1 lançamento do tipo “transferência” sem conta destino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TA3.25 – Tentar criar um 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TA3.26 – Tentar </a:t>
                      </a:r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editar</a:t>
                      </a:r>
                      <a:r>
                        <a:rPr lang="pt-BR" sz="12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TA3.27 – Tentar </a:t>
                      </a:r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excluir</a:t>
                      </a:r>
                      <a:r>
                        <a:rPr lang="pt-BR" sz="12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lançamento.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144899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receitas ou despesas: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Categoria, Conta, tipo de lançamento, descrição, data de vencimento, valor, pago (S ou N), baixar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automaticamente (S ou N), data de pagamento, valor pago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transferências: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Conta de origem, conta de destino, tipo de lançamento, descrição, data de vencimento, valor,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pago (S ou N), baixar automaticamente (S ou N), data de pagamento, valor pago</a:t>
                      </a:r>
                    </a:p>
                  </a:txBody>
                  <a:tcPr/>
                </a:tc>
              </a:tr>
              <a:tr h="26783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719998" y="0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400F3-6184-4E05-9F94-5ED91F339536}" type="slidenum">
              <a:t>24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C1A494-834F-4134-9933-8A260B4A154C}" type="slidenum">
              <a:t>25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CC5CD7-5FA0-471E-9E9B-7C6FF1C6929D}" type="slidenum">
              <a:t>26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CT03.3–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687739-DB14-45D3-88F5-018928EBAD61}" type="slidenum">
              <a:t>27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CT03.4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84C0FB-99B3-40F1-8918-9C3DA65586FE}" type="slidenum">
              <a:t>28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CT03.5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pagamento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pagamento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pagamento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957041-04DE-4952-A4AE-AC3ECF64FDE1}" type="slidenum">
              <a:t>29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CT03.6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287950-6EC5-4D51-8AF0-45BD1D7AB45E}" type="slidenum">
              <a:t>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183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CT01.1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Tentar criar 2 contas com a mesmo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da conta.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“Teste1”.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registro.”.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FA5D9C-82BB-4CB6-B274-C7B5DB6F89A1}" type="slidenum">
              <a:t>30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CT03.7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subcategoria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subcategoria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A9DFFB-BB0B-4F94-BE52-8328783FB724}" type="slidenum">
              <a:t>31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CT03.8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descrição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descrição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descrição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2238B0-3266-4449-98F6-817D5E92E1DD}" type="slidenum">
              <a:t>32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CT03.9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situação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situação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9E8865-BC58-4B8C-94BA-E119ADB9D45A}" type="slidenum">
              <a:t>33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CT03.10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terceiro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terceiro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C945FC-FE14-4961-88E6-E586390A1F6C}" type="slidenum">
              <a:t>34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tipo “transferência” sem conta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destino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destino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6E4B8F-3642-4B78-B13E-524AAAFCFC6B}" type="slidenum">
              <a:t>35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 situação “liquidado” sem valor pago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pago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pago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C1FFE-CE8A-4D80-A868-A0AE895CE0DD}" type="slidenum">
              <a:t>36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CT03.13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0E7E6-C2E4-4DA3-9182-6B8964C8C94C}" type="slidenum">
              <a:t>37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CT03.14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6DE5DB-C29A-4ACF-9CE7-C657ADF03B67}" type="slidenum">
              <a:t>38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CT03.15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2F1FB-8843-4B8A-A61C-7E8E9E47B978}" type="slidenum">
              <a:t>39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CT03.16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A37282-0332-4DC2-8F4D-1D2474178BA8}" type="slidenum">
              <a:t>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2521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CT01.2 – adicionar contas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 descrição 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 com sucesso”.</a:t>
                      </a: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 nome de “Teste2”.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“Conta cadastrada com sucesso”.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606DEA-736F-466D-AC50-70E81ACE7E78}" type="slidenum">
              <a:t>40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CT03.17–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pagamento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FD724F-6880-42E1-9DC6-73830D7FDC05}" type="slidenum">
              <a:t>41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CT03.18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C1E1FC-4F78-48FA-A9EF-3F7D9CBC751D}" type="slidenum">
              <a:t>42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CT03.19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43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CT03.20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49D28A-EE82-47A3-9B58-C62A98B0FFB0}" type="slidenum">
              <a:t>44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CT03.21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4854B-9757-449C-80DE-089F5349A136}" type="slidenum">
              <a:t>45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CT03.22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0F0F01-DEAC-498C-A871-496FDD730D16}" type="slidenum">
              <a:t>46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CT03.23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de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situação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“ liquidado ” sem valor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pago</a:t>
                      </a:r>
                      <a:endParaRPr lang="pt-BR" sz="1800" kern="120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de situação “liquidado” menos valor pago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7AD3F4-8270-40DF-A6F4-D0C2B5FA73C8}" type="slidenum">
              <a:t>47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CT03.24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do tipo “transferência” sem conta destino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tipo “transferência” menos conta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86BFEE-6DF2-463B-933D-06032492B4CD}" type="slidenum">
              <a:t>48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CT03.25 –criar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“criar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49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CT03.26 –editar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8458B6-C276-4565-BEF5-AD79CB35B2C7}" type="slidenum">
              <a:t>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CT01.3 – adicionar conta sem o</a:t>
                      </a:r>
                      <a:r>
                        <a:rPr lang="pt-BR" sz="1600" b="0" i="0" u="none" strike="noStrike" kern="1200" cap="none" baseline="0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</a:t>
                      </a:r>
                      <a:endParaRPr lang="pt-BR" sz="1600" b="0" i="0" u="none" strike="noStrike" kern="1200" cap="none" dirty="0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nome deve ser preenchido”.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50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CT03.27 – excluir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“lançamento excluído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73696"/>
              </p:ext>
            </p:extLst>
          </p:nvPr>
        </p:nvGraphicFramePr>
        <p:xfrm>
          <a:off x="912240" y="286988"/>
          <a:ext cx="8732125" cy="12714746"/>
        </p:xfrm>
        <a:graphic>
          <a:graphicData uri="http://schemas.openxmlformats.org/drawingml/2006/table">
            <a:tbl>
              <a:tblPr/>
              <a:tblGrid>
                <a:gridCol w="8732125"/>
              </a:tblGrid>
              <a:tr h="4000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US04 – REGISTRAR RECORRENTES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</a:tr>
              <a:tr h="92821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despesa ou receita recorrente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**Recorrente quer dizer que um lançamento se repete cada tanto tempo.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66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Atualizar lançamento recorrente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1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RN43. Os campos obrigatório do tipo Avançado são: Repetir a cada (como mostra na imagem abaixo), iniciar na parcela número, Número de ocorrências, Valor Total.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789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TA4.2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TA4.3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TA4.4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TA4.5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sem iniciar na parcela número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TA4.6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TA4.7 – Tentar gerar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TA4.8 – Tentar gerar</a:t>
                      </a:r>
                      <a:r>
                        <a:rPr lang="pt-BR" sz="16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TA4.9 – Tentar gerar</a:t>
                      </a:r>
                      <a:r>
                        <a:rPr lang="pt-BR" sz="16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TA4.10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TA4.11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TA4.12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TA4.13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TA4.14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sem iniciar na parcela número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TA4.15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TA4.16 – Tentar editar 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27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Periodicidade, Data de inicio, Data fim, iniciar na parcela____ de _____ (quant. total de parcelas)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Totalizando valor......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3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7351833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CT4.1 – Tentar gerar</a:t>
                      </a:r>
                      <a:r>
                        <a:rPr lang="pt-BR" sz="1600" kern="1200" baseline="0" dirty="0" smtClean="0"/>
                        <a:t> 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inicio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u="none" strike="noStrike" kern="1200" cap="none" dirty="0" smtClean="0"/>
                        <a:t>Cadastra</a:t>
                      </a:r>
                      <a:r>
                        <a:rPr lang="pt-BR" sz="1100" u="none" strike="noStrike" kern="1200" cap="none" baseline="0" dirty="0" smtClean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dirty="0" smtClean="0"/>
                        <a:t>inicio 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202346545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CT4.2 – Tentar gerar</a:t>
                      </a:r>
                      <a:r>
                        <a:rPr lang="pt-BR" sz="1600" kern="1200" baseline="0" dirty="0" smtClean="0"/>
                        <a:t> 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número de parcela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u="none" strike="noStrike" kern="1200" cap="none" dirty="0" smtClean="0"/>
                        <a:t>Cadastra</a:t>
                      </a:r>
                      <a:r>
                        <a:rPr lang="pt-BR" sz="1100" u="none" strike="noStrike" kern="1200" cap="none" baseline="0" dirty="0" smtClean="0"/>
                        <a:t> 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 smtClean="0"/>
                        <a:t>número de parcela </a:t>
                      </a: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02027770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CT4.3 – Tentar gerar</a:t>
                      </a:r>
                      <a:r>
                        <a:rPr lang="pt-BR" sz="1600" kern="1200" baseline="0" dirty="0" smtClean="0"/>
                        <a:t> 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total de parcelas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u="none" strike="noStrike" kern="1200" cap="none" dirty="0" smtClean="0"/>
                        <a:t>Cadastra</a:t>
                      </a:r>
                      <a:r>
                        <a:rPr lang="pt-BR" sz="1100" u="none" strike="noStrike" kern="1200" cap="none" baseline="0" dirty="0" smtClean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dirty="0" smtClean="0"/>
                        <a:t>total de parcelas 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64205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CT4.4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u="none" strike="noStrike" kern="1200" cap="none" dirty="0" smtClean="0"/>
                        <a:t>Cadastra</a:t>
                      </a:r>
                      <a:r>
                        <a:rPr lang="pt-BR" sz="1100" u="none" strike="noStrike" kern="1200" cap="none" baseline="0" dirty="0" smtClean="0"/>
                        <a:t> 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u="none" strike="noStrike" kern="1200" cap="none" dirty="0" smtClean="0"/>
                        <a:t>campo</a:t>
                      </a:r>
                      <a:r>
                        <a:rPr lang="pt-BR" sz="1100" u="none" strike="noStrike" kern="1200" cap="none" baseline="0" dirty="0" smtClean="0"/>
                        <a:t> repetir a cada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785739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CT4.5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u="none" strike="noStrike" kern="1200" cap="none" dirty="0" smtClean="0"/>
                        <a:t>Cadastra</a:t>
                      </a:r>
                      <a:r>
                        <a:rPr lang="pt-BR" sz="1100" u="none" strike="noStrike" kern="1200" cap="none" baseline="0" dirty="0" smtClean="0"/>
                        <a:t> o lançamento recorrente sem preencher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69823223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CT4.6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Cadastra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u="none" strike="noStrike" kern="1200" cap="none" dirty="0" smtClean="0"/>
                        <a:t>campo</a:t>
                      </a:r>
                      <a:r>
                        <a:rPr lang="pt-BR" sz="1100" u="none" strike="noStrike" kern="1200" cap="none" baseline="0" dirty="0" smtClean="0"/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9110350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CT4.7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Cadastra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campo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deve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14962197"/>
              </p:ext>
            </p:extLst>
          </p:nvPr>
        </p:nvGraphicFramePr>
        <p:xfrm>
          <a:off x="0" y="2286000"/>
          <a:ext cx="9180008" cy="243014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CT4.8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Cadastra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“Lançamento salvo com sucesso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47E682-2174-42D7-B5F0-3521391E8522}" type="slidenum">
              <a:t>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CT01.5 – adicionar conta sem o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tipo</a:t>
                      </a:r>
                      <a:endParaRPr lang="pt-BR" sz="16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1452227"/>
              </p:ext>
            </p:extLst>
          </p:nvPr>
        </p:nvGraphicFramePr>
        <p:xfrm>
          <a:off x="0" y="2286000"/>
          <a:ext cx="9180008" cy="226250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CT4.9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avançado</a:t>
                      </a:r>
                      <a:r>
                        <a:rPr lang="pt-BR" sz="1100" u="none" strike="noStrike" kern="1200" cap="none" dirty="0" smtClean="0"/>
                        <a:t>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Cadastra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“Lançamento salvo com sucesso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9464052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CT4.10 – Tentar editar </a:t>
                      </a:r>
                      <a:r>
                        <a:rPr lang="pt-BR" sz="1600" kern="1200" baseline="0" dirty="0" smtClean="0"/>
                        <a:t>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inicio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dirty="0" smtClean="0"/>
                        <a:t>inicio 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81196296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CT4.11 – Tentar editar </a:t>
                      </a:r>
                      <a:r>
                        <a:rPr lang="pt-BR" sz="1600" kern="1200" baseline="0" dirty="0" smtClean="0"/>
                        <a:t>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número de parcela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/>
                        <a:t>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 smtClean="0"/>
                        <a:t>número de parcela </a:t>
                      </a: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808104211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/>
                        <a:t>CT4.12 – Tentar editar </a:t>
                      </a:r>
                      <a:r>
                        <a:rPr lang="pt-BR" sz="1600" kern="1200" baseline="0" dirty="0" smtClean="0"/>
                        <a:t>um lançamento recorrente do tipo parcelamento(mensal) </a:t>
                      </a:r>
                      <a:r>
                        <a:rPr lang="pt-BR" sz="1600" kern="1200" dirty="0" smtClean="0"/>
                        <a:t>sem</a:t>
                      </a:r>
                      <a:r>
                        <a:rPr lang="pt-BR" sz="1600" kern="1200" baseline="0" dirty="0" smtClean="0"/>
                        <a:t> total de parcelas</a:t>
                      </a:r>
                      <a:r>
                        <a:rPr lang="pt-BR" sz="1600" kern="1200" dirty="0" smtClean="0"/>
                        <a:t>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“parcelamento(mensal)”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parcelamento(mensal)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dirty="0" smtClean="0"/>
                        <a:t>total de parcelas 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7941719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CT4.13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 smtClean="0"/>
                        <a:t>editar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/>
                        <a:t>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u="none" strike="noStrike" kern="1200" cap="none" dirty="0" smtClean="0"/>
                        <a:t>campo</a:t>
                      </a:r>
                      <a:r>
                        <a:rPr lang="pt-BR" sz="1100" u="none" strike="noStrike" kern="1200" cap="none" baseline="0" dirty="0" smtClean="0"/>
                        <a:t> repetir a cada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24108792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CT4.14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 smtClean="0"/>
                        <a:t>editar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/>
                        <a:t>o lançamento recorrente sem preencher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17381504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CT4.15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 smtClean="0"/>
                        <a:t>editar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u="none" strike="noStrike" kern="1200" cap="none" dirty="0" smtClean="0"/>
                        <a:t>campo</a:t>
                      </a:r>
                      <a:r>
                        <a:rPr lang="pt-BR" sz="1100" u="none" strike="noStrike" kern="1200" cap="none" baseline="0" dirty="0" smtClean="0"/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 smtClean="0"/>
                        <a:t>deve </a:t>
                      </a:r>
                      <a:r>
                        <a:rPr lang="pt-BR" sz="1100" u="none" strike="noStrike" kern="1200" cap="none" dirty="0"/>
                        <a:t>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216293551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CT4.16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 smtClean="0"/>
                        <a:t>editar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</a:t>
                      </a:r>
                      <a:r>
                        <a:rPr lang="pt-BR" sz="1100" u="none" strike="noStrike" kern="1200" cap="none" dirty="0" smtClean="0"/>
                        <a:t>“avançado” </a:t>
                      </a:r>
                      <a:r>
                        <a:rPr lang="pt-BR" sz="1100" u="none" strike="noStrike" kern="1200" cap="none" dirty="0"/>
                        <a:t>de um determinado </a:t>
                      </a:r>
                      <a:r>
                        <a:rPr lang="pt-BR" sz="1100" u="none" strike="noStrike" kern="1200" cap="none" dirty="0" smtClean="0"/>
                        <a:t>lançamento recorrente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avançado </a:t>
                      </a:r>
                      <a:r>
                        <a:rPr lang="pt-BR" sz="1100" u="none" strike="noStrike" kern="1200" cap="none" baseline="0" dirty="0"/>
                        <a:t>do </a:t>
                      </a:r>
                      <a:r>
                        <a:rPr lang="pt-BR" sz="1100" u="none" strike="noStrike" kern="1200" cap="none" baseline="0" dirty="0" smtClean="0"/>
                        <a:t>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 smtClean="0"/>
                        <a:t>Edita</a:t>
                      </a:r>
                      <a:r>
                        <a:rPr lang="pt-BR" sz="1100" kern="1200" baseline="0" dirty="0" smtClean="0"/>
                        <a:t> 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campo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deve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0500"/>
              </p:ext>
            </p:extLst>
          </p:nvPr>
        </p:nvGraphicFramePr>
        <p:xfrm>
          <a:off x="912240" y="286987"/>
          <a:ext cx="8732125" cy="14118243"/>
        </p:xfrm>
        <a:graphic>
          <a:graphicData uri="http://schemas.openxmlformats.org/drawingml/2006/table">
            <a:tbl>
              <a:tblPr/>
              <a:tblGrid>
                <a:gridCol w="8732125"/>
              </a:tblGrid>
              <a:tr h="4001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US05 – REGISTRAR FAVORECIDOS </a:t>
                      </a:r>
                      <a:r>
                        <a:rPr kumimoji="0" lang="es-PY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 PAGADORES</a:t>
                      </a: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5406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</a:tr>
              <a:tr h="8722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os dados de um favorecido ou pagador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disponível esta informação na hora de gerar uma despesa ou receita no meu controle financeiro. 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68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Excluir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 favorecido ou pagador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807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33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  – Tentar criar 2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lvl="0"/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TA5.2  – Tentar criar 2 favorecidos/pagador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nome diferentes (com o mesmo usuário).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TA5.3  – Tentar criar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TA5.4  – Tentar criar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TA5.5  – Tentar criar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TA5.6  – Tentar criar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TA5.7  – Tentar criar 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TA5.8  – Tentar editar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TA5.9  – Tentar editar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TA5.10  – Tentar editar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TA5.11– Tentar editar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TA5.12  – Tentar editar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 smtClean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TA5.13  – Tentar excluir favorecidos/pagador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TA5.14  – Tentar editar favorecidos/pagador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TA5.15  – Tentar criar favorecidos/pagador preenchendo</a:t>
                      </a:r>
                      <a:r>
                        <a:rPr lang="pt-BR" sz="14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os dados obrigatórios.</a:t>
                      </a:r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 smtClean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  <a:endParaRPr lang="pt-BR" sz="14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3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Nome, Tipo de Pessoa (Física ou Jurídica), </a:t>
                      </a:r>
                      <a:r>
                        <a:rPr kumimoji="0" lang="pt-BR" altLang="pt-B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email</a:t>
                      </a: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telefones, CNPJ ou RG&amp;CPF, nome de contato, endereço (rua, número, complemento, bairro, cidade, estado, </a:t>
                      </a:r>
                      <a:r>
                        <a:rPr kumimoji="0" lang="pt-BR" altLang="pt-B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cep</a:t>
                      </a: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), observações.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4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69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58238260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E547E-5F18-4AB1-A4EA-2D7DA0D5373F}" type="slidenum">
              <a:t>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2649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CT01.6 – Excluir uma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conta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conta” de uma determinada conta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seguinte mensagem “ Conta excluída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194985652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CT05.2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nome diferente(com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:”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69748133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CT05.3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2467854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CT05.4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8512936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CT05.5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3411415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CT05.6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0612474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CT05.7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jurídico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0241299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CT05.8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“editar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65677308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CT05.9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2878561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CT05.10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55275909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CT05.11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10FF72-1318-4186-8FCA-B70ABC2A42FB}" type="slidenum">
              <a:t>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CT01.7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já cadastrado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já cadastrado.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já esta cadastrado em outro registro”.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80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7029816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CT05.12 </a:t>
                      </a: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jurídico</a:t>
                      </a:r>
                      <a:r>
                        <a:rPr lang="pt-BR" sz="16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“O campo 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81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10301907"/>
              </p:ext>
            </p:extLst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CT05.13 </a:t>
                      </a: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 excluir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 um determinado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excluído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65010745"/>
              </p:ext>
            </p:extLst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CT05.14 </a:t>
                      </a: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–editar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 um determinado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40813866"/>
              </p:ext>
            </p:extLst>
          </p:nvPr>
        </p:nvGraphicFramePr>
        <p:xfrm>
          <a:off x="0" y="2286000"/>
          <a:ext cx="9180008" cy="2200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CT5.15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obrigatórios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preenchidos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</a:t>
                      </a:r>
                      <a:r>
                        <a:rPr lang="pt-BR" sz="1100" u="none" strike="noStrike" kern="1200" cap="none" dirty="0" smtClean="0"/>
                        <a:t>solicita </a:t>
                      </a:r>
                      <a:r>
                        <a:rPr lang="pt-BR" sz="1100" u="none" strike="noStrike" kern="1200" cap="none" dirty="0"/>
                        <a:t>o</a:t>
                      </a:r>
                      <a:r>
                        <a:rPr lang="pt-BR" sz="1100" u="none" strike="noStrike" kern="1200" cap="none" baseline="0" dirty="0"/>
                        <a:t>s </a:t>
                      </a:r>
                      <a:r>
                        <a:rPr lang="pt-BR" sz="1100" u="none" strike="noStrike" kern="1200" cap="none" baseline="0" dirty="0" smtClean="0"/>
                        <a:t>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Cadastra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preenchendo 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salvo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com sucesso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70330"/>
              </p:ext>
            </p:extLst>
          </p:nvPr>
        </p:nvGraphicFramePr>
        <p:xfrm>
          <a:off x="912240" y="286988"/>
          <a:ext cx="8732125" cy="7047720"/>
        </p:xfrm>
        <a:graphic>
          <a:graphicData uri="http://schemas.openxmlformats.org/drawingml/2006/table">
            <a:tbl>
              <a:tblPr/>
              <a:tblGrid>
                <a:gridCol w="8732125"/>
              </a:tblGrid>
              <a:tr h="6843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US07 – NOTIFICAR ALERTAS PARA LEMBRAR UM LANÇAMENTO PENDENTE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</a:tr>
              <a:tr h="6195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definir uma notificação de alerta de um lançamento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lembrar quando estiver próximo um lançamento pendente.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3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notificação de alerta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notificação de alerta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336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RN73 – A notificação deve ser visualizada na área de notificações do produto de software</a:t>
                      </a: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pt-BR" alt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78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TA6.1  – Tentar  criar notificação</a:t>
                      </a:r>
                      <a:r>
                        <a:rPr lang="pt-BR" sz="16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TA6.2  – Tentar  editar notificação</a:t>
                      </a:r>
                      <a:r>
                        <a:rPr lang="pt-BR" sz="16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Ativa</a:t>
                      </a:r>
                      <a:r>
                        <a:rPr kumimoji="0" lang="es-PY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es-PY" altLang="pt-B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Desativa</a:t>
                      </a: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notificação, quantidade, frequência (minutos, horas, dias ou semanas).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88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88" y="4574303"/>
            <a:ext cx="2708884" cy="13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9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30536056"/>
              </p:ext>
            </p:extLst>
          </p:nvPr>
        </p:nvGraphicFramePr>
        <p:xfrm>
          <a:off x="0" y="2286000"/>
          <a:ext cx="9180008" cy="149415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CT6.1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criar notificação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Ao criar um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o usuário adiciona uma notificação e seleciona a opção salvar</a:t>
                      </a:r>
                      <a:endParaRPr lang="pt-BR" sz="1100" b="0" i="0" u="none" strike="noStrike" kern="1200" cap="none" dirty="0" smtClean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 seguinte mensagem: “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salvo com sucesso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97498714"/>
              </p:ext>
            </p:extLst>
          </p:nvPr>
        </p:nvGraphicFramePr>
        <p:xfrm>
          <a:off x="0" y="2200274"/>
          <a:ext cx="9180008" cy="21793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1960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CT06.2–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editar notificação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 um determinado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Edita a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notificação do </a:t>
                      </a:r>
                      <a:r>
                        <a:rPr lang="pt-BR" sz="1100" kern="1200" baseline="0" dirty="0" err="1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baseline="0" dirty="0" err="1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</a:t>
                      </a: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2704"/>
              </p:ext>
            </p:extLst>
          </p:nvPr>
        </p:nvGraphicFramePr>
        <p:xfrm>
          <a:off x="912240" y="286987"/>
          <a:ext cx="8732125" cy="8865942"/>
        </p:xfrm>
        <a:graphic>
          <a:graphicData uri="http://schemas.openxmlformats.org/drawingml/2006/table">
            <a:tbl>
              <a:tblPr/>
              <a:tblGrid>
                <a:gridCol w="8732125"/>
              </a:tblGrid>
              <a:tr h="4001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US08 – VISUALIZAR LANÇAMENTOS</a:t>
                      </a:r>
                    </a:p>
                  </a:txBody>
                  <a:tcPr marL="100796" marR="100796" marT="65405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</a:tr>
              <a:tr h="6195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visualizar os lançamentos usando diferentes filtros 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várias visões dos lançamentos pendentes e já efetivados. 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383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   </a:t>
                      </a: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já efetivados por período de tempo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tipo de lançamento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pendentes vencidos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próximos a vencer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conta financeira</a:t>
                      </a:r>
                      <a:endParaRPr kumimoji="0" lang="pt-BR" altLang="pt-BR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53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RN81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RN82 - ...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80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TA7.1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TA7.2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tipo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TA7.3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conta.</a:t>
                      </a: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TA7.4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vencidos.</a:t>
                      </a: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TA7.5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TA7.6  – Tentar filtrar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</a:t>
                      </a:r>
                      <a:r>
                        <a:rPr lang="pt-BR" sz="1800" kern="1200" baseline="0" dirty="0" smtClean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já efetivados.</a:t>
                      </a: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 smtClean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3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Visualizar somente os dados mais relevantes dos lançamentos. Para visualizar o detalhe do precisaria clicar encima do lançamento desejado.</a:t>
                      </a:r>
                      <a:endParaRPr kumimoji="0" lang="pt-BR" altLang="pt-BR" sz="1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4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35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5587449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CT7.1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período de tempo no campo filtrar lançamento por período de tempo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05762720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CT7.2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tipo de lançamento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</a:t>
                      </a:r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pelo </a:t>
                      </a:r>
                      <a:r>
                        <a:rPr lang="pt-BR" sz="11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D88CE8-F364-4818-95C4-91A63478C008}" type="slidenum">
              <a:t>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/>
                <a:gridCol w="4590004"/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CT01.8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único.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único.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atualizada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12696172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CT7.3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período conta no campo filtrar pela situação</a:t>
                      </a:r>
                      <a:endParaRPr lang="pt-BR" sz="1100" kern="1200" baseline="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419063749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CT7.4 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vencidos.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vencidos no campo filtrar pela situação</a:t>
                      </a:r>
                      <a:endParaRPr lang="pt-BR" sz="1100" kern="1200" baseline="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80087353"/>
              </p:ext>
            </p:extLst>
          </p:nvPr>
        </p:nvGraphicFramePr>
        <p:xfrm>
          <a:off x="0" y="2143760"/>
          <a:ext cx="9180008" cy="1586484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 smtClean="0">
                          <a:solidFill>
                            <a:schemeClr val="tx1"/>
                          </a:solidFill>
                        </a:rPr>
                        <a:t>CT7.5–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próximos a vencer no campo filtrar pela situação</a:t>
                      </a:r>
                      <a:endParaRPr lang="pt-BR" sz="1100" kern="1200" baseline="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7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80590667"/>
              </p:ext>
            </p:extLst>
          </p:nvPr>
        </p:nvGraphicFramePr>
        <p:xfrm>
          <a:off x="0" y="214376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/>
                <a:gridCol w="4590004"/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smtClean="0">
                          <a:solidFill>
                            <a:schemeClr val="tx1"/>
                          </a:solidFill>
                        </a:rPr>
                        <a:t>CT7.6–</a:t>
                      </a:r>
                      <a:r>
                        <a:rPr lang="pt-BR" sz="1600" kern="120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filtrar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efetivados.</a:t>
                      </a: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</a:t>
                      </a:r>
                      <a:r>
                        <a:rPr lang="pt-BR" sz="1100" kern="1200" baseline="0" dirty="0" smtClean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 </a:t>
                      </a:r>
                      <a:r>
                        <a:rPr lang="pt-BR" sz="1100" b="0" i="0" u="none" strike="noStrike" kern="1200" cap="none" baseline="0" dirty="0" smtClean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pela situação</a:t>
                      </a:r>
                      <a:endParaRPr lang="pt-BR" sz="1100" kern="1200" baseline="0" dirty="0" smtClean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 smtClean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 smtClean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Ío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8837</Words>
  <Application>Microsoft Office PowerPoint</Application>
  <PresentationFormat>Personalizar</PresentationFormat>
  <Paragraphs>1180</Paragraphs>
  <Slides>93</Slides>
  <Notes>93</Notes>
  <HiddenSlides>0</HiddenSlides>
  <MMClips>0</MMClips>
  <ScaleCrop>false</ScaleCrop>
  <HeadingPairs>
    <vt:vector size="6" baseType="variant">
      <vt:variant>
        <vt:lpstr>Fontes usadas</vt:lpstr>
      </vt:variant>
      <vt:variant>
        <vt:i4>18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93</vt:i4>
      </vt:variant>
    </vt:vector>
  </HeadingPairs>
  <TitlesOfParts>
    <vt:vector size="113" baseType="lpstr">
      <vt:lpstr>MS PGothic</vt:lpstr>
      <vt:lpstr>Arial</vt:lpstr>
      <vt:lpstr>Arial</vt:lpstr>
      <vt:lpstr>Calibri</vt:lpstr>
      <vt:lpstr>Calibri Light</vt:lpstr>
      <vt:lpstr>Century Gothic</vt:lpstr>
      <vt:lpstr>DejaVu Sans</vt:lpstr>
      <vt:lpstr>Lohit Devanagari</vt:lpstr>
      <vt:lpstr>Noto Sans CJK SC Regular</vt:lpstr>
      <vt:lpstr>Source Sans Pro</vt:lpstr>
      <vt:lpstr>Source Sans Pro Black</vt:lpstr>
      <vt:lpstr>Source Sans Pro Light</vt:lpstr>
      <vt:lpstr>StarSymbol</vt:lpstr>
      <vt:lpstr>Tahoma</vt:lpstr>
      <vt:lpstr>Times New Roman</vt:lpstr>
      <vt:lpstr>Tw Cen MT</vt:lpstr>
      <vt:lpstr>Tw Cen MT Condensed</vt:lpstr>
      <vt:lpstr>Wingdings 3</vt:lpstr>
      <vt:lpstr>1_Íon</vt:lpstr>
      <vt:lpstr>Integral</vt:lpstr>
      <vt:lpstr>Engenharia de Software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>Rhuan</dc:creator>
  <cp:lastModifiedBy>Rhuan</cp:lastModifiedBy>
  <cp:revision>163</cp:revision>
  <dcterms:created xsi:type="dcterms:W3CDTF">2019-03-31T21:05:56Z</dcterms:created>
  <dcterms:modified xsi:type="dcterms:W3CDTF">2019-04-24T23:59:08Z</dcterms:modified>
</cp:coreProperties>
</file>