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0"/>
  </p:notesMasterIdLst>
  <p:sldIdLst>
    <p:sldId id="418" r:id="rId3"/>
    <p:sldId id="453" r:id="rId4"/>
    <p:sldId id="386" r:id="rId5"/>
    <p:sldId id="485" r:id="rId6"/>
    <p:sldId id="486" r:id="rId7"/>
    <p:sldId id="489" r:id="rId8"/>
    <p:sldId id="490" r:id="rId9"/>
    <p:sldId id="488" r:id="rId10"/>
    <p:sldId id="487" r:id="rId11"/>
    <p:sldId id="491" r:id="rId12"/>
    <p:sldId id="492" r:id="rId13"/>
    <p:sldId id="493" r:id="rId14"/>
    <p:sldId id="494" r:id="rId15"/>
    <p:sldId id="452" r:id="rId16"/>
    <p:sldId id="451" r:id="rId17"/>
    <p:sldId id="448" r:id="rId18"/>
    <p:sldId id="449" r:id="rId19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008000"/>
    <a:srgbClr val="4F81BD"/>
    <a:srgbClr val="009900"/>
    <a:srgbClr val="0000FF"/>
    <a:srgbClr val="D04E1D"/>
    <a:srgbClr val="6D6D6D"/>
    <a:srgbClr val="D15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5799" autoAdjust="0"/>
  </p:normalViewPr>
  <p:slideViewPr>
    <p:cSldViewPr>
      <p:cViewPr varScale="1">
        <p:scale>
          <a:sx n="70" d="100"/>
          <a:sy n="70" d="100"/>
        </p:scale>
        <p:origin x="54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5645188-6A4D-4C85-B856-A4BE5EBBB006}" type="datetimeFigureOut">
              <a:rPr lang="en-US"/>
              <a:pPr>
                <a:defRPr/>
              </a:pPr>
              <a:t>19-Mar-17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en-US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66AA481-E30C-4065-A8C0-02429543A2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1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D11FCB-918B-4415-A66C-E1CA6DCC606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555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451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568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06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323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257FB8-63EF-4E13-93FB-D2905A6BAD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432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/>
          </a:p>
        </p:txBody>
      </p:sp>
      <p:sp>
        <p:nvSpPr>
          <p:cNvPr id="460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6FE315-372D-4431-BC57-08764164FCC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187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8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02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518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899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41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218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086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750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013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F0935-CABC-4682-8BAC-84433E0A213B}" type="datetime1">
              <a:rPr lang="ru-RU"/>
              <a:pPr>
                <a:defRPr/>
              </a:pPr>
              <a:t>19.03.2017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57DCD-8F70-4866-9628-688ACC2F68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4C53-E92B-4580-B62C-1D93A4522162}" type="datetime1">
              <a:rPr lang="ru-RU"/>
              <a:pPr>
                <a:defRPr/>
              </a:pPr>
              <a:t>19.03.2017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F1DB3-E6FA-4395-800D-32CA8285525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8D693-55E9-4DFB-A6CF-E9CF1C2C453F}" type="datetime1">
              <a:rPr lang="ru-RU"/>
              <a:pPr>
                <a:defRPr/>
              </a:pPr>
              <a:t>19.03.2017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C9895-5954-4679-9371-93EDFD36F8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38E089-62ED-4B99-9D85-4233106172C3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19.03.2017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39051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E4D2F2-8EAD-4248-A8AF-937EE57F2432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19.03.2017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714334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71B655-9686-4700-A3E3-2677DD26807C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19.03.2017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71084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EFA3A0-0963-40F8-917D-76DEAAEFC216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19.03.2017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698362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2FADE-2241-4AB9-A208-782AC4633E65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19.03.2017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191292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3ABB79-FB1F-4563-8AEC-F75E8EA4533C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19.03.2017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6660565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CEBD2-D067-4C87-98E7-17140CF67479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19.03.2017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598212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170F8-514C-479C-AACB-5022023134F7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19.03.2017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11834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DF1A9-FA95-49E0-AD03-FC09736C0417}" type="datetime1">
              <a:rPr lang="ru-RU"/>
              <a:pPr>
                <a:defRPr/>
              </a:pPr>
              <a:t>19.03.2017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F4D12-7BED-49F7-86C6-6CCA3FE5C2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611C-DD27-4ADB-92CD-801180824883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19.03.2017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571875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55742B-6A67-44BA-9E65-E8ED5897B169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19.03.2017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242069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D9B4FD-8306-4B74-B1F8-D2E67870986E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19.03.2017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60884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82FD2-711B-470D-82CE-B7001E2E881B}" type="datetime1">
              <a:rPr lang="ru-RU"/>
              <a:pPr>
                <a:defRPr/>
              </a:pPr>
              <a:t>19.03.2017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0170C-3AFA-4CDD-A1DA-1AAA6BD64B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71E57-439A-43EC-83D3-278E8830CE17}" type="datetime1">
              <a:rPr lang="ru-RU"/>
              <a:pPr>
                <a:defRPr/>
              </a:pPr>
              <a:t>19.03.2017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33F12-FE4E-4717-9D29-D6CD8D0B8DA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1982B-4D5C-40A5-8680-D14AB22FF2F3}" type="datetime1">
              <a:rPr lang="ru-RU"/>
              <a:pPr>
                <a:defRPr/>
              </a:pPr>
              <a:t>19.03.2017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CBD16-2B6C-4B5F-A27C-1BDE394B361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20B05-F5F3-4A96-8250-C35F2E564B2D}" type="datetime1">
              <a:rPr lang="ru-RU"/>
              <a:pPr>
                <a:defRPr/>
              </a:pPr>
              <a:t>19.03.2017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0F256-E42B-46E3-BD18-2E31982211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3F4EA-9703-4187-B760-700E5A0AB8C1}" type="datetime1">
              <a:rPr lang="ru-RU"/>
              <a:pPr>
                <a:defRPr/>
              </a:pPr>
              <a:t>19.03.2017</a:t>
            </a:fld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B4E2C-300C-486B-8509-BCD8ED93FA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20BA2-2EDF-41A5-ABC7-3D8DD950C846}" type="datetime1">
              <a:rPr lang="ru-RU"/>
              <a:pPr>
                <a:defRPr/>
              </a:pPr>
              <a:t>19.03.2017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69A1B-8BBE-4A90-99EF-CA7AF3AB27D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43563-9108-4986-BB01-3A90FE142772}" type="datetime1">
              <a:rPr lang="ru-RU"/>
              <a:pPr>
                <a:defRPr/>
              </a:pPr>
              <a:t>19.03.2017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2D713-2A41-45C4-A35B-2FA6DAB1D76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2085F9-DEDC-4373-9033-D5B96210CA5B}" type="datetime1">
              <a:rPr lang="ru-RU"/>
              <a:pPr>
                <a:defRPr/>
              </a:pPr>
              <a:t>19.03.2017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7E3926-5E4F-4976-9185-E0836A63B1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2C2E8B-7AD5-4B74-A391-C1BAFFD06762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19.03.2017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25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r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TestProvider.com" TargetMode="Externa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github.com/fnnzzz" TargetMode="External"/><Relationship Id="rId4" Type="http://schemas.openxmlformats.org/officeDocument/2006/relationships/hyperlink" Target="https://ua.linkedin.com/in/fnnzzz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0" y="0"/>
            <a:ext cx="12215813" cy="6858000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339" name="Прямоугольник 11"/>
          <p:cNvSpPr>
            <a:spLocks noChangeArrowheads="1"/>
          </p:cNvSpPr>
          <p:nvPr/>
        </p:nvSpPr>
        <p:spPr bwMode="auto">
          <a:xfrm>
            <a:off x="821531" y="3905071"/>
            <a:ext cx="105727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7200" dirty="0">
                <a:solidFill>
                  <a:srgbClr val="D1501F"/>
                </a:solidFill>
                <a:latin typeface="Segoe UI Light" pitchFamily="34" charset="0"/>
              </a:rPr>
              <a:t>REACT ADVANCED</a:t>
            </a:r>
          </a:p>
        </p:txBody>
      </p:sp>
      <p:pic>
        <p:nvPicPr>
          <p:cNvPr id="14340" name="Рисунок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59950" y="457200"/>
            <a:ext cx="189865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Прямоугольник 12"/>
          <p:cNvSpPr>
            <a:spLocks noChangeArrowheads="1"/>
          </p:cNvSpPr>
          <p:nvPr/>
        </p:nvSpPr>
        <p:spPr bwMode="auto">
          <a:xfrm>
            <a:off x="1447800" y="111125"/>
            <a:ext cx="50292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</a:t>
            </a:r>
          </a:p>
        </p:txBody>
      </p:sp>
      <p:sp>
        <p:nvSpPr>
          <p:cNvPr id="14342" name="Прямоугольник 13"/>
          <p:cNvSpPr>
            <a:spLocks noChangeArrowheads="1"/>
          </p:cNvSpPr>
          <p:nvPr/>
        </p:nvSpPr>
        <p:spPr bwMode="auto">
          <a:xfrm rot="5400000">
            <a:off x="8739188" y="3482975"/>
            <a:ext cx="6553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Информационный видеосервис для разработчиков программного обеспечения</a:t>
            </a:r>
            <a:endParaRPr lang="en-US" sz="140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4343" name="Рисунок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76200"/>
            <a:ext cx="102393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4" name="Прямоугольник 15"/>
          <p:cNvSpPr>
            <a:spLocks noChangeArrowheads="1"/>
          </p:cNvSpPr>
          <p:nvPr/>
        </p:nvSpPr>
        <p:spPr bwMode="auto">
          <a:xfrm>
            <a:off x="9707563" y="111125"/>
            <a:ext cx="18288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http://itvdn.com</a:t>
            </a:r>
          </a:p>
        </p:txBody>
      </p:sp>
      <p:pic>
        <p:nvPicPr>
          <p:cNvPr id="14345" name="Рисунок 1"/>
          <p:cNvPicPr>
            <a:picLocks noChangeAspect="1"/>
          </p:cNvPicPr>
          <p:nvPr/>
        </p:nvPicPr>
        <p:blipFill>
          <a:blip r:embed="rId5"/>
          <a:srcRect l="23933" t="16042" r="26019" b="29813"/>
          <a:stretch>
            <a:fillRect/>
          </a:stretch>
        </p:blipFill>
        <p:spPr bwMode="auto">
          <a:xfrm>
            <a:off x="9067800" y="5461000"/>
            <a:ext cx="219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51"/>
          <a:stretch/>
        </p:blipFill>
        <p:spPr>
          <a:xfrm>
            <a:off x="4908276" y="1603947"/>
            <a:ext cx="2399259" cy="20475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Smart and Dumb</a:t>
            </a:r>
            <a:r>
              <a:rPr lang="en-US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components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914" y="2109519"/>
            <a:ext cx="7818363" cy="304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315200" y="1763465"/>
            <a:ext cx="759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Smart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60120" y="1757986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Dumb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Smart and Dumb</a:t>
            </a:r>
            <a:r>
              <a:rPr lang="en-US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components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Broad component spl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013102"/>
            <a:ext cx="6323013" cy="314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iconsdb.com/icons/preview/gray/database-5-xx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00225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50696" y="3335338"/>
            <a:ext cx="132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Redux State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90800" y="2524125"/>
            <a:ext cx="3352800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82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Smart and </a:t>
            </a:r>
            <a:r>
              <a:rPr lang="en-US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Dumb</a:t>
            </a:r>
            <a:r>
              <a:rPr lang="en-US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components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664" y="1585182"/>
            <a:ext cx="4752672" cy="41930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10000" y="1661382"/>
            <a:ext cx="1143000" cy="3977418"/>
          </a:xfrm>
          <a:prstGeom prst="rect">
            <a:avLst/>
          </a:prstGeom>
          <a:solidFill>
            <a:srgbClr val="FFFF00">
              <a:alpha val="5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5029199" y="1661383"/>
            <a:ext cx="3352801" cy="3977418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9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Smart and Dumb</a:t>
            </a:r>
            <a:r>
              <a:rPr lang="en-US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components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664" y="1585182"/>
            <a:ext cx="4752672" cy="41930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10000" y="1661382"/>
            <a:ext cx="1143000" cy="3977418"/>
          </a:xfrm>
          <a:prstGeom prst="rect">
            <a:avLst/>
          </a:prstGeom>
          <a:solidFill>
            <a:srgbClr val="FFFF00">
              <a:alpha val="5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5029199" y="1661383"/>
            <a:ext cx="3352801" cy="3977418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86200" y="1708404"/>
            <a:ext cx="990600" cy="228600"/>
          </a:xfrm>
          <a:prstGeom prst="rect">
            <a:avLst/>
          </a:prstGeom>
          <a:solidFill>
            <a:schemeClr val="accent1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886200" y="2133600"/>
            <a:ext cx="838200" cy="304800"/>
          </a:xfrm>
          <a:prstGeom prst="rect">
            <a:avLst/>
          </a:prstGeom>
          <a:solidFill>
            <a:schemeClr val="accent1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886200" y="2438400"/>
            <a:ext cx="838200" cy="304800"/>
          </a:xfrm>
          <a:prstGeom prst="rect">
            <a:avLst/>
          </a:prstGeom>
          <a:solidFill>
            <a:schemeClr val="accent1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86200" y="2743200"/>
            <a:ext cx="838200" cy="381000"/>
          </a:xfrm>
          <a:prstGeom prst="rect">
            <a:avLst/>
          </a:prstGeom>
          <a:solidFill>
            <a:schemeClr val="accent1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886200" y="3124200"/>
            <a:ext cx="838200" cy="304800"/>
          </a:xfrm>
          <a:prstGeom prst="rect">
            <a:avLst/>
          </a:prstGeom>
          <a:solidFill>
            <a:schemeClr val="accent1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886200" y="3429000"/>
            <a:ext cx="838200" cy="381000"/>
          </a:xfrm>
          <a:prstGeom prst="rect">
            <a:avLst/>
          </a:prstGeom>
          <a:solidFill>
            <a:schemeClr val="accent1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886200" y="3810000"/>
            <a:ext cx="838200" cy="304800"/>
          </a:xfrm>
          <a:prstGeom prst="rect">
            <a:avLst/>
          </a:prstGeom>
          <a:solidFill>
            <a:schemeClr val="accent1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886200" y="4114800"/>
            <a:ext cx="838200" cy="304800"/>
          </a:xfrm>
          <a:prstGeom prst="rect">
            <a:avLst/>
          </a:prstGeom>
          <a:solidFill>
            <a:schemeClr val="accent1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029200" y="1676400"/>
            <a:ext cx="1295400" cy="381000"/>
          </a:xfrm>
          <a:prstGeom prst="rect">
            <a:avLst/>
          </a:prstGeom>
          <a:solidFill>
            <a:schemeClr val="accent2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181600" y="2286000"/>
            <a:ext cx="2667000" cy="609600"/>
          </a:xfrm>
          <a:prstGeom prst="rect">
            <a:avLst/>
          </a:prstGeom>
          <a:solidFill>
            <a:schemeClr val="accent2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486400" y="2981325"/>
            <a:ext cx="2667000" cy="609600"/>
          </a:xfrm>
          <a:prstGeom prst="rect">
            <a:avLst/>
          </a:prstGeom>
          <a:solidFill>
            <a:schemeClr val="accent2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181600" y="3667126"/>
            <a:ext cx="2743200" cy="828674"/>
          </a:xfrm>
          <a:prstGeom prst="rect">
            <a:avLst/>
          </a:prstGeom>
          <a:solidFill>
            <a:schemeClr val="accent2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043336" y="4910866"/>
            <a:ext cx="3262464" cy="651733"/>
          </a:xfrm>
          <a:prstGeom prst="rect">
            <a:avLst/>
          </a:prstGeom>
          <a:solidFill>
            <a:schemeClr val="accent2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6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1" grpId="0" animBg="1"/>
      <p:bldP spid="32" grpId="0" animBg="1"/>
      <p:bldP spid="35" grpId="0" animBg="1"/>
      <p:bldP spid="37" grpId="0" animBg="1"/>
      <p:bldP spid="38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04E1D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ITVDN.com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ITVDN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Смотрите наши уроки в видео формате</a:t>
            </a:r>
          </a:p>
        </p:txBody>
      </p:sp>
      <p:sp>
        <p:nvSpPr>
          <p:cNvPr id="44" name="Прямоугольник 1"/>
          <p:cNvSpPr/>
          <p:nvPr/>
        </p:nvSpPr>
        <p:spPr>
          <a:xfrm>
            <a:off x="6629400" y="1521499"/>
            <a:ext cx="480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Посмотрите этот урок в видео формате на образовательном портале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  <a:hlinkClick r:id="rId3"/>
              </a:rPr>
              <a:t>ITVDN.com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Segoe UI Light" panose="020B0502040204020203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для закрепления пройденного материала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.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Segoe UI Light" panose="020B0502040204020203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Segoe UI Light" panose="020B0502040204020203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Все курсы записаны сертифицированными тренерами, которые работают в учебном центре CyberBionic Systematics</a:t>
            </a:r>
          </a:p>
        </p:txBody>
      </p:sp>
      <p:pic>
        <p:nvPicPr>
          <p:cNvPr id="45" name="Picture 2" descr="http://s.developers.org.ua/img/events/ITVDNColorBlackText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558" y="4311070"/>
            <a:ext cx="2418442" cy="137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119" y="1619911"/>
            <a:ext cx="5495924" cy="40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344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>
                <a:solidFill>
                  <a:srgbClr val="D04E1D"/>
                </a:solidFill>
                <a:latin typeface="Segoe UI Light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059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45060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45061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2475" y="1487488"/>
            <a:ext cx="10687050" cy="4533800"/>
            <a:chOff x="819150" y="1487488"/>
            <a:chExt cx="10687050" cy="4533800"/>
          </a:xfrm>
        </p:grpSpPr>
        <p:pic>
          <p:nvPicPr>
            <p:cNvPr id="45064" name="Picture 2" descr="http://usinformatic.com/images/brands/testprovider.pn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356600" y="4849713"/>
              <a:ext cx="3149600" cy="1171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6705600" y="1487488"/>
              <a:ext cx="4800600" cy="36925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TestProvider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 – это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online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сервис 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и общей оценки знаний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IT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специалиста.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После каждого урока проходите тестирование для проверки знаний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на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  <a:hlinkClick r:id="rId5" action="ppaction://hlinkfile"/>
                </a:rPr>
                <a:t>TestProvider.com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Успешное прохождение финального тестирования позволит Вам получить соответствующий Сертификат.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150" y="1487488"/>
              <a:ext cx="5747860" cy="4467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1986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Разработка GUI на C# под Android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endParaRPr lang="ru-RU" sz="80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88460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4694836" y="2447046"/>
            <a:ext cx="2758380" cy="14391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44" y="5715000"/>
            <a:ext cx="6509763" cy="4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9584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Автор курса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8" name="Прямоугольник 1"/>
          <p:cNvSpPr>
            <a:spLocks noChangeArrowheads="1"/>
          </p:cNvSpPr>
          <p:nvPr/>
        </p:nvSpPr>
        <p:spPr bwMode="auto">
          <a:xfrm>
            <a:off x="1587241" y="4562433"/>
            <a:ext cx="2286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Vlad Feninets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38" y="1554624"/>
            <a:ext cx="2847975" cy="2847975"/>
          </a:xfrm>
          <a:prstGeom prst="rect">
            <a:avLst/>
          </a:prstGeom>
        </p:spPr>
      </p:pic>
      <p:sp>
        <p:nvSpPr>
          <p:cNvPr id="22" name="Прямоугольник 1"/>
          <p:cNvSpPr>
            <a:spLocks noChangeArrowheads="1"/>
          </p:cNvSpPr>
          <p:nvPr/>
        </p:nvSpPr>
        <p:spPr bwMode="auto">
          <a:xfrm>
            <a:off x="1265238" y="5034779"/>
            <a:ext cx="41000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E6E6E"/>
                </a:solidFill>
                <a:latin typeface="Segoe UI Light" pitchFamily="34" charset="0"/>
                <a:cs typeface="Segoe UI Light" pitchFamily="34" charset="0"/>
              </a:rPr>
              <a:t>front-end developer at </a:t>
            </a:r>
            <a:r>
              <a:rPr lang="en-US" sz="1600" dirty="0">
                <a:latin typeface="Segoe UI Light" pitchFamily="34" charset="0"/>
                <a:cs typeface="Segoe UI Light" pitchFamily="34" charset="0"/>
              </a:rPr>
              <a:t>rabota.ua</a:t>
            </a:r>
          </a:p>
        </p:txBody>
      </p:sp>
      <p:sp>
        <p:nvSpPr>
          <p:cNvPr id="3" name="Rectangle 2"/>
          <p:cNvSpPr/>
          <p:nvPr/>
        </p:nvSpPr>
        <p:spPr>
          <a:xfrm>
            <a:off x="5605746" y="1880252"/>
            <a:ext cx="371928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Segoe UI Light" pitchFamily="34" charset="0"/>
                <a:cs typeface="Segoe UI Light" pitchFamily="34" charset="0"/>
                <a:hlinkClick r:id="rId4"/>
              </a:rPr>
              <a:t>https://ua.linkedin.com/in/fnnzzz</a:t>
            </a:r>
            <a:endParaRPr lang="en-US" sz="2000" dirty="0">
              <a:latin typeface="Segoe UI Light" pitchFamily="34" charset="0"/>
              <a:cs typeface="Segoe UI Light" pitchFamily="34" charset="0"/>
            </a:endParaRPr>
          </a:p>
          <a:p>
            <a:r>
              <a:rPr lang="en-US" sz="2000" dirty="0">
                <a:latin typeface="Segoe UI Light" pitchFamily="34" charset="0"/>
                <a:cs typeface="Segoe UI Light" pitchFamily="34" charset="0"/>
                <a:hlinkClick r:id="rId5"/>
              </a:rPr>
              <a:t>https://github.com/fnnzzz</a:t>
            </a:r>
            <a:endParaRPr lang="en-US" sz="2000" dirty="0">
              <a:latin typeface="Segoe UI Light" pitchFamily="34" charset="0"/>
              <a:cs typeface="Segoe UI Light" pitchFamily="34" charset="0"/>
            </a:endParaRPr>
          </a:p>
          <a:p>
            <a:endParaRPr lang="en-US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746" y="2749353"/>
            <a:ext cx="2090454" cy="209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1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71"/>
    </mc:Choice>
    <mc:Fallback xmlns="">
      <p:transition advTm="117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Ретроспектива: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71600" y="2180808"/>
            <a:ext cx="22300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u="sng" dirty="0" smtClean="0">
                <a:latin typeface="Segoe UI Light" pitchFamily="34" charset="0"/>
                <a:cs typeface="Segoe UI Light" pitchFamily="34" charset="0"/>
              </a:rPr>
              <a:t>Создание </a:t>
            </a:r>
            <a:r>
              <a:rPr lang="en-US" sz="2000" u="sng" dirty="0" smtClean="0">
                <a:latin typeface="Segoe UI Light" pitchFamily="34" charset="0"/>
                <a:cs typeface="Segoe UI Light" pitchFamily="34" charset="0"/>
              </a:rPr>
              <a:t>Reducer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881656" y="2630536"/>
            <a:ext cx="45720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function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reducer</a:t>
            </a:r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(state = [‘Alex’, ‘Greg’], action) {</a:t>
            </a:r>
          </a:p>
          <a:p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    return state</a:t>
            </a:r>
          </a:p>
          <a:p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71600" y="3740879"/>
            <a:ext cx="1788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u="sng" dirty="0" smtClean="0">
                <a:latin typeface="Segoe UI Light" pitchFamily="34" charset="0"/>
                <a:cs typeface="Segoe UI Light" pitchFamily="34" charset="0"/>
              </a:rPr>
              <a:t>Создаем </a:t>
            </a:r>
            <a:r>
              <a:rPr lang="en-US" sz="2000" u="sng" dirty="0" smtClean="0">
                <a:latin typeface="Segoe UI Light" pitchFamily="34" charset="0"/>
                <a:cs typeface="Segoe UI Light" pitchFamily="34" charset="0"/>
              </a:rPr>
              <a:t>Store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87834" y="4247733"/>
            <a:ext cx="4572000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 smtClean="0">
                <a:latin typeface="Operator Mono Book" panose="02000009000000000000" pitchFamily="49" charset="0"/>
                <a:cs typeface="Segoe UI Light" pitchFamily="34" charset="0"/>
              </a:rPr>
              <a:t>const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Store = </a:t>
            </a:r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createStore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(reducer)</a:t>
            </a:r>
            <a:endParaRPr lang="en-US" sz="1200" dirty="0">
              <a:latin typeface="Operator Mono Book" panose="02000009000000000000" pitchFamily="49" charset="0"/>
              <a:cs typeface="Segoe UI Light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862856" y="3323808"/>
            <a:ext cx="609600" cy="923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  <p:bldP spid="15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Ретроспектива: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71600" y="1841436"/>
            <a:ext cx="3474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u="sng" dirty="0" smtClean="0">
                <a:latin typeface="Segoe UI Light" pitchFamily="34" charset="0"/>
                <a:cs typeface="Segoe UI Light" pitchFamily="34" charset="0"/>
              </a:rPr>
              <a:t>Подключаем </a:t>
            </a:r>
            <a:r>
              <a:rPr lang="en-US" sz="2000" u="sng" dirty="0" smtClean="0">
                <a:latin typeface="Segoe UI Light" pitchFamily="34" charset="0"/>
                <a:cs typeface="Segoe UI Light" pitchFamily="34" charset="0"/>
              </a:rPr>
              <a:t>Redux (Provider)</a:t>
            </a:r>
          </a:p>
        </p:txBody>
      </p:sp>
      <p:sp>
        <p:nvSpPr>
          <p:cNvPr id="2" name="Rectangle 1"/>
          <p:cNvSpPr/>
          <p:nvPr/>
        </p:nvSpPr>
        <p:spPr>
          <a:xfrm>
            <a:off x="3881656" y="2291164"/>
            <a:ext cx="4572000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&lt;Provider store={</a:t>
            </a:r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createdStore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}&gt;</a:t>
            </a:r>
          </a:p>
          <a:p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 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  &lt;Header /&gt;</a:t>
            </a:r>
          </a:p>
          <a:p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   &lt;Content /&gt;</a:t>
            </a:r>
          </a:p>
          <a:p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   &lt;Footer /&gt;</a:t>
            </a:r>
            <a:endParaRPr lang="en-US" sz="1200" dirty="0">
              <a:latin typeface="Operator Mono Book" panose="02000009000000000000" pitchFamily="49" charset="0"/>
              <a:cs typeface="Segoe UI Light" pitchFamily="34" charset="0"/>
            </a:endParaRPr>
          </a:p>
          <a:p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&lt;/</a:t>
            </a:r>
            <a:r>
              <a:rPr lang="en-US" sz="1200" dirty="0" err="1" smtClean="0">
                <a:latin typeface="Operator Mono Book" panose="02000009000000000000" pitchFamily="49" charset="0"/>
                <a:cs typeface="Segoe UI Light" pitchFamily="34" charset="0"/>
              </a:rPr>
              <a:t>Prodiver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&gt;</a:t>
            </a:r>
            <a:endParaRPr lang="en-US" sz="1200" dirty="0">
              <a:latin typeface="Operator Mono Book" panose="02000009000000000000" pitchFamily="49" charset="0"/>
              <a:cs typeface="Segoe UI Light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81656" y="4427263"/>
            <a:ext cx="7014944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class </a:t>
            </a:r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SmartComponent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 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extends Component { … }</a:t>
            </a:r>
          </a:p>
          <a:p>
            <a:endParaRPr lang="en-US" sz="1200" dirty="0">
              <a:latin typeface="Operator Mono Book" panose="02000009000000000000" pitchFamily="49" charset="0"/>
              <a:cs typeface="Segoe UI Light" pitchFamily="34" charset="0"/>
            </a:endParaRPr>
          </a:p>
          <a:p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export default connect(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mapStateToProps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, </a:t>
            </a:r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mapDispatchToProps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)(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SmartComponent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 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)</a:t>
            </a:r>
            <a:endParaRPr lang="en-US" sz="1200" dirty="0">
              <a:latin typeface="Operator Mono Book" panose="02000009000000000000" pitchFamily="49" charset="0"/>
              <a:cs typeface="Segoe UI Light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71600" y="3880885"/>
            <a:ext cx="3481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u="sng" dirty="0" smtClean="0">
                <a:latin typeface="Segoe UI Light" pitchFamily="34" charset="0"/>
                <a:cs typeface="Segoe UI Light" pitchFamily="34" charset="0"/>
              </a:rPr>
              <a:t>Подключаем </a:t>
            </a:r>
            <a:r>
              <a:rPr lang="en-US" sz="2000" u="sng" dirty="0" smtClean="0">
                <a:latin typeface="Segoe UI Light" pitchFamily="34" charset="0"/>
                <a:cs typeface="Segoe UI Light" pitchFamily="34" charset="0"/>
              </a:rPr>
              <a:t>Redux (Connect)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848600" y="4566360"/>
            <a:ext cx="15240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29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  <p:bldP spid="17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Ретроспектива: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87892" y="1449228"/>
            <a:ext cx="17754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 err="1" smtClean="0">
                <a:latin typeface="Segoe UI Light" pitchFamily="34" charset="0"/>
                <a:cs typeface="Segoe UI Light" pitchFamily="34" charset="0"/>
              </a:rPr>
              <a:t>ActionCreators</a:t>
            </a:r>
            <a:endParaRPr lang="en-US" sz="2000" u="sng" dirty="0" smtClean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97948" y="1898956"/>
            <a:ext cx="45720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f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unction </a:t>
            </a:r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addNewUser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(name) {</a:t>
            </a:r>
          </a:p>
          <a:p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 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 return {</a:t>
            </a:r>
          </a:p>
          <a:p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 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   type: “ADD_NEW_USER”,</a:t>
            </a:r>
          </a:p>
          <a:p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 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   name</a:t>
            </a:r>
          </a:p>
          <a:p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  }</a:t>
            </a:r>
            <a:endParaRPr lang="en-US" sz="1200" dirty="0">
              <a:latin typeface="Operator Mono Book" panose="02000009000000000000" pitchFamily="49" charset="0"/>
              <a:cs typeface="Segoe UI Light" pitchFamily="34" charset="0"/>
            </a:endParaRPr>
          </a:p>
          <a:p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}</a:t>
            </a:r>
            <a:endParaRPr lang="en-US" sz="1200" dirty="0">
              <a:latin typeface="Operator Mono Book" panose="02000009000000000000" pitchFamily="49" charset="0"/>
              <a:cs typeface="Segoe UI Light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97948" y="3928541"/>
            <a:ext cx="7014944" cy="19543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Operator Mono Book" panose="02000009000000000000" pitchFamily="49" charset="0"/>
                <a:cs typeface="Segoe UI Light" pitchFamily="34" charset="0"/>
              </a:rPr>
              <a:t>function reducer(state = </a:t>
            </a:r>
            <a:r>
              <a:rPr lang="en-US" sz="1100" dirty="0" err="1" smtClean="0">
                <a:latin typeface="Operator Mono Book" panose="02000009000000000000" pitchFamily="49" charset="0"/>
                <a:cs typeface="Segoe UI Light" pitchFamily="34" charset="0"/>
              </a:rPr>
              <a:t>init</a:t>
            </a:r>
            <a:r>
              <a:rPr lang="en-US" sz="1100" dirty="0" smtClean="0">
                <a:latin typeface="Operator Mono Book" panose="02000009000000000000" pitchFamily="49" charset="0"/>
                <a:cs typeface="Segoe UI Light" pitchFamily="34" charset="0"/>
              </a:rPr>
              <a:t>, action) {</a:t>
            </a:r>
          </a:p>
          <a:p>
            <a:r>
              <a:rPr lang="en-US" sz="1100" dirty="0" smtClean="0">
                <a:latin typeface="Operator Mono Book" panose="02000009000000000000" pitchFamily="49" charset="0"/>
                <a:cs typeface="Segoe UI Light" pitchFamily="34" charset="0"/>
              </a:rPr>
              <a:t>    if( </a:t>
            </a:r>
            <a:r>
              <a:rPr lang="en-US" sz="1100" dirty="0" err="1" smtClean="0">
                <a:latin typeface="Operator Mono Book" panose="02000009000000000000" pitchFamily="49" charset="0"/>
                <a:cs typeface="Segoe UI Light" pitchFamily="34" charset="0"/>
              </a:rPr>
              <a:t>action.type</a:t>
            </a:r>
            <a:r>
              <a:rPr lang="en-US" sz="1100" dirty="0" smtClean="0">
                <a:latin typeface="Operator Mono Book" panose="02000009000000000000" pitchFamily="49" charset="0"/>
                <a:cs typeface="Segoe UI Light" pitchFamily="34" charset="0"/>
              </a:rPr>
              <a:t> === ‘ADD_NEW_USER’ ) {</a:t>
            </a:r>
          </a:p>
          <a:p>
            <a:r>
              <a:rPr lang="en-US" sz="1100" dirty="0">
                <a:latin typeface="Operator Mono Book" panose="02000009000000000000" pitchFamily="49" charset="0"/>
                <a:cs typeface="Segoe UI Light" pitchFamily="34" charset="0"/>
              </a:rPr>
              <a:t> </a:t>
            </a:r>
            <a:r>
              <a:rPr lang="en-US" sz="1100" dirty="0" smtClean="0">
                <a:latin typeface="Operator Mono Book" panose="02000009000000000000" pitchFamily="49" charset="0"/>
                <a:cs typeface="Segoe UI Light" pitchFamily="34" charset="0"/>
              </a:rPr>
              <a:t>       </a:t>
            </a:r>
            <a:r>
              <a:rPr lang="en-US" sz="1100" dirty="0" smtClean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return </a:t>
            </a:r>
            <a:r>
              <a:rPr lang="en-US" sz="1100" dirty="0" err="1" smtClean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state.concat</a:t>
            </a:r>
            <a:r>
              <a:rPr lang="en-US" sz="1100" dirty="0" smtClean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(name)</a:t>
            </a:r>
          </a:p>
          <a:p>
            <a:r>
              <a:rPr lang="en-US" sz="1100" dirty="0">
                <a:latin typeface="Operator Mono Book" panose="02000009000000000000" pitchFamily="49" charset="0"/>
                <a:cs typeface="Segoe UI Light" pitchFamily="34" charset="0"/>
              </a:rPr>
              <a:t> </a:t>
            </a:r>
            <a:r>
              <a:rPr lang="en-US" sz="1100" dirty="0" smtClean="0">
                <a:latin typeface="Operator Mono Book" panose="02000009000000000000" pitchFamily="49" charset="0"/>
                <a:cs typeface="Segoe UI Light" pitchFamily="34" charset="0"/>
              </a:rPr>
              <a:t>      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/* </a:t>
            </a:r>
          </a:p>
          <a:p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           or return […state, name]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          or </a:t>
            </a:r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lodash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 -&gt; return _.</a:t>
            </a:r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concat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(state, name)</a:t>
            </a:r>
          </a:p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       */       </a:t>
            </a:r>
          </a:p>
          <a:p>
            <a:r>
              <a:rPr lang="en-US" sz="1100" dirty="0" smtClean="0">
                <a:latin typeface="Operator Mono Book" panose="02000009000000000000" pitchFamily="49" charset="0"/>
                <a:cs typeface="Segoe UI Light" pitchFamily="34" charset="0"/>
              </a:rPr>
              <a:t>    }</a:t>
            </a:r>
          </a:p>
          <a:p>
            <a:endParaRPr lang="en-US" sz="1100" dirty="0" smtClean="0">
              <a:latin typeface="Operator Mono Book" panose="02000009000000000000" pitchFamily="49" charset="0"/>
              <a:cs typeface="Segoe UI Light" pitchFamily="34" charset="0"/>
            </a:endParaRPr>
          </a:p>
          <a:p>
            <a:r>
              <a:rPr lang="en-US" sz="1100" dirty="0">
                <a:latin typeface="Operator Mono Book" panose="02000009000000000000" pitchFamily="49" charset="0"/>
                <a:cs typeface="Segoe UI Light" pitchFamily="34" charset="0"/>
              </a:rPr>
              <a:t> </a:t>
            </a:r>
            <a:r>
              <a:rPr lang="en-US" sz="1100" dirty="0" smtClean="0">
                <a:latin typeface="Operator Mono Book" panose="02000009000000000000" pitchFamily="49" charset="0"/>
                <a:cs typeface="Segoe UI Light" pitchFamily="34" charset="0"/>
              </a:rPr>
              <a:t>   return state</a:t>
            </a:r>
            <a:endParaRPr lang="en-US" sz="1100" dirty="0">
              <a:latin typeface="Operator Mono Book" panose="02000009000000000000" pitchFamily="49" charset="0"/>
              <a:cs typeface="Segoe UI Light" pitchFamily="34" charset="0"/>
            </a:endParaRPr>
          </a:p>
          <a:p>
            <a:r>
              <a:rPr lang="en-US" sz="1100" dirty="0" smtClean="0">
                <a:latin typeface="Operator Mono Book" panose="02000009000000000000" pitchFamily="49" charset="0"/>
                <a:cs typeface="Segoe UI Light" pitchFamily="34" charset="0"/>
              </a:rPr>
              <a:t>} </a:t>
            </a:r>
            <a:endParaRPr lang="en-US" sz="1100" dirty="0">
              <a:latin typeface="Operator Mono Book" panose="02000009000000000000" pitchFamily="49" charset="0"/>
              <a:cs typeface="Segoe UI Light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87892" y="3488677"/>
            <a:ext cx="20585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u="sng" dirty="0" smtClean="0">
                <a:latin typeface="Segoe UI Light" pitchFamily="34" charset="0"/>
                <a:cs typeface="Segoe UI Light" pitchFamily="34" charset="0"/>
              </a:rPr>
              <a:t>Изменение </a:t>
            </a:r>
            <a:r>
              <a:rPr lang="en-US" sz="2000" u="sng" dirty="0" smtClean="0">
                <a:latin typeface="Segoe UI Light" pitchFamily="34" charset="0"/>
                <a:cs typeface="Segoe UI Light" pitchFamily="34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20357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  <p:bldP spid="17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Ретроспектива: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65238" y="1863521"/>
            <a:ext cx="2102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 err="1" smtClean="0">
                <a:latin typeface="Segoe UI Light" pitchFamily="34" charset="0"/>
                <a:cs typeface="Segoe UI Light" pitchFamily="34" charset="0"/>
              </a:rPr>
              <a:t>combineReducers</a:t>
            </a:r>
            <a:endParaRPr lang="en-US" sz="2000" u="sng" dirty="0" smtClean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76600" y="2498466"/>
            <a:ext cx="4572000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 smtClean="0">
                <a:latin typeface="Operator Mono Book" panose="02000009000000000000" pitchFamily="49" charset="0"/>
                <a:cs typeface="Segoe UI Light" pitchFamily="34" charset="0"/>
              </a:rPr>
              <a:t>const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</a:t>
            </a:r>
            <a:r>
              <a:rPr lang="en-US" sz="1200" dirty="0" err="1" smtClean="0">
                <a:latin typeface="Operator Mono Book" panose="02000009000000000000" pitchFamily="49" charset="0"/>
                <a:cs typeface="Segoe UI Light" pitchFamily="34" charset="0"/>
              </a:rPr>
              <a:t>globalReducer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= </a:t>
            </a:r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combineReducers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({</a:t>
            </a:r>
          </a:p>
          <a:p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  messages,</a:t>
            </a:r>
          </a:p>
          <a:p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  users,</a:t>
            </a:r>
          </a:p>
          <a:p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 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 profile</a:t>
            </a:r>
            <a:endParaRPr lang="en-US" sz="1200" dirty="0">
              <a:latin typeface="Operator Mono Book" panose="02000009000000000000" pitchFamily="49" charset="0"/>
              <a:cs typeface="Segoe UI Light" pitchFamily="34" charset="0"/>
            </a:endParaRPr>
          </a:p>
          <a:p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})</a:t>
            </a:r>
            <a:endParaRPr lang="en-US" sz="1200" dirty="0">
              <a:latin typeface="Operator Mono Book" panose="02000009000000000000" pitchFamily="49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57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Ретроспектива: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66126" y="1676400"/>
            <a:ext cx="14314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 smtClean="0">
                <a:latin typeface="Segoe UI Light" pitchFamily="34" charset="0"/>
                <a:cs typeface="Segoe UI Light" pitchFamily="34" charset="0"/>
              </a:rPr>
              <a:t>Middleware</a:t>
            </a:r>
          </a:p>
        </p:txBody>
      </p:sp>
      <p:sp>
        <p:nvSpPr>
          <p:cNvPr id="2" name="Rectangle 1"/>
          <p:cNvSpPr/>
          <p:nvPr/>
        </p:nvSpPr>
        <p:spPr>
          <a:xfrm>
            <a:off x="3422974" y="2282782"/>
            <a:ext cx="5346052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function </a:t>
            </a:r>
            <a:r>
              <a:rPr lang="en-US" sz="1200" dirty="0" err="1" smtClean="0">
                <a:latin typeface="Operator Mono Book" panose="02000009000000000000" pitchFamily="49" charset="0"/>
                <a:cs typeface="Segoe UI Light" pitchFamily="34" charset="0"/>
              </a:rPr>
              <a:t>loggerMw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(store) {</a:t>
            </a:r>
          </a:p>
          <a:p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  return function(next) {</a:t>
            </a:r>
          </a:p>
          <a:p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     return function(action) {</a:t>
            </a:r>
          </a:p>
          <a:p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 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        console.log(‘action: ’, action)</a:t>
            </a:r>
          </a:p>
          <a:p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 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        let result =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next(action)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         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console.log(‘new state: ‘, </a:t>
            </a:r>
            <a:r>
              <a:rPr lang="en-US" sz="1200" dirty="0" err="1" smtClean="0">
                <a:latin typeface="Operator Mono Book" panose="02000009000000000000" pitchFamily="49" charset="0"/>
                <a:cs typeface="Segoe UI Light" pitchFamily="34" charset="0"/>
              </a:rPr>
              <a:t>store.getState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())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         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return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result</a:t>
            </a:r>
            <a:endParaRPr lang="en-US" sz="1200" dirty="0">
              <a:solidFill>
                <a:schemeClr val="accent3">
                  <a:lumMod val="75000"/>
                </a:schemeClr>
              </a:solidFill>
              <a:latin typeface="Operator Mono Book" panose="02000009000000000000" pitchFamily="49" charset="0"/>
              <a:cs typeface="Segoe UI Light" pitchFamily="34" charset="0"/>
            </a:endParaRPr>
          </a:p>
          <a:p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 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    }</a:t>
            </a:r>
            <a:endParaRPr lang="en-US" sz="1200" dirty="0">
              <a:latin typeface="Operator Mono Book" panose="02000009000000000000" pitchFamily="49" charset="0"/>
              <a:cs typeface="Segoe UI Light" pitchFamily="34" charset="0"/>
            </a:endParaRPr>
          </a:p>
          <a:p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 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 }</a:t>
            </a:r>
          </a:p>
          <a:p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}</a:t>
            </a:r>
            <a:endParaRPr lang="en-US" sz="1200" dirty="0">
              <a:latin typeface="Operator Mono Book" panose="02000009000000000000" pitchFamily="49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67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Ретроспектива: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66126" y="1676400"/>
            <a:ext cx="1490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 smtClean="0">
                <a:latin typeface="Segoe UI Light" pitchFamily="34" charset="0"/>
                <a:cs typeface="Segoe UI Light" pitchFamily="34" charset="0"/>
              </a:rPr>
              <a:t>redux-</a:t>
            </a:r>
            <a:r>
              <a:rPr lang="en-US" sz="2000" u="sng" dirty="0" err="1" smtClean="0">
                <a:latin typeface="Segoe UI Light" pitchFamily="34" charset="0"/>
                <a:cs typeface="Segoe UI Light" pitchFamily="34" charset="0"/>
              </a:rPr>
              <a:t>thunk</a:t>
            </a:r>
            <a:endParaRPr lang="en-US" sz="2000" u="sng" dirty="0" smtClean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44562" y="2679519"/>
            <a:ext cx="63246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function 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addNewUser</a:t>
            </a:r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(name) {</a:t>
            </a:r>
          </a:p>
          <a:p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  return </a:t>
            </a:r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function(dispatch) {</a:t>
            </a:r>
          </a:p>
          <a:p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      dispatch</a:t>
            </a:r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({type: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'ADD_NEW_USER'</a:t>
            </a:r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, name})</a:t>
            </a:r>
          </a:p>
          <a:p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      dispatch</a:t>
            </a:r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({type: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'NEW_MESSAGE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'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, </a:t>
            </a:r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author: name, text: 'Hello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!‘})</a:t>
            </a:r>
          </a:p>
          <a:p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 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 }</a:t>
            </a:r>
            <a:endParaRPr lang="en-US" sz="1200" dirty="0">
              <a:latin typeface="Operator Mono Book" panose="02000009000000000000" pitchFamily="49" charset="0"/>
              <a:cs typeface="Segoe UI Light" pitchFamily="34" charset="0"/>
            </a:endParaRPr>
          </a:p>
          <a:p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96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Ретроспектива: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38400" y="2721827"/>
            <a:ext cx="7086600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Operator Mono Book" panose="02000009000000000000" pitchFamily="49" charset="0"/>
                <a:cs typeface="Segoe UI Light" pitchFamily="34" charset="0"/>
              </a:rPr>
              <a:t>const</a:t>
            </a:r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 store = </a:t>
            </a:r>
            <a:r>
              <a:rPr lang="en-US" sz="1200" dirty="0" err="1" smtClean="0">
                <a:latin typeface="Operator Mono Book" panose="02000009000000000000" pitchFamily="49" charset="0"/>
                <a:cs typeface="Segoe UI Light" pitchFamily="34" charset="0"/>
              </a:rPr>
              <a:t>createStore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(</a:t>
            </a:r>
          </a:p>
          <a:p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 </a:t>
            </a:r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 </a:t>
            </a:r>
            <a:r>
              <a:rPr lang="en-US" sz="1200" dirty="0" err="1" smtClean="0">
                <a:latin typeface="Operator Mono Book" panose="02000009000000000000" pitchFamily="49" charset="0"/>
                <a:cs typeface="Segoe UI Light" pitchFamily="34" charset="0"/>
              </a:rPr>
              <a:t>rootReducer</a:t>
            </a:r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, </a:t>
            </a:r>
          </a:p>
          <a:p>
            <a:r>
              <a:rPr lang="en-US" sz="1200" dirty="0" smtClean="0">
                <a:latin typeface="Operator Mono Book" panose="02000009000000000000" pitchFamily="49" charset="0"/>
                <a:cs typeface="Segoe UI Light" pitchFamily="34" charset="0"/>
              </a:rPr>
              <a:t>   </a:t>
            </a:r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applyMiddleware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(</a:t>
            </a:r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reduxThunk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, 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loggerMiddleware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, </a:t>
            </a:r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anotherMiddleware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Operator Mono Book" panose="02000009000000000000" pitchFamily="49" charset="0"/>
                <a:cs typeface="Segoe UI Light" pitchFamily="34" charset="0"/>
              </a:rPr>
              <a:t>)</a:t>
            </a:r>
            <a:endParaRPr lang="en-US" sz="1200" dirty="0">
              <a:solidFill>
                <a:schemeClr val="accent3">
                  <a:lumMod val="75000"/>
                </a:schemeClr>
              </a:solidFill>
              <a:latin typeface="Operator Mono Book" panose="02000009000000000000" pitchFamily="49" charset="0"/>
              <a:cs typeface="Segoe UI Light" pitchFamily="34" charset="0"/>
            </a:endParaRPr>
          </a:p>
          <a:p>
            <a:r>
              <a:rPr lang="en-US" sz="1200" dirty="0">
                <a:latin typeface="Operator Mono Book" panose="02000009000000000000" pitchFamily="49" charset="0"/>
                <a:cs typeface="Segoe UI Light" pitchFamily="34" charset="0"/>
              </a:rPr>
              <a:t>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65238" y="1995458"/>
            <a:ext cx="34528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u="sng" dirty="0" smtClean="0">
                <a:latin typeface="Segoe UI Light" pitchFamily="34" charset="0"/>
                <a:cs typeface="Segoe UI Light" pitchFamily="34" charset="0"/>
              </a:rPr>
              <a:t>Комбинирование </a:t>
            </a:r>
            <a:r>
              <a:rPr lang="en-US" sz="2000" u="sng" dirty="0" smtClean="0">
                <a:latin typeface="Segoe UI Light" pitchFamily="34" charset="0"/>
                <a:cs typeface="Segoe UI Light" pitchFamily="34" charset="0"/>
              </a:rPr>
              <a:t>middleware</a:t>
            </a:r>
          </a:p>
        </p:txBody>
      </p:sp>
    </p:spTree>
    <p:extLst>
      <p:ext uri="{BB962C8B-B14F-4D97-AF65-F5344CB8AC3E}">
        <p14:creationId xmlns:p14="http://schemas.microsoft.com/office/powerpoint/2010/main" val="87875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38884</TotalTime>
  <Words>619</Words>
  <Application>Microsoft Office PowerPoint</Application>
  <PresentationFormat>Widescreen</PresentationFormat>
  <Paragraphs>187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Operator Mono Book</vt:lpstr>
      <vt:lpstr>Segoe UI</vt:lpstr>
      <vt:lpstr>Segoe UI Light</vt:lpstr>
      <vt:lpstr>Введение в Enterprise Library</vt:lpstr>
      <vt:lpstr>1_Введение в Enterprise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Vlad Feninets</cp:lastModifiedBy>
  <cp:revision>791</cp:revision>
  <dcterms:created xsi:type="dcterms:W3CDTF">2010-11-10T13:30:04Z</dcterms:created>
  <dcterms:modified xsi:type="dcterms:W3CDTF">2017-03-19T22:53:00Z</dcterms:modified>
</cp:coreProperties>
</file>