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2" r:id="rId4"/>
    <p:sldId id="258" r:id="rId5"/>
    <p:sldId id="273" r:id="rId6"/>
    <p:sldId id="261" r:id="rId7"/>
    <p:sldId id="262" r:id="rId8"/>
    <p:sldId id="263" r:id="rId9"/>
    <p:sldId id="264" r:id="rId10"/>
    <p:sldId id="265" r:id="rId11"/>
    <p:sldId id="266" r:id="rId12"/>
    <p:sldId id="267" r:id="rId13"/>
    <p:sldId id="268" r:id="rId14"/>
    <p:sldId id="269" r:id="rId15"/>
    <p:sldId id="270" r:id="rId16"/>
    <p:sldId id="274" r:id="rId17"/>
  </p:sldIdLst>
  <p:sldSz cx="9144000" cy="5143500" type="screen16x9"/>
  <p:notesSz cx="6858000" cy="9144000"/>
  <p:embeddedFontLst>
    <p:embeddedFont>
      <p:font typeface="Average" panose="020B0604020202020204" charset="0"/>
      <p:regular r:id="rId19"/>
    </p:embeddedFont>
    <p:embeddedFont>
      <p:font typeface="Oswald" panose="000005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0" autoAdjust="0"/>
  </p:normalViewPr>
  <p:slideViewPr>
    <p:cSldViewPr snapToGrid="0">
      <p:cViewPr>
        <p:scale>
          <a:sx n="150" d="100"/>
          <a:sy n="150" d="100"/>
        </p:scale>
        <p:origin x="474"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4672ee3c5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4672ee3c5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4672ee3c5_2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84672ee3c5_2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84672ee3c5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84672ee3c5_2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4672ee3c5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4672ee3c5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4672ee3c5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4672ee3c5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4672ee3c5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4672ee3c5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32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dc2a88df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dc2a88df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dc2a88df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dc2a88df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16080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4672ee3c5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4672ee3c5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4672ee3c5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4672ee3c5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4672ee3c5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4672ee3c5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4672ee3c5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4672ee3c5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4672ee3c5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84672ee3c5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p:nvPr/>
        </p:nvSpPr>
        <p:spPr>
          <a:xfrm>
            <a:off x="1726049" y="3071801"/>
            <a:ext cx="5691900" cy="988243"/>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60" name="Google Shape;60;p13"/>
          <p:cNvSpPr txBox="1">
            <a:spLocks noGrp="1"/>
          </p:cNvSpPr>
          <p:nvPr>
            <p:ph type="ctrTitle"/>
          </p:nvPr>
        </p:nvSpPr>
        <p:spPr>
          <a:xfrm>
            <a:off x="632850" y="760425"/>
            <a:ext cx="8005500" cy="1455900"/>
          </a:xfrm>
          <a:prstGeom prst="rect">
            <a:avLst/>
          </a:prstGeom>
          <a:ln w="114300"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s-ES" sz="5400" dirty="0">
                <a:effectLst/>
                <a:latin typeface="Oswald" panose="00000500000000000000" pitchFamily="2" charset="0"/>
                <a:ea typeface="Times New Roman" panose="02020603050405020304" pitchFamily="18" charset="0"/>
              </a:rPr>
              <a:t>InnoFund Insight </a:t>
            </a:r>
            <a:br>
              <a:rPr lang="es-ES" sz="1800" dirty="0">
                <a:effectLst/>
                <a:latin typeface="Oswald" panose="00000500000000000000" pitchFamily="2" charset="0"/>
                <a:ea typeface="Times New Roman" panose="02020603050405020304" pitchFamily="18" charset="0"/>
              </a:rPr>
            </a:br>
            <a:r>
              <a:rPr lang="es" sz="1800" dirty="0">
                <a:latin typeface="Oswald" panose="00000500000000000000" pitchFamily="2" charset="0"/>
              </a:rPr>
              <a:t>Proyectos Financiados por ProInnovate desde el año 2014-2023</a:t>
            </a:r>
            <a:endParaRPr sz="1800" dirty="0">
              <a:latin typeface="Oswald" panose="00000500000000000000" pitchFamily="2" charset="0"/>
            </a:endParaRPr>
          </a:p>
        </p:txBody>
      </p:sp>
      <p:sp>
        <p:nvSpPr>
          <p:cNvPr id="61" name="Google Shape;61;p13"/>
          <p:cNvSpPr txBox="1">
            <a:spLocks noGrp="1"/>
          </p:cNvSpPr>
          <p:nvPr>
            <p:ph type="subTitle" idx="1"/>
          </p:nvPr>
        </p:nvSpPr>
        <p:spPr>
          <a:xfrm>
            <a:off x="2388285" y="3295968"/>
            <a:ext cx="4494629" cy="539908"/>
          </a:xfrm>
          <a:prstGeom prst="rect">
            <a:avLst/>
          </a:prstGeom>
        </p:spPr>
        <p:txBody>
          <a:bodyPr spcFirstLastPara="1" wrap="square" lIns="91425" tIns="91425" rIns="91425" bIns="91425" anchor="t" anchorCtr="0">
            <a:normAutofit lnSpcReduction="10000"/>
          </a:bodyPr>
          <a:lstStyle/>
          <a:p>
            <a:pPr marL="0" lvl="0" indent="0" algn="ctr" rtl="0">
              <a:lnSpc>
                <a:spcPct val="150000"/>
              </a:lnSpc>
              <a:spcBef>
                <a:spcPts val="0"/>
              </a:spcBef>
              <a:spcAft>
                <a:spcPts val="0"/>
              </a:spcAft>
              <a:buNone/>
            </a:pPr>
            <a:r>
              <a:rPr lang="es" sz="1629" dirty="0">
                <a:solidFill>
                  <a:schemeClr val="lt2"/>
                </a:solidFill>
                <a:latin typeface="Oswald"/>
                <a:ea typeface="Oswald"/>
                <a:cs typeface="Oswald"/>
                <a:sym typeface="Oswald"/>
              </a:rPr>
              <a:t>Aguirre Huamán, André Sebastián…….(U20211A174)</a:t>
            </a:r>
          </a:p>
          <a:p>
            <a:pPr marL="0" lvl="0" indent="0" algn="ctr" rtl="0">
              <a:spcBef>
                <a:spcPts val="0"/>
              </a:spcBef>
              <a:spcAft>
                <a:spcPts val="0"/>
              </a:spcAft>
              <a:buNone/>
            </a:pPr>
            <a:endParaRPr sz="1424" dirty="0">
              <a:solidFill>
                <a:schemeClr val="lt2"/>
              </a:solidFill>
              <a:latin typeface="Times New Roman"/>
              <a:ea typeface="Times New Roman"/>
              <a:cs typeface="Times New Roman"/>
              <a:sym typeface="Times New Roman"/>
            </a:endParaRPr>
          </a:p>
        </p:txBody>
      </p:sp>
      <p:cxnSp>
        <p:nvCxnSpPr>
          <p:cNvPr id="62" name="Google Shape;62;p13"/>
          <p:cNvCxnSpPr/>
          <p:nvPr/>
        </p:nvCxnSpPr>
        <p:spPr>
          <a:xfrm rot="10800000" flipH="1">
            <a:off x="784950" y="2375750"/>
            <a:ext cx="7853400" cy="1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p:nvPr/>
        </p:nvSpPr>
        <p:spPr>
          <a:xfrm>
            <a:off x="0" y="1110952"/>
            <a:ext cx="9144000" cy="3946893"/>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44" name="Google Shape;144;p22"/>
          <p:cNvSpPr txBox="1">
            <a:spLocks noGrp="1"/>
          </p:cNvSpPr>
          <p:nvPr>
            <p:ph type="title"/>
          </p:nvPr>
        </p:nvSpPr>
        <p:spPr>
          <a:xfrm>
            <a:off x="311700" y="8565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Reporte de proyectos por el tipo de Fondo</a:t>
            </a:r>
            <a:endParaRPr sz="2700" dirty="0"/>
          </a:p>
        </p:txBody>
      </p:sp>
      <p:sp>
        <p:nvSpPr>
          <p:cNvPr id="145" name="Google Shape;145;p22"/>
          <p:cNvSpPr txBox="1">
            <a:spLocks noGrp="1"/>
          </p:cNvSpPr>
          <p:nvPr>
            <p:ph type="body" idx="1"/>
          </p:nvPr>
        </p:nvSpPr>
        <p:spPr>
          <a:xfrm>
            <a:off x="124500" y="648621"/>
            <a:ext cx="8895000" cy="39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dirty="0">
                <a:solidFill>
                  <a:schemeClr val="dk1"/>
                </a:solidFill>
                <a:latin typeface="Times New Roman"/>
                <a:ea typeface="Times New Roman"/>
                <a:cs typeface="Times New Roman"/>
                <a:sym typeface="Times New Roman"/>
              </a:rPr>
              <a:t>Monto total de RNR por Fondo:</a:t>
            </a:r>
            <a:r>
              <a:rPr lang="es" sz="1210" dirty="0">
                <a:solidFill>
                  <a:schemeClr val="dk1"/>
                </a:solidFill>
                <a:latin typeface="Times New Roman"/>
                <a:ea typeface="Times New Roman"/>
                <a:cs typeface="Times New Roman"/>
                <a:sym typeface="Times New Roman"/>
              </a:rPr>
              <a:t> Permite conocer cuántos recursos se han asignado para cada tipo de Fondo</a:t>
            </a:r>
            <a:endParaRPr sz="1210" dirty="0">
              <a:solidFill>
                <a:schemeClr val="dk1"/>
              </a:solidFill>
            </a:endParaRPr>
          </a:p>
        </p:txBody>
      </p:sp>
      <p:pic>
        <p:nvPicPr>
          <p:cNvPr id="7" name="Imagen 6">
            <a:extLst>
              <a:ext uri="{FF2B5EF4-FFF2-40B4-BE49-F238E27FC236}">
                <a16:creationId xmlns:a16="http://schemas.microsoft.com/office/drawing/2014/main" id="{80E76E19-AE84-335A-01AA-5B6B0F0091E9}"/>
              </a:ext>
            </a:extLst>
          </p:cNvPr>
          <p:cNvPicPr>
            <a:picLocks noChangeAspect="1"/>
          </p:cNvPicPr>
          <p:nvPr/>
        </p:nvPicPr>
        <p:blipFill rotWithShape="1">
          <a:blip r:embed="rId3"/>
          <a:srcRect l="6188" t="27319" r="38460" b="9691"/>
          <a:stretch/>
        </p:blipFill>
        <p:spPr bwMode="auto">
          <a:xfrm>
            <a:off x="477857" y="1171449"/>
            <a:ext cx="3621666" cy="2317852"/>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BC9DDA7E-D4EB-B38D-812C-A9378A6A84C7}"/>
              </a:ext>
            </a:extLst>
          </p:cNvPr>
          <p:cNvPicPr>
            <a:picLocks noChangeAspect="1"/>
          </p:cNvPicPr>
          <p:nvPr/>
        </p:nvPicPr>
        <p:blipFill rotWithShape="1">
          <a:blip r:embed="rId4"/>
          <a:srcRect l="5534" t="13936" r="16995" b="13683"/>
          <a:stretch/>
        </p:blipFill>
        <p:spPr bwMode="auto">
          <a:xfrm>
            <a:off x="4355313" y="1613647"/>
            <a:ext cx="4729250" cy="2485577"/>
          </a:xfrm>
          <a:prstGeom prst="rect">
            <a:avLst/>
          </a:prstGeom>
          <a:ln>
            <a:noFill/>
          </a:ln>
          <a:extLst>
            <a:ext uri="{53640926-AAD7-44D8-BBD7-CCE9431645EC}">
              <a14:shadowObscured xmlns:a14="http://schemas.microsoft.com/office/drawing/2010/main"/>
            </a:ext>
          </a:extLst>
        </p:spPr>
      </p:pic>
      <p:sp>
        <p:nvSpPr>
          <p:cNvPr id="9" name="CuadroTexto 8">
            <a:extLst>
              <a:ext uri="{FF2B5EF4-FFF2-40B4-BE49-F238E27FC236}">
                <a16:creationId xmlns:a16="http://schemas.microsoft.com/office/drawing/2014/main" id="{64AA4DBD-6DA2-9C7F-A92C-7259038DAAAC}"/>
              </a:ext>
            </a:extLst>
          </p:cNvPr>
          <p:cNvSpPr txBox="1"/>
          <p:nvPr/>
        </p:nvSpPr>
        <p:spPr>
          <a:xfrm>
            <a:off x="217730" y="3549798"/>
            <a:ext cx="4078146" cy="1427186"/>
          </a:xfrm>
          <a:prstGeom prst="rect">
            <a:avLst/>
          </a:prstGeom>
          <a:noFill/>
          <a:ln>
            <a:solidFill>
              <a:schemeClr val="bg1">
                <a:lumMod val="50000"/>
              </a:schemeClr>
            </a:solidFill>
          </a:ln>
        </p:spPr>
        <p:txBody>
          <a:bodyPr wrap="square">
            <a:spAutoFit/>
          </a:bodyPr>
          <a:lstStyle/>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FIDECOM:</a:t>
            </a:r>
            <a:r>
              <a:rPr lang="es-ES" sz="700" dirty="0">
                <a:solidFill>
                  <a:schemeClr val="bg1">
                    <a:lumMod val="50000"/>
                  </a:schemeClr>
                </a:solidFill>
                <a:effectLst/>
                <a:latin typeface="Times New Roman" panose="02020603050405020304" pitchFamily="18" charset="0"/>
                <a:ea typeface="Arial" panose="020B0604020202020204" pitchFamily="34" charset="0"/>
              </a:rPr>
              <a:t> Fondo de investigación y desarrollo para la competitividad</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MIPYME Emprendedor: </a:t>
            </a:r>
            <a:r>
              <a:rPr lang="es-ES" sz="7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del emprendedor</a:t>
            </a:r>
            <a:r>
              <a:rPr lang="es-ES" sz="700" b="1" dirty="0">
                <a:solidFill>
                  <a:schemeClr val="bg1">
                    <a:lumMod val="50000"/>
                  </a:schemeClr>
                </a:solidFill>
                <a:effectLst/>
                <a:latin typeface="Times New Roman" panose="02020603050405020304" pitchFamily="18" charset="0"/>
                <a:ea typeface="Arial" panose="020B0604020202020204" pitchFamily="34" charset="0"/>
              </a:rPr>
              <a:t>.</a:t>
            </a: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MIPYME: </a:t>
            </a:r>
            <a:r>
              <a:rPr lang="es-ES" sz="7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 las pequeñas empresas.</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BID 4:</a:t>
            </a:r>
            <a:r>
              <a:rPr lang="es-ES" sz="700" dirty="0">
                <a:solidFill>
                  <a:schemeClr val="bg1">
                    <a:lumMod val="50000"/>
                  </a:schemeClr>
                </a:solidFill>
                <a:effectLst/>
                <a:latin typeface="Times New Roman" panose="02020603050405020304" pitchFamily="18" charset="0"/>
                <a:ea typeface="Arial" panose="020B0604020202020204" pitchFamily="34" charset="0"/>
              </a:rPr>
              <a:t> Fondo para financiar el programa de innovación, modernización tecnológica y emprendimiento.</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FINCyT</a:t>
            </a:r>
            <a:r>
              <a:rPr lang="es-ES" sz="7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a:t>
            </a:r>
            <a:r>
              <a:rPr lang="es-ES"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700" b="0" i="0" dirty="0">
                <a:solidFill>
                  <a:schemeClr val="bg1">
                    <a:lumMod val="50000"/>
                  </a:schemeClr>
                </a:solidFill>
                <a:effectLst/>
                <a:latin typeface="Times New Roman" panose="02020603050405020304" pitchFamily="18" charset="0"/>
                <a:cs typeface="Times New Roman" panose="02020603050405020304" pitchFamily="18" charset="0"/>
              </a:rPr>
              <a:t>Proyecto de Innovación para la Competitividad</a:t>
            </a:r>
            <a:endParaRPr lang="es-PE"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FOMITEC:</a:t>
            </a:r>
            <a:r>
              <a:rPr lang="es-ES"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700" b="0" i="0" dirty="0">
                <a:solidFill>
                  <a:schemeClr val="bg1">
                    <a:lumMod val="50000"/>
                  </a:schemeClr>
                </a:solidFill>
                <a:effectLst/>
                <a:latin typeface="Times New Roman" panose="02020603050405020304" pitchFamily="18" charset="0"/>
                <a:cs typeface="Times New Roman" panose="02020603050405020304" pitchFamily="18" charset="0"/>
              </a:rPr>
              <a:t>Fondo Marco para la Innovación, Ciencia y Tecnología</a:t>
            </a:r>
            <a:endParaRPr lang="es-PE"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2222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a:t>Reporte de proyectos por el tipo de Fondo</a:t>
            </a:r>
            <a:endParaRPr sz="2700"/>
          </a:p>
        </p:txBody>
      </p:sp>
      <p:sp>
        <p:nvSpPr>
          <p:cNvPr id="153" name="Google Shape;153;p23"/>
          <p:cNvSpPr/>
          <p:nvPr/>
        </p:nvSpPr>
        <p:spPr>
          <a:xfrm>
            <a:off x="0" y="1149350"/>
            <a:ext cx="9144000" cy="38608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56" name="Google Shape;156;p23"/>
          <p:cNvSpPr txBox="1">
            <a:spLocks noGrp="1"/>
          </p:cNvSpPr>
          <p:nvPr>
            <p:ph type="body" idx="1"/>
          </p:nvPr>
        </p:nvSpPr>
        <p:spPr>
          <a:xfrm>
            <a:off x="214420" y="706778"/>
            <a:ext cx="7163700" cy="39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a:solidFill>
                  <a:schemeClr val="dk1"/>
                </a:solidFill>
                <a:latin typeface="Times New Roman"/>
                <a:ea typeface="Times New Roman"/>
                <a:cs typeface="Times New Roman"/>
                <a:sym typeface="Times New Roman"/>
              </a:rPr>
              <a:t>Promedio de montos RNR por Fondo:</a:t>
            </a:r>
            <a:r>
              <a:rPr lang="es" sz="1210">
                <a:solidFill>
                  <a:schemeClr val="dk1"/>
                </a:solidFill>
                <a:latin typeface="Times New Roman"/>
                <a:ea typeface="Times New Roman"/>
                <a:cs typeface="Times New Roman"/>
                <a:sym typeface="Times New Roman"/>
              </a:rPr>
              <a:t> Permite conocer cuál es la media de recursos para cada tipo de Fondo.</a:t>
            </a:r>
            <a:endParaRPr sz="1210" dirty="0">
              <a:solidFill>
                <a:schemeClr val="dk1"/>
              </a:solidFill>
            </a:endParaRPr>
          </a:p>
        </p:txBody>
      </p:sp>
      <p:pic>
        <p:nvPicPr>
          <p:cNvPr id="7" name="Imagen 6">
            <a:extLst>
              <a:ext uri="{FF2B5EF4-FFF2-40B4-BE49-F238E27FC236}">
                <a16:creationId xmlns:a16="http://schemas.microsoft.com/office/drawing/2014/main" id="{94DFF2E2-9168-185D-70C3-499E7361CB2C}"/>
              </a:ext>
            </a:extLst>
          </p:cNvPr>
          <p:cNvPicPr>
            <a:picLocks noChangeAspect="1"/>
          </p:cNvPicPr>
          <p:nvPr/>
        </p:nvPicPr>
        <p:blipFill rotWithShape="1">
          <a:blip r:embed="rId3"/>
          <a:srcRect l="6580" t="19847" r="29241" b="17315"/>
          <a:stretch/>
        </p:blipFill>
        <p:spPr bwMode="auto">
          <a:xfrm>
            <a:off x="311700" y="1176518"/>
            <a:ext cx="3925780" cy="2161926"/>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91B686A5-1116-AA19-01BC-D434EA6032E1}"/>
              </a:ext>
            </a:extLst>
          </p:cNvPr>
          <p:cNvPicPr>
            <a:picLocks noChangeAspect="1"/>
          </p:cNvPicPr>
          <p:nvPr/>
        </p:nvPicPr>
        <p:blipFill rotWithShape="1">
          <a:blip r:embed="rId4"/>
          <a:srcRect l="6550" t="18630" r="2797" b="12125"/>
          <a:stretch/>
        </p:blipFill>
        <p:spPr bwMode="auto">
          <a:xfrm>
            <a:off x="4351184" y="1756495"/>
            <a:ext cx="4734198" cy="2237655"/>
          </a:xfrm>
          <a:prstGeom prst="rect">
            <a:avLst/>
          </a:prstGeom>
          <a:ln>
            <a:noFill/>
          </a:ln>
          <a:extLst>
            <a:ext uri="{53640926-AAD7-44D8-BBD7-CCE9431645EC}">
              <a14:shadowObscured xmlns:a14="http://schemas.microsoft.com/office/drawing/2010/main"/>
            </a:ext>
          </a:extLst>
        </p:spPr>
      </p:pic>
      <p:sp>
        <p:nvSpPr>
          <p:cNvPr id="9" name="CuadroTexto 8">
            <a:extLst>
              <a:ext uri="{FF2B5EF4-FFF2-40B4-BE49-F238E27FC236}">
                <a16:creationId xmlns:a16="http://schemas.microsoft.com/office/drawing/2014/main" id="{E58E2B00-DA32-EF95-E5E1-F5F7C59A9EF1}"/>
              </a:ext>
            </a:extLst>
          </p:cNvPr>
          <p:cNvSpPr txBox="1"/>
          <p:nvPr/>
        </p:nvSpPr>
        <p:spPr>
          <a:xfrm>
            <a:off x="214420" y="3388916"/>
            <a:ext cx="4078146" cy="1427186"/>
          </a:xfrm>
          <a:prstGeom prst="rect">
            <a:avLst/>
          </a:prstGeom>
          <a:noFill/>
          <a:ln>
            <a:solidFill>
              <a:schemeClr val="bg1">
                <a:lumMod val="50000"/>
              </a:schemeClr>
            </a:solidFill>
          </a:ln>
        </p:spPr>
        <p:txBody>
          <a:bodyPr wrap="square">
            <a:spAutoFit/>
          </a:bodyPr>
          <a:lstStyle/>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FIDECOM:</a:t>
            </a:r>
            <a:r>
              <a:rPr lang="es-ES" sz="700" dirty="0">
                <a:solidFill>
                  <a:schemeClr val="bg1">
                    <a:lumMod val="50000"/>
                  </a:schemeClr>
                </a:solidFill>
                <a:effectLst/>
                <a:latin typeface="Times New Roman" panose="02020603050405020304" pitchFamily="18" charset="0"/>
                <a:ea typeface="Arial" panose="020B0604020202020204" pitchFamily="34" charset="0"/>
              </a:rPr>
              <a:t> Fondo de investigación y desarrollo para la competitividad</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MIPYME Emprendedor: </a:t>
            </a:r>
            <a:r>
              <a:rPr lang="es-ES" sz="7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del emprendedor</a:t>
            </a:r>
            <a:r>
              <a:rPr lang="es-ES" sz="700" b="1" dirty="0">
                <a:solidFill>
                  <a:schemeClr val="bg1">
                    <a:lumMod val="50000"/>
                  </a:schemeClr>
                </a:solidFill>
                <a:effectLst/>
                <a:latin typeface="Times New Roman" panose="02020603050405020304" pitchFamily="18" charset="0"/>
                <a:ea typeface="Arial" panose="020B0604020202020204" pitchFamily="34" charset="0"/>
              </a:rPr>
              <a:t>.</a:t>
            </a: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MIPYME: </a:t>
            </a:r>
            <a:r>
              <a:rPr lang="es-ES" sz="7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 las pequeñas empresas.</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BID 4:</a:t>
            </a:r>
            <a:r>
              <a:rPr lang="es-ES" sz="700" dirty="0">
                <a:solidFill>
                  <a:schemeClr val="bg1">
                    <a:lumMod val="50000"/>
                  </a:schemeClr>
                </a:solidFill>
                <a:effectLst/>
                <a:latin typeface="Times New Roman" panose="02020603050405020304" pitchFamily="18" charset="0"/>
                <a:ea typeface="Arial" panose="020B0604020202020204" pitchFamily="34" charset="0"/>
              </a:rPr>
              <a:t> Fondo para financiar el programa de innovación, modernización tecnológica y emprendimiento.</a:t>
            </a:r>
            <a:endParaRPr lang="es-PE" sz="7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rPr>
              <a:t>FINCyT</a:t>
            </a:r>
            <a:r>
              <a:rPr lang="es-ES" sz="7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a:t>
            </a:r>
            <a:r>
              <a:rPr lang="es-ES"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700" b="0" i="0" dirty="0">
                <a:solidFill>
                  <a:schemeClr val="bg1">
                    <a:lumMod val="50000"/>
                  </a:schemeClr>
                </a:solidFill>
                <a:effectLst/>
                <a:latin typeface="Times New Roman" panose="02020603050405020304" pitchFamily="18" charset="0"/>
                <a:cs typeface="Times New Roman" panose="02020603050405020304" pitchFamily="18" charset="0"/>
              </a:rPr>
              <a:t>Proyecto de Innovación para la Competitividad</a:t>
            </a:r>
            <a:endParaRPr lang="es-PE"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171450" indent="-171450">
              <a:lnSpc>
                <a:spcPct val="150000"/>
              </a:lnSpc>
              <a:spcAft>
                <a:spcPts val="600"/>
              </a:spcAft>
              <a:buFont typeface="Wingdings" panose="05000000000000000000" pitchFamily="2" charset="2"/>
              <a:buChar char="q"/>
            </a:pPr>
            <a:r>
              <a:rPr lang="es-ES" sz="7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FOMITEC:</a:t>
            </a:r>
            <a:r>
              <a:rPr lang="es-ES"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700" b="0" i="0" dirty="0">
                <a:solidFill>
                  <a:schemeClr val="bg1">
                    <a:lumMod val="50000"/>
                  </a:schemeClr>
                </a:solidFill>
                <a:effectLst/>
                <a:latin typeface="Times New Roman" panose="02020603050405020304" pitchFamily="18" charset="0"/>
                <a:cs typeface="Times New Roman" panose="02020603050405020304" pitchFamily="18" charset="0"/>
              </a:rPr>
              <a:t>Fondo Marco para la Innovación, Ciencia y Tecnología</a:t>
            </a:r>
            <a:endParaRPr lang="es-PE" sz="7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2222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a:t>Reporte de proyectos según el año de inicio</a:t>
            </a:r>
            <a:endParaRPr sz="2700"/>
          </a:p>
        </p:txBody>
      </p:sp>
      <p:sp>
        <p:nvSpPr>
          <p:cNvPr id="162" name="Google Shape;162;p24"/>
          <p:cNvSpPr/>
          <p:nvPr/>
        </p:nvSpPr>
        <p:spPr>
          <a:xfrm>
            <a:off x="-1" y="1743700"/>
            <a:ext cx="9144001" cy="29958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65" name="Google Shape;165;p24"/>
          <p:cNvSpPr txBox="1">
            <a:spLocks noGrp="1"/>
          </p:cNvSpPr>
          <p:nvPr>
            <p:ph type="body" idx="1"/>
          </p:nvPr>
        </p:nvSpPr>
        <p:spPr>
          <a:xfrm>
            <a:off x="434625" y="975525"/>
            <a:ext cx="7938000" cy="39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dirty="0">
                <a:solidFill>
                  <a:schemeClr val="dk1"/>
                </a:solidFill>
                <a:latin typeface="Times New Roman"/>
                <a:ea typeface="Times New Roman"/>
                <a:cs typeface="Times New Roman"/>
                <a:sym typeface="Times New Roman"/>
              </a:rPr>
              <a:t>Número de proyectos por año:</a:t>
            </a:r>
            <a:r>
              <a:rPr lang="es" sz="1210" dirty="0">
                <a:solidFill>
                  <a:schemeClr val="dk1"/>
                </a:solidFill>
                <a:latin typeface="Times New Roman"/>
                <a:ea typeface="Times New Roman"/>
                <a:cs typeface="Times New Roman"/>
                <a:sym typeface="Times New Roman"/>
              </a:rPr>
              <a:t> Permite conocer el crecimiento del número de proyectos desde el año 2014 hasta 2023</a:t>
            </a:r>
            <a:endParaRPr sz="1210" dirty="0">
              <a:solidFill>
                <a:schemeClr val="dk1"/>
              </a:solidFill>
            </a:endParaRPr>
          </a:p>
        </p:txBody>
      </p:sp>
      <p:pic>
        <p:nvPicPr>
          <p:cNvPr id="7" name="Imagen 6">
            <a:extLst>
              <a:ext uri="{FF2B5EF4-FFF2-40B4-BE49-F238E27FC236}">
                <a16:creationId xmlns:a16="http://schemas.microsoft.com/office/drawing/2014/main" id="{49273EB0-3246-A4B2-2615-543F55DD20EB}"/>
              </a:ext>
            </a:extLst>
          </p:cNvPr>
          <p:cNvPicPr>
            <a:picLocks noChangeAspect="1"/>
          </p:cNvPicPr>
          <p:nvPr/>
        </p:nvPicPr>
        <p:blipFill rotWithShape="1">
          <a:blip r:embed="rId3"/>
          <a:srcRect l="7765" t="38166" r="29077" b="24668"/>
          <a:stretch/>
        </p:blipFill>
        <p:spPr bwMode="auto">
          <a:xfrm>
            <a:off x="414884" y="2410159"/>
            <a:ext cx="4265395" cy="1411943"/>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24AE9AE6-1A9C-4F25-8F5B-AC6E2FF96114}"/>
              </a:ext>
            </a:extLst>
          </p:cNvPr>
          <p:cNvPicPr>
            <a:picLocks noChangeAspect="1"/>
          </p:cNvPicPr>
          <p:nvPr/>
        </p:nvPicPr>
        <p:blipFill rotWithShape="1">
          <a:blip r:embed="rId4"/>
          <a:srcRect l="4234" t="14214" r="50917" b="6576"/>
          <a:stretch/>
        </p:blipFill>
        <p:spPr bwMode="auto">
          <a:xfrm>
            <a:off x="5095163" y="1785540"/>
            <a:ext cx="2931372" cy="29121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2534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a:t>Reporte de proyectos según el año de inicio</a:t>
            </a:r>
            <a:endParaRPr sz="2700"/>
          </a:p>
        </p:txBody>
      </p:sp>
      <p:sp>
        <p:nvSpPr>
          <p:cNvPr id="171" name="Google Shape;171;p25"/>
          <p:cNvSpPr txBox="1">
            <a:spLocks noGrp="1"/>
          </p:cNvSpPr>
          <p:nvPr>
            <p:ph type="body" idx="1"/>
          </p:nvPr>
        </p:nvSpPr>
        <p:spPr>
          <a:xfrm>
            <a:off x="434625" y="975525"/>
            <a:ext cx="793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a:solidFill>
                  <a:schemeClr val="dk1"/>
                </a:solidFill>
                <a:latin typeface="Times New Roman"/>
                <a:ea typeface="Times New Roman"/>
                <a:cs typeface="Times New Roman"/>
                <a:sym typeface="Times New Roman"/>
              </a:rPr>
              <a:t>Monto total de RNR por año:</a:t>
            </a:r>
            <a:r>
              <a:rPr lang="es" sz="1210">
                <a:solidFill>
                  <a:schemeClr val="dk1"/>
                </a:solidFill>
                <a:latin typeface="Times New Roman"/>
                <a:ea typeface="Times New Roman"/>
                <a:cs typeface="Times New Roman"/>
                <a:sym typeface="Times New Roman"/>
              </a:rPr>
              <a:t> Permite un seguimiento de los recursos utilizados en proyectos y actividades durante el período 2014-2023.</a:t>
            </a:r>
            <a:endParaRPr sz="1210">
              <a:solidFill>
                <a:schemeClr val="dk1"/>
              </a:solidFill>
            </a:endParaRPr>
          </a:p>
        </p:txBody>
      </p:sp>
      <p:sp>
        <p:nvSpPr>
          <p:cNvPr id="172" name="Google Shape;172;p25"/>
          <p:cNvSpPr/>
          <p:nvPr/>
        </p:nvSpPr>
        <p:spPr>
          <a:xfrm>
            <a:off x="0" y="1743700"/>
            <a:ext cx="9144000" cy="29958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7" name="Imagen 6">
            <a:extLst>
              <a:ext uri="{FF2B5EF4-FFF2-40B4-BE49-F238E27FC236}">
                <a16:creationId xmlns:a16="http://schemas.microsoft.com/office/drawing/2014/main" id="{22DA5220-63F9-922B-49D9-1B5B449D1DB2}"/>
              </a:ext>
            </a:extLst>
          </p:cNvPr>
          <p:cNvPicPr>
            <a:picLocks noChangeAspect="1"/>
          </p:cNvPicPr>
          <p:nvPr/>
        </p:nvPicPr>
        <p:blipFill rotWithShape="1">
          <a:blip r:embed="rId3"/>
          <a:srcRect l="7512" t="17677" r="25928" b="7051"/>
          <a:stretch/>
        </p:blipFill>
        <p:spPr bwMode="auto">
          <a:xfrm>
            <a:off x="104607" y="2052621"/>
            <a:ext cx="3737947" cy="2377955"/>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C9C183DB-14F6-B7F5-7432-FB91488F4E00}"/>
              </a:ext>
            </a:extLst>
          </p:cNvPr>
          <p:cNvPicPr>
            <a:picLocks noChangeAspect="1"/>
          </p:cNvPicPr>
          <p:nvPr/>
        </p:nvPicPr>
        <p:blipFill rotWithShape="1">
          <a:blip r:embed="rId4"/>
          <a:srcRect l="5587" t="13599" r="16880" b="13245"/>
          <a:stretch/>
        </p:blipFill>
        <p:spPr bwMode="auto">
          <a:xfrm>
            <a:off x="3947160" y="1913222"/>
            <a:ext cx="5006340" cy="265675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11700" y="2534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a:t>Reporte de proyectos según el año de inicio</a:t>
            </a:r>
            <a:endParaRPr sz="2700"/>
          </a:p>
        </p:txBody>
      </p:sp>
      <p:sp>
        <p:nvSpPr>
          <p:cNvPr id="180" name="Google Shape;180;p26"/>
          <p:cNvSpPr/>
          <p:nvPr/>
        </p:nvSpPr>
        <p:spPr>
          <a:xfrm>
            <a:off x="0" y="1743700"/>
            <a:ext cx="9144000" cy="307214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81" name="Google Shape;181;p26"/>
          <p:cNvSpPr txBox="1">
            <a:spLocks noGrp="1"/>
          </p:cNvSpPr>
          <p:nvPr>
            <p:ph type="body" idx="1"/>
          </p:nvPr>
        </p:nvSpPr>
        <p:spPr>
          <a:xfrm>
            <a:off x="434625" y="975525"/>
            <a:ext cx="8276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s" sz="1210" b="1" dirty="0">
                <a:solidFill>
                  <a:schemeClr val="dk1"/>
                </a:solidFill>
                <a:latin typeface="Times New Roman"/>
                <a:ea typeface="Times New Roman"/>
                <a:cs typeface="Times New Roman"/>
                <a:sym typeface="Times New Roman"/>
              </a:rPr>
              <a:t>Promedio de montos RNR por año: </a:t>
            </a:r>
            <a:r>
              <a:rPr lang="es" sz="1210" dirty="0">
                <a:solidFill>
                  <a:schemeClr val="dk1"/>
                </a:solidFill>
                <a:latin typeface="Times New Roman"/>
                <a:ea typeface="Times New Roman"/>
                <a:cs typeface="Times New Roman"/>
                <a:sym typeface="Times New Roman"/>
              </a:rPr>
              <a:t>Permite identificar patrones a lo largo de estos años y determinar si ha habido fluctuaciones significativas en la asignación de recursos</a:t>
            </a:r>
            <a:endParaRPr sz="121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SzPts val="1018"/>
              <a:buNone/>
            </a:pPr>
            <a:endParaRPr sz="1210" dirty="0">
              <a:solidFill>
                <a:schemeClr val="dk1"/>
              </a:solidFill>
              <a:latin typeface="Times New Roman"/>
              <a:ea typeface="Times New Roman"/>
              <a:cs typeface="Times New Roman"/>
              <a:sym typeface="Times New Roman"/>
            </a:endParaRPr>
          </a:p>
        </p:txBody>
      </p:sp>
      <p:pic>
        <p:nvPicPr>
          <p:cNvPr id="7" name="Imagen 6">
            <a:extLst>
              <a:ext uri="{FF2B5EF4-FFF2-40B4-BE49-F238E27FC236}">
                <a16:creationId xmlns:a16="http://schemas.microsoft.com/office/drawing/2014/main" id="{15FB73EF-AA73-0D21-2E30-FB7465191260}"/>
              </a:ext>
            </a:extLst>
          </p:cNvPr>
          <p:cNvPicPr>
            <a:picLocks noChangeAspect="1"/>
          </p:cNvPicPr>
          <p:nvPr/>
        </p:nvPicPr>
        <p:blipFill rotWithShape="1">
          <a:blip r:embed="rId3"/>
          <a:srcRect l="8073" t="18218" r="18258" b="6717"/>
          <a:stretch/>
        </p:blipFill>
        <p:spPr bwMode="auto">
          <a:xfrm>
            <a:off x="42556" y="2092229"/>
            <a:ext cx="3990732" cy="2287114"/>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CEC67D0E-21AF-4A7E-55BA-8E20C5DC3A91}"/>
              </a:ext>
            </a:extLst>
          </p:cNvPr>
          <p:cNvPicPr>
            <a:picLocks noChangeAspect="1"/>
          </p:cNvPicPr>
          <p:nvPr/>
        </p:nvPicPr>
        <p:blipFill rotWithShape="1">
          <a:blip r:embed="rId4"/>
          <a:srcRect l="8219" t="19421" r="3218" b="13814"/>
          <a:stretch/>
        </p:blipFill>
        <p:spPr bwMode="auto">
          <a:xfrm>
            <a:off x="4075844" y="2054292"/>
            <a:ext cx="4991407" cy="236298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p:nvPr/>
        </p:nvSpPr>
        <p:spPr>
          <a:xfrm>
            <a:off x="311700" y="1226250"/>
            <a:ext cx="8520600" cy="2995800"/>
          </a:xfrm>
          <a:prstGeom prst="roundRect">
            <a:avLst>
              <a:gd name="adj" fmla="val 16667"/>
            </a:avLst>
          </a:prstGeom>
          <a:solidFill>
            <a:schemeClr val="accent4">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nSpc>
                <a:spcPct val="150000"/>
              </a:lnSpc>
              <a:buFont typeface="Symbol" panose="05050102010706020507" pitchFamily="18" charset="2"/>
              <a:buChar char=""/>
            </a:pPr>
            <a:r>
              <a:rPr lang="es-PE" sz="1200" dirty="0">
                <a:effectLst/>
                <a:latin typeface="Times New Roman" panose="02020603050405020304" pitchFamily="18" charset="0"/>
                <a:ea typeface="Arial" panose="020B0604020202020204" pitchFamily="34" charset="0"/>
              </a:rPr>
              <a:t> </a:t>
            </a:r>
            <a:r>
              <a:rPr lang="es-ES" sz="1200" dirty="0">
                <a:effectLst/>
                <a:latin typeface="Times New Roman" panose="02020603050405020304" pitchFamily="18" charset="0"/>
                <a:ea typeface="Arial" panose="020B0604020202020204" pitchFamily="34" charset="0"/>
              </a:rPr>
              <a:t>El departamento donde se reportaron más cantidad de proyectos y de monto total de RNR en Lima. Sin embargo, es en Apurímac donde se registra la mayor cantidad de promedio de monto total de RNR.</a:t>
            </a:r>
            <a:endParaRPr lang="es-PE" sz="1200" dirty="0">
              <a:effectLst/>
              <a:latin typeface="Arial" panose="020B0604020202020204" pitchFamily="34" charset="0"/>
              <a:ea typeface="Arial" panose="020B0604020202020204" pitchFamily="34" charset="0"/>
            </a:endParaRPr>
          </a:p>
          <a:p>
            <a:pPr marL="228600">
              <a:lnSpc>
                <a:spcPct val="150000"/>
              </a:lnSpc>
            </a:pPr>
            <a:r>
              <a:rPr lang="es-ES" sz="1200" dirty="0">
                <a:effectLst/>
                <a:latin typeface="Times New Roman" panose="02020603050405020304" pitchFamily="18" charset="0"/>
                <a:ea typeface="Arial" panose="020B0604020202020204" pitchFamily="34" charset="0"/>
              </a:rPr>
              <a:t> </a:t>
            </a:r>
            <a:endParaRPr lang="es-PE" sz="12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 El nombre de fondo más usado es "MIPYME Emprendedor", el que obtuvo mayor monto total de RNR es “FINCYT III” y el que tuvo mayor promedio es “MIPYME”.</a:t>
            </a:r>
            <a:endParaRPr lang="es-PE" sz="1200" dirty="0">
              <a:effectLst/>
              <a:latin typeface="Arial" panose="020B0604020202020204" pitchFamily="34" charset="0"/>
              <a:ea typeface="Arial" panose="020B0604020202020204" pitchFamily="34" charset="0"/>
            </a:endParaRPr>
          </a:p>
          <a:p>
            <a:pPr>
              <a:lnSpc>
                <a:spcPct val="150000"/>
              </a:lnSpc>
            </a:pPr>
            <a:r>
              <a:rPr lang="es-ES" sz="1200" dirty="0">
                <a:effectLst/>
                <a:latin typeface="Times New Roman" panose="02020603050405020304" pitchFamily="18" charset="0"/>
                <a:ea typeface="Arial" panose="020B0604020202020204" pitchFamily="34" charset="0"/>
              </a:rPr>
              <a:t> </a:t>
            </a:r>
            <a:endParaRPr lang="es-PE" sz="12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En el transcurso de los años 2014-2023 el número de proyectos ha ido incrementando año tras año, siendo en 2023 donde alcanzo la mayor cantidad de proyectos innovadores pesar de que aún no termina el año. Sin embargo, en 2022 se registró mayor cantidad de monto total de RNR y en 2020 se registró el mayor promedio de monto total de RNR.  	</a:t>
            </a:r>
            <a:endParaRPr lang="es-PE" sz="1200" dirty="0">
              <a:effectLst/>
              <a:latin typeface="Arial" panose="020B0604020202020204" pitchFamily="34" charset="0"/>
              <a:ea typeface="Arial" panose="020B0604020202020204" pitchFamily="34" charset="0"/>
            </a:endParaRPr>
          </a:p>
          <a:p>
            <a:pPr marL="0" lvl="0" indent="0" algn="ctr" rtl="0">
              <a:spcBef>
                <a:spcPts val="0"/>
              </a:spcBef>
              <a:spcAft>
                <a:spcPts val="0"/>
              </a:spcAft>
              <a:buNone/>
            </a:pPr>
            <a:endParaRPr dirty="0">
              <a:solidFill>
                <a:schemeClr val="accent4">
                  <a:lumMod val="40000"/>
                  <a:lumOff val="60000"/>
                </a:schemeClr>
              </a:solidFill>
              <a:latin typeface="Average"/>
              <a:ea typeface="Average"/>
              <a:cs typeface="Average"/>
              <a:sym typeface="Average"/>
            </a:endParaRPr>
          </a:p>
        </p:txBody>
      </p:sp>
      <p:sp>
        <p:nvSpPr>
          <p:cNvPr id="189" name="Google Shape;189;p27"/>
          <p:cNvSpPr txBox="1">
            <a:spLocks noGrp="1"/>
          </p:cNvSpPr>
          <p:nvPr>
            <p:ph type="title"/>
          </p:nvPr>
        </p:nvSpPr>
        <p:spPr>
          <a:xfrm>
            <a:off x="356150" y="3487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Conclusiones</a:t>
            </a:r>
            <a:endParaRPr sz="2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p:nvPr/>
        </p:nvSpPr>
        <p:spPr>
          <a:xfrm>
            <a:off x="311700" y="1315734"/>
            <a:ext cx="8520600" cy="2512032"/>
          </a:xfrm>
          <a:prstGeom prst="roundRect">
            <a:avLst>
              <a:gd name="adj" fmla="val 16667"/>
            </a:avLst>
          </a:prstGeom>
          <a:solidFill>
            <a:schemeClr val="accent4">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nSpc>
                <a:spcPct val="115000"/>
              </a:lnSpc>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Se debe analizar los proyectos exitosos en departamentos específicos y explorar la replicabilidad de sus modelos para estimular el crecimiento en otras áreas.</a:t>
            </a:r>
            <a:endParaRPr lang="es-PE" sz="1200" dirty="0">
              <a:effectLst/>
              <a:latin typeface="Arial" panose="020B0604020202020204" pitchFamily="34" charset="0"/>
              <a:ea typeface="Arial" panose="020B0604020202020204" pitchFamily="34" charset="0"/>
            </a:endParaRPr>
          </a:p>
          <a:p>
            <a:pPr>
              <a:lnSpc>
                <a:spcPct val="115000"/>
              </a:lnSpc>
            </a:pPr>
            <a:r>
              <a:rPr lang="es-ES" sz="1200" dirty="0">
                <a:effectLst/>
                <a:latin typeface="Times New Roman" panose="02020603050405020304" pitchFamily="18" charset="0"/>
                <a:ea typeface="Arial" panose="020B0604020202020204" pitchFamily="34" charset="0"/>
              </a:rPr>
              <a:t> </a:t>
            </a:r>
            <a:endParaRPr lang="es-PE" sz="12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Se debe destinar recursos adicionales a proyectos innovadores que demuestren un potencial significativo para el desarrollo socioeconómico, basándose en las tendencias identificadas en la financiación actual.</a:t>
            </a:r>
            <a:endParaRPr lang="es-PE" sz="1200" dirty="0">
              <a:effectLst/>
              <a:latin typeface="Arial" panose="020B0604020202020204" pitchFamily="34" charset="0"/>
              <a:ea typeface="Arial" panose="020B0604020202020204" pitchFamily="34" charset="0"/>
            </a:endParaRPr>
          </a:p>
          <a:p>
            <a:pPr>
              <a:lnSpc>
                <a:spcPct val="115000"/>
              </a:lnSpc>
            </a:pPr>
            <a:r>
              <a:rPr lang="es-ES" sz="1200" dirty="0">
                <a:effectLst/>
                <a:latin typeface="Times New Roman" panose="02020603050405020304" pitchFamily="18" charset="0"/>
                <a:ea typeface="Arial" panose="020B0604020202020204" pitchFamily="34" charset="0"/>
              </a:rPr>
              <a:t> </a:t>
            </a:r>
            <a:endParaRPr lang="es-PE" sz="12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Se debe identificar los proyectos que hayan demostrado un impacto significativo en un año específico y considerar la posibilidad de priorizar la financiación para iniciativas similares en el futuro.	</a:t>
            </a:r>
            <a:endParaRPr lang="es-PE" sz="1200" dirty="0">
              <a:effectLst/>
              <a:latin typeface="Arial" panose="020B0604020202020204" pitchFamily="34" charset="0"/>
              <a:ea typeface="Arial" panose="020B0604020202020204" pitchFamily="34" charset="0"/>
            </a:endParaRPr>
          </a:p>
          <a:p>
            <a:pPr marL="0" lvl="0" indent="0" algn="ctr" rtl="0">
              <a:spcBef>
                <a:spcPts val="0"/>
              </a:spcBef>
              <a:spcAft>
                <a:spcPts val="0"/>
              </a:spcAft>
              <a:buNone/>
            </a:pPr>
            <a:endParaRPr dirty="0">
              <a:solidFill>
                <a:schemeClr val="accent4">
                  <a:lumMod val="40000"/>
                  <a:lumOff val="60000"/>
                </a:schemeClr>
              </a:solidFill>
              <a:latin typeface="Average"/>
              <a:ea typeface="Average"/>
              <a:cs typeface="Average"/>
              <a:sym typeface="Average"/>
            </a:endParaRPr>
          </a:p>
        </p:txBody>
      </p:sp>
      <p:sp>
        <p:nvSpPr>
          <p:cNvPr id="189" name="Google Shape;189;p27"/>
          <p:cNvSpPr txBox="1">
            <a:spLocks noGrp="1"/>
          </p:cNvSpPr>
          <p:nvPr>
            <p:ph type="title"/>
          </p:nvPr>
        </p:nvSpPr>
        <p:spPr>
          <a:xfrm>
            <a:off x="356150" y="3487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Recomendaciones</a:t>
            </a:r>
            <a:endParaRPr sz="2700" dirty="0"/>
          </a:p>
        </p:txBody>
      </p:sp>
    </p:spTree>
    <p:extLst>
      <p:ext uri="{BB962C8B-B14F-4D97-AF65-F5344CB8AC3E}">
        <p14:creationId xmlns:p14="http://schemas.microsoft.com/office/powerpoint/2010/main" val="136206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351049" y="1114173"/>
            <a:ext cx="7717185" cy="2180355"/>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68" name="Google Shape;68;p14"/>
          <p:cNvSpPr txBox="1">
            <a:spLocks noGrp="1"/>
          </p:cNvSpPr>
          <p:nvPr>
            <p:ph type="title"/>
          </p:nvPr>
        </p:nvSpPr>
        <p:spPr>
          <a:xfrm>
            <a:off x="311700" y="445025"/>
            <a:ext cx="3465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Resumen del Proyecto</a:t>
            </a:r>
            <a:endParaRPr dirty="0"/>
          </a:p>
        </p:txBody>
      </p:sp>
      <p:sp>
        <p:nvSpPr>
          <p:cNvPr id="69" name="Google Shape;69;p14"/>
          <p:cNvSpPr txBox="1">
            <a:spLocks noGrp="1"/>
          </p:cNvSpPr>
          <p:nvPr>
            <p:ph type="body" idx="1"/>
          </p:nvPr>
        </p:nvSpPr>
        <p:spPr>
          <a:xfrm>
            <a:off x="351049" y="1114173"/>
            <a:ext cx="7717185" cy="2180355"/>
          </a:xfrm>
          <a:prstGeom prst="rect">
            <a:avLst/>
          </a:prstGeom>
        </p:spPr>
        <p:txBody>
          <a:bodyPr spcFirstLastPara="1" wrap="square" lIns="91425" tIns="91425" rIns="91425" bIns="91425" anchor="t" anchorCtr="0">
            <a:noAutofit/>
          </a:bodyPr>
          <a:lstStyle/>
          <a:p>
            <a:pPr marL="0" lvl="0" indent="0" algn="l" rtl="0">
              <a:spcAft>
                <a:spcPts val="0"/>
              </a:spcAft>
              <a:buNone/>
            </a:pPr>
            <a:r>
              <a:rPr lang="es" sz="1300" dirty="0">
                <a:solidFill>
                  <a:schemeClr val="tx1"/>
                </a:solidFill>
                <a:latin typeface="Times New Roman" panose="02020603050405020304" pitchFamily="18" charset="0"/>
                <a:ea typeface="Oswald"/>
                <a:cs typeface="Times New Roman" panose="02020603050405020304" pitchFamily="18" charset="0"/>
                <a:sym typeface="Oswald"/>
              </a:rPr>
              <a:t>El proyecto trata acerca del análisis de datos enfocado en los proyectos financiados en ejecución por el programa ProInnóvate. </a:t>
            </a:r>
          </a:p>
          <a:p>
            <a:pPr marL="0" lvl="0" indent="0" algn="l" rtl="0">
              <a:spcAft>
                <a:spcPts val="0"/>
              </a:spcAft>
              <a:buNone/>
            </a:pPr>
            <a:endParaRPr sz="1300" dirty="0">
              <a:solidFill>
                <a:schemeClr val="tx1"/>
              </a:solidFill>
              <a:latin typeface="Times New Roman" panose="02020603050405020304" pitchFamily="18" charset="0"/>
              <a:ea typeface="Oswald"/>
              <a:cs typeface="Times New Roman" panose="02020603050405020304" pitchFamily="18" charset="0"/>
              <a:sym typeface="Oswald"/>
            </a:endParaRPr>
          </a:p>
          <a:p>
            <a:pPr marL="0" lvl="0" indent="0" algn="l" rtl="0">
              <a:spcAft>
                <a:spcPts val="1200"/>
              </a:spcAft>
              <a:buNone/>
            </a:pPr>
            <a:r>
              <a:rPr lang="es" sz="1300" dirty="0">
                <a:solidFill>
                  <a:schemeClr val="tx1"/>
                </a:solidFill>
                <a:latin typeface="Times New Roman" panose="02020603050405020304" pitchFamily="18" charset="0"/>
                <a:ea typeface="Oswald"/>
                <a:cs typeface="Times New Roman" panose="02020603050405020304" pitchFamily="18" charset="0"/>
                <a:sym typeface="Oswald"/>
              </a:rPr>
              <a:t>El programa ProInnovate administra y provee financiamiento complementario a una diversidad de proyectos presentados por empresas de cualquier sector, emprendedores, organizaciones de apoyo al emprendimiento, asociaciones, entidades gubernamentales y académicas. </a:t>
            </a:r>
          </a:p>
          <a:p>
            <a:pPr marL="0" lvl="0" indent="0">
              <a:spcAft>
                <a:spcPts val="1200"/>
              </a:spcAft>
              <a:buNone/>
            </a:pPr>
            <a:r>
              <a:rPr lang="es-ES" sz="1300" dirty="0">
                <a:solidFill>
                  <a:schemeClr val="tx1"/>
                </a:solidFill>
                <a:latin typeface="Times New Roman" panose="02020603050405020304" pitchFamily="18" charset="0"/>
                <a:cs typeface="Times New Roman" panose="02020603050405020304" pitchFamily="18" charset="0"/>
              </a:rPr>
              <a:t>Estos proyectos están relacionados con áreas fundamentales para el desarrollo del país. Eso motiva pensar que contribuye positivamente en la sociedad al trabajar en esta aplicación. </a:t>
            </a:r>
            <a:endParaRPr sz="1300" dirty="0">
              <a:solidFill>
                <a:schemeClr val="tx1"/>
              </a:solidFill>
              <a:latin typeface="Times New Roman" panose="02020603050405020304" pitchFamily="18" charset="0"/>
              <a:ea typeface="Oswald"/>
              <a:cs typeface="Times New Roman" panose="02020603050405020304" pitchFamily="18" charset="0"/>
              <a:sym typeface="Oswald"/>
            </a:endParaRPr>
          </a:p>
        </p:txBody>
      </p:sp>
      <p:pic>
        <p:nvPicPr>
          <p:cNvPr id="70" name="Google Shape;70;p14"/>
          <p:cNvPicPr preferRelativeResize="0"/>
          <p:nvPr/>
        </p:nvPicPr>
        <p:blipFill>
          <a:blip r:embed="rId3">
            <a:alphaModFix/>
          </a:blip>
          <a:stretch>
            <a:fillRect/>
          </a:stretch>
        </p:blipFill>
        <p:spPr>
          <a:xfrm>
            <a:off x="2686050" y="3569483"/>
            <a:ext cx="3771900" cy="120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4">
            <a:extLst>
              <a:ext uri="{FF2B5EF4-FFF2-40B4-BE49-F238E27FC236}">
                <a16:creationId xmlns:a16="http://schemas.microsoft.com/office/drawing/2014/main" id="{F41C76EE-8150-47B5-A008-76E1FA312FEB}"/>
              </a:ext>
            </a:extLst>
          </p:cNvPr>
          <p:cNvSpPr txBox="1">
            <a:spLocks noGrp="1"/>
          </p:cNvSpPr>
          <p:nvPr>
            <p:ph type="title"/>
          </p:nvPr>
        </p:nvSpPr>
        <p:spPr>
          <a:xfrm>
            <a:off x="311700" y="445025"/>
            <a:ext cx="3465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Sustento </a:t>
            </a:r>
            <a:r>
              <a:rPr lang="es" dirty="0"/>
              <a:t>del Proyecto</a:t>
            </a:r>
            <a:endParaRPr dirty="0"/>
          </a:p>
        </p:txBody>
      </p:sp>
      <p:sp>
        <p:nvSpPr>
          <p:cNvPr id="5" name="Google Shape;67;p14">
            <a:extLst>
              <a:ext uri="{FF2B5EF4-FFF2-40B4-BE49-F238E27FC236}">
                <a16:creationId xmlns:a16="http://schemas.microsoft.com/office/drawing/2014/main" id="{1203DAC5-32C3-498B-9A7B-CA74D3CED165}"/>
              </a:ext>
            </a:extLst>
          </p:cNvPr>
          <p:cNvSpPr/>
          <p:nvPr/>
        </p:nvSpPr>
        <p:spPr>
          <a:xfrm>
            <a:off x="444600" y="1163170"/>
            <a:ext cx="8437182" cy="3274357"/>
          </a:xfrm>
          <a:prstGeom prst="rect">
            <a:avLst/>
          </a:prstGeom>
          <a:solidFill>
            <a:schemeClr val="bg1">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s-ES" sz="1200" dirty="0">
                <a:solidFill>
                  <a:schemeClr val="tx1">
                    <a:lumMod val="95000"/>
                  </a:schemeClr>
                </a:solidFill>
                <a:latin typeface="Times New Roman" panose="02020603050405020304" pitchFamily="18" charset="0"/>
                <a:cs typeface="Times New Roman" panose="02020603050405020304" pitchFamily="18" charset="0"/>
              </a:rPr>
              <a:t>La gestión y el financiamiento de los proyectos de emprendimiento e innovación son aspectos clave para el desarrollo de cualquier país. Son procesos que generan valor a través de la creación o mejora de productos, servicios, procesos o modelos de negocios, que responden a las necesidades y demandas de los clientes y usuarios.</a:t>
            </a:r>
          </a:p>
          <a:p>
            <a:endParaRPr lang="en-US" sz="1200" dirty="0">
              <a:solidFill>
                <a:schemeClr val="tx1">
                  <a:lumMod val="95000"/>
                </a:schemeClr>
              </a:solidFill>
              <a:latin typeface="Times New Roman" panose="02020603050405020304" pitchFamily="18" charset="0"/>
              <a:cs typeface="Times New Roman" panose="02020603050405020304" pitchFamily="18" charset="0"/>
            </a:endParaRPr>
          </a:p>
          <a:p>
            <a:r>
              <a:rPr lang="en-US" sz="1200" dirty="0">
                <a:solidFill>
                  <a:schemeClr val="tx1">
                    <a:lumMod val="95000"/>
                  </a:schemeClr>
                </a:solidFill>
                <a:latin typeface="Times New Roman" panose="02020603050405020304" pitchFamily="18" charset="0"/>
                <a:cs typeface="Times New Roman" panose="02020603050405020304" pitchFamily="18" charset="0"/>
              </a:rPr>
              <a:t>E</a:t>
            </a:r>
            <a:r>
              <a:rPr lang="es-ES" sz="1200" dirty="0">
                <a:solidFill>
                  <a:schemeClr val="tx1">
                    <a:lumMod val="95000"/>
                  </a:schemeClr>
                </a:solidFill>
                <a:latin typeface="Times New Roman" panose="02020603050405020304" pitchFamily="18" charset="0"/>
                <a:cs typeface="Times New Roman" panose="02020603050405020304" pitchFamily="18" charset="0"/>
              </a:rPr>
              <a:t>l emprendimiento es crucial para el desarrollo económico y social de los países debido a su capacidad para generar empleos, estimular el crecimiento económico y promover la innovación.</a:t>
            </a:r>
          </a:p>
          <a:p>
            <a:endParaRPr lang="en-US" sz="1200" dirty="0">
              <a:solidFill>
                <a:schemeClr val="tx1">
                  <a:lumMod val="95000"/>
                </a:schemeClr>
              </a:solidFill>
              <a:latin typeface="Times New Roman" panose="02020603050405020304" pitchFamily="18" charset="0"/>
              <a:cs typeface="Times New Roman" panose="02020603050405020304" pitchFamily="18" charset="0"/>
            </a:endParaRPr>
          </a:p>
          <a:p>
            <a:r>
              <a:rPr lang="es-ES" sz="1200" dirty="0">
                <a:solidFill>
                  <a:schemeClr val="tx1">
                    <a:lumMod val="95000"/>
                  </a:schemeClr>
                </a:solidFill>
                <a:latin typeface="Times New Roman" panose="02020603050405020304" pitchFamily="18" charset="0"/>
                <a:cs typeface="Times New Roman" panose="02020603050405020304" pitchFamily="18" charset="0"/>
              </a:rPr>
              <a:t>De igual manera, fomentan la competencia y la mejora continua en los mercados de una manera que va más allá de la mera rivalidad empresarial.</a:t>
            </a:r>
            <a:endParaRPr lang="en-US" sz="1200" dirty="0">
              <a:solidFill>
                <a:schemeClr val="tx1">
                  <a:lumMod val="95000"/>
                </a:schemeClr>
              </a:solidFill>
              <a:latin typeface="Times New Roman" panose="02020603050405020304" pitchFamily="18" charset="0"/>
              <a:cs typeface="Times New Roman" panose="02020603050405020304" pitchFamily="18" charset="0"/>
            </a:endParaRPr>
          </a:p>
          <a:p>
            <a:r>
              <a:rPr lang="es-ES" sz="1200" dirty="0">
                <a:solidFill>
                  <a:schemeClr val="tx1">
                    <a:lumMod val="95000"/>
                  </a:schemeClr>
                </a:solidFill>
                <a:latin typeface="Times New Roman" panose="02020603050405020304" pitchFamily="18" charset="0"/>
                <a:cs typeface="Times New Roman" panose="02020603050405020304" pitchFamily="18" charset="0"/>
              </a:rPr>
              <a:t> </a:t>
            </a:r>
            <a:endParaRPr lang="en-US" sz="1200" dirty="0">
              <a:solidFill>
                <a:schemeClr val="tx1">
                  <a:lumMod val="95000"/>
                </a:schemeClr>
              </a:solidFill>
              <a:latin typeface="Times New Roman" panose="02020603050405020304" pitchFamily="18" charset="0"/>
              <a:cs typeface="Times New Roman" panose="02020603050405020304" pitchFamily="18" charset="0"/>
            </a:endParaRPr>
          </a:p>
          <a:p>
            <a:r>
              <a:rPr lang="es-ES" sz="1200" dirty="0">
                <a:solidFill>
                  <a:schemeClr val="tx1">
                    <a:lumMod val="95000"/>
                  </a:schemeClr>
                </a:solidFill>
                <a:latin typeface="Times New Roman" panose="02020603050405020304" pitchFamily="18" charset="0"/>
                <a:cs typeface="Times New Roman" panose="02020603050405020304" pitchFamily="18" charset="0"/>
              </a:rPr>
              <a:t>El emprendimiento desempeña un papel fundamental en la generación de nuevos productos y servicios que no solo satisfacen las necesidades de los consumidores, sino que también impulsan la evolución de la sociedad y la economía en su conjunto.</a:t>
            </a:r>
          </a:p>
          <a:p>
            <a:endParaRPr lang="en-US" sz="1200" dirty="0">
              <a:solidFill>
                <a:schemeClr val="tx1">
                  <a:lumMod val="95000"/>
                </a:schemeClr>
              </a:solidFill>
              <a:latin typeface="Times New Roman" panose="02020603050405020304" pitchFamily="18" charset="0"/>
              <a:cs typeface="Times New Roman" panose="02020603050405020304" pitchFamily="18" charset="0"/>
            </a:endParaRPr>
          </a:p>
          <a:p>
            <a:r>
              <a:rPr lang="es-ES" sz="1200" dirty="0">
                <a:solidFill>
                  <a:schemeClr val="tx1">
                    <a:lumMod val="95000"/>
                  </a:schemeClr>
                </a:solidFill>
                <a:latin typeface="Times New Roman" panose="02020603050405020304" pitchFamily="18" charset="0"/>
                <a:cs typeface="Times New Roman" panose="02020603050405020304" pitchFamily="18" charset="0"/>
              </a:rPr>
              <a:t>Por último, se destaca que las fuentes de financiamiento son fundamentales para el crecimiento económico de un país y para el desarrollo empresarial, ya que contribuyen al producto bruto interno y estimulan la demanda económica.</a:t>
            </a:r>
            <a:endParaRPr lang="en-US"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8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a:off x="0" y="689574"/>
            <a:ext cx="5022300" cy="4108121"/>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PE" dirty="0">
              <a:latin typeface="Average"/>
              <a:ea typeface="Average"/>
              <a:cs typeface="Average"/>
              <a:sym typeface="Average"/>
            </a:endParaRPr>
          </a:p>
        </p:txBody>
      </p:sp>
      <p:sp>
        <p:nvSpPr>
          <p:cNvPr id="76" name="Google Shape;76;p15"/>
          <p:cNvSpPr/>
          <p:nvPr/>
        </p:nvSpPr>
        <p:spPr>
          <a:xfrm>
            <a:off x="4032249" y="1829196"/>
            <a:ext cx="5149075" cy="29685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77" name="Google Shape;77;p15"/>
          <p:cNvSpPr txBox="1">
            <a:spLocks noGrp="1"/>
          </p:cNvSpPr>
          <p:nvPr>
            <p:ph type="title"/>
          </p:nvPr>
        </p:nvSpPr>
        <p:spPr>
          <a:xfrm>
            <a:off x="311700" y="116875"/>
            <a:ext cx="419045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Estructura de Archivo CSV</a:t>
            </a:r>
            <a:endParaRPr dirty="0"/>
          </a:p>
        </p:txBody>
      </p:sp>
      <p:sp>
        <p:nvSpPr>
          <p:cNvPr id="80" name="Google Shape;80;p15"/>
          <p:cNvSpPr txBox="1"/>
          <p:nvPr/>
        </p:nvSpPr>
        <p:spPr>
          <a:xfrm>
            <a:off x="5293289" y="444226"/>
            <a:ext cx="1829348" cy="1292631"/>
          </a:xfrm>
          <a:prstGeom prst="rect">
            <a:avLst/>
          </a:prstGeom>
          <a:noFill/>
          <a:ln>
            <a:noFill/>
          </a:ln>
        </p:spPr>
        <p:txBody>
          <a:bodyPr spcFirstLastPara="1" wrap="square" lIns="91425" tIns="91425" rIns="91425" bIns="91425" anchor="t" anchorCtr="0">
            <a:spAutoFit/>
          </a:bodyPr>
          <a:lstStyle/>
          <a:p>
            <a:pPr marL="152400" lvl="0" algn="l" rtl="0">
              <a:lnSpc>
                <a:spcPct val="150000"/>
              </a:lnSpc>
              <a:spcAft>
                <a:spcPts val="0"/>
              </a:spcAft>
              <a:buClr>
                <a:schemeClr val="lt2"/>
              </a:buClr>
              <a:buSzPts val="1200"/>
            </a:pPr>
            <a:r>
              <a:rPr lang="es-PE" sz="1200" dirty="0">
                <a:solidFill>
                  <a:schemeClr val="lt2"/>
                </a:solidFill>
                <a:highlight>
                  <a:srgbClr val="000000"/>
                </a:highlight>
                <a:latin typeface="Times New Roman"/>
                <a:ea typeface="Times New Roman"/>
                <a:cs typeface="Times New Roman"/>
                <a:sym typeface="Times New Roman"/>
              </a:rPr>
              <a:t>Departamento</a:t>
            </a:r>
            <a:endParaRPr sz="1200" dirty="0">
              <a:solidFill>
                <a:schemeClr val="lt2"/>
              </a:solidFill>
              <a:highlight>
                <a:srgbClr val="000000"/>
              </a:highlight>
              <a:latin typeface="Times New Roman"/>
              <a:ea typeface="Times New Roman"/>
              <a:cs typeface="Times New Roman"/>
              <a:sym typeface="Times New Roman"/>
            </a:endParaRPr>
          </a:p>
          <a:p>
            <a:pPr marL="152400" lvl="0" algn="l" rtl="0">
              <a:lnSpc>
                <a:spcPct val="150000"/>
              </a:lnSpc>
              <a:spcBef>
                <a:spcPts val="0"/>
              </a:spcBef>
              <a:spcAft>
                <a:spcPts val="0"/>
              </a:spcAft>
              <a:buClr>
                <a:schemeClr val="lt2"/>
              </a:buClr>
              <a:buSzPts val="1200"/>
            </a:pPr>
            <a:r>
              <a:rPr lang="es-PE" sz="1200" dirty="0">
                <a:solidFill>
                  <a:schemeClr val="lt2"/>
                </a:solidFill>
                <a:highlight>
                  <a:srgbClr val="000000"/>
                </a:highlight>
                <a:latin typeface="Times New Roman"/>
                <a:ea typeface="Times New Roman"/>
                <a:cs typeface="Times New Roman"/>
                <a:sym typeface="Times New Roman"/>
              </a:rPr>
              <a:t>El nombre del fondo</a:t>
            </a:r>
            <a:endParaRPr sz="1200" dirty="0">
              <a:solidFill>
                <a:schemeClr val="lt2"/>
              </a:solidFill>
              <a:highlight>
                <a:srgbClr val="000000"/>
              </a:highlight>
              <a:latin typeface="Times New Roman"/>
              <a:ea typeface="Times New Roman"/>
              <a:cs typeface="Times New Roman"/>
              <a:sym typeface="Times New Roman"/>
            </a:endParaRPr>
          </a:p>
          <a:p>
            <a:pPr marL="152400" lvl="0" algn="l" rtl="0">
              <a:lnSpc>
                <a:spcPct val="150000"/>
              </a:lnSpc>
              <a:spcBef>
                <a:spcPts val="0"/>
              </a:spcBef>
              <a:spcAft>
                <a:spcPts val="0"/>
              </a:spcAft>
              <a:buClr>
                <a:schemeClr val="lt2"/>
              </a:buClr>
              <a:buSzPts val="1200"/>
            </a:pPr>
            <a:r>
              <a:rPr lang="es-PE" sz="1200" dirty="0">
                <a:solidFill>
                  <a:schemeClr val="lt2"/>
                </a:solidFill>
                <a:highlight>
                  <a:srgbClr val="000000"/>
                </a:highlight>
                <a:latin typeface="Times New Roman"/>
                <a:ea typeface="Times New Roman"/>
                <a:cs typeface="Times New Roman"/>
                <a:sym typeface="Times New Roman"/>
              </a:rPr>
              <a:t>El año del contrato</a:t>
            </a:r>
            <a:endParaRPr sz="1200" dirty="0">
              <a:solidFill>
                <a:schemeClr val="lt2"/>
              </a:solidFill>
              <a:highlight>
                <a:srgbClr val="000000"/>
              </a:highlight>
              <a:latin typeface="Times New Roman"/>
              <a:ea typeface="Times New Roman"/>
              <a:cs typeface="Times New Roman"/>
              <a:sym typeface="Times New Roman"/>
            </a:endParaRPr>
          </a:p>
          <a:p>
            <a:pPr marL="152400" lvl="0" algn="l" rtl="0">
              <a:lnSpc>
                <a:spcPct val="150000"/>
              </a:lnSpc>
              <a:spcBef>
                <a:spcPts val="0"/>
              </a:spcBef>
              <a:spcAft>
                <a:spcPts val="0"/>
              </a:spcAft>
              <a:buClr>
                <a:schemeClr val="lt2"/>
              </a:buClr>
              <a:buSzPts val="1200"/>
            </a:pPr>
            <a:r>
              <a:rPr lang="es" sz="1200" dirty="0">
                <a:solidFill>
                  <a:schemeClr val="lt2"/>
                </a:solidFill>
                <a:highlight>
                  <a:srgbClr val="000000"/>
                </a:highlight>
                <a:latin typeface="Times New Roman"/>
                <a:ea typeface="Times New Roman"/>
                <a:cs typeface="Times New Roman"/>
                <a:sym typeface="Times New Roman"/>
              </a:rPr>
              <a:t>Los montos RNR</a:t>
            </a:r>
            <a:endParaRPr sz="1200" dirty="0">
              <a:solidFill>
                <a:schemeClr val="accent3"/>
              </a:solidFill>
              <a:highlight>
                <a:srgbClr val="000000"/>
              </a:highlight>
              <a:latin typeface="Times New Roman"/>
              <a:ea typeface="Times New Roman"/>
              <a:cs typeface="Times New Roman"/>
              <a:sym typeface="Times New Roman"/>
            </a:endParaRPr>
          </a:p>
        </p:txBody>
      </p:sp>
      <p:pic>
        <p:nvPicPr>
          <p:cNvPr id="81" name="Google Shape;81;p15"/>
          <p:cNvPicPr preferRelativeResize="0"/>
          <p:nvPr/>
        </p:nvPicPr>
        <p:blipFill rotWithShape="1">
          <a:blip r:embed="rId3">
            <a:alphaModFix/>
          </a:blip>
          <a:srcRect r="4743"/>
          <a:stretch/>
        </p:blipFill>
        <p:spPr>
          <a:xfrm>
            <a:off x="4160771" y="2013873"/>
            <a:ext cx="4893778" cy="2599146"/>
          </a:xfrm>
          <a:prstGeom prst="rect">
            <a:avLst/>
          </a:prstGeom>
          <a:noFill/>
          <a:ln>
            <a:noFill/>
          </a:ln>
        </p:spPr>
      </p:pic>
      <p:pic>
        <p:nvPicPr>
          <p:cNvPr id="82" name="Google Shape;82;p15"/>
          <p:cNvPicPr preferRelativeResize="0"/>
          <p:nvPr/>
        </p:nvPicPr>
        <p:blipFill>
          <a:blip r:embed="rId4">
            <a:alphaModFix/>
          </a:blip>
          <a:stretch>
            <a:fillRect/>
          </a:stretch>
        </p:blipFill>
        <p:spPr>
          <a:xfrm>
            <a:off x="7829700" y="183175"/>
            <a:ext cx="1045600" cy="816875"/>
          </a:xfrm>
          <a:prstGeom prst="rect">
            <a:avLst/>
          </a:prstGeom>
          <a:noFill/>
          <a:ln>
            <a:noFill/>
          </a:ln>
        </p:spPr>
      </p:pic>
      <p:sp>
        <p:nvSpPr>
          <p:cNvPr id="10" name="Google Shape;78;p15">
            <a:extLst>
              <a:ext uri="{FF2B5EF4-FFF2-40B4-BE49-F238E27FC236}">
                <a16:creationId xmlns:a16="http://schemas.microsoft.com/office/drawing/2014/main" id="{0EC7891A-5920-331E-7A10-7F771264837F}"/>
              </a:ext>
            </a:extLst>
          </p:cNvPr>
          <p:cNvSpPr txBox="1">
            <a:spLocks noGrp="1"/>
          </p:cNvSpPr>
          <p:nvPr>
            <p:ph type="body" idx="1"/>
          </p:nvPr>
        </p:nvSpPr>
        <p:spPr>
          <a:xfrm>
            <a:off x="0" y="742388"/>
            <a:ext cx="3061500" cy="2025600"/>
          </a:xfrm>
          <a:prstGeom prst="rect">
            <a:avLst/>
          </a:prstGeom>
        </p:spPr>
        <p:txBody>
          <a:bodyPr spcFirstLastPara="1" wrap="square" lIns="91425" tIns="91425" rIns="91425" bIns="91425" anchor="t" anchorCtr="0">
            <a:noAutofit/>
          </a:bodyPr>
          <a:lstStyle/>
          <a:p>
            <a:pPr marL="457200" lvl="0" indent="-304800" algn="l" rtl="0">
              <a:lnSpc>
                <a:spcPct val="150000"/>
              </a:lnSpc>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El nombre del fondo</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Concurso</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El año del contrato </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El código del contrato</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El título del proyecto</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La fecha de inicio del contrato</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La fecha de finalización del contrato</a:t>
            </a:r>
            <a:endParaRPr sz="1200" dirty="0">
              <a:solidFill>
                <a:schemeClr val="lt2"/>
              </a:solidFill>
              <a:latin typeface="Times New Roman"/>
              <a:ea typeface="Times New Roman"/>
              <a:cs typeface="Times New Roman"/>
              <a:sym typeface="Times New Roman"/>
            </a:endParaRPr>
          </a:p>
        </p:txBody>
      </p:sp>
      <p:sp>
        <p:nvSpPr>
          <p:cNvPr id="11" name="Google Shape;79;p15">
            <a:extLst>
              <a:ext uri="{FF2B5EF4-FFF2-40B4-BE49-F238E27FC236}">
                <a16:creationId xmlns:a16="http://schemas.microsoft.com/office/drawing/2014/main" id="{62CCC045-B5B5-E0E9-083B-DE1F631C9BCF}"/>
              </a:ext>
            </a:extLst>
          </p:cNvPr>
          <p:cNvSpPr txBox="1">
            <a:spLocks/>
          </p:cNvSpPr>
          <p:nvPr/>
        </p:nvSpPr>
        <p:spPr>
          <a:xfrm>
            <a:off x="0" y="2682550"/>
            <a:ext cx="2898300" cy="162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indent="-304800">
              <a:lnSpc>
                <a:spcPct val="150000"/>
              </a:lnSpc>
              <a:buClr>
                <a:schemeClr val="lt2"/>
              </a:buClr>
              <a:buSzPts val="1200"/>
              <a:buFont typeface="Times New Roman"/>
              <a:buChar char="●"/>
            </a:pPr>
            <a:r>
              <a:rPr lang="es-ES" sz="1200" dirty="0">
                <a:solidFill>
                  <a:schemeClr val="lt2"/>
                </a:solidFill>
                <a:latin typeface="Times New Roman"/>
                <a:ea typeface="Times New Roman"/>
                <a:cs typeface="Times New Roman"/>
                <a:sym typeface="Times New Roman"/>
              </a:rPr>
              <a:t>El nombre de la entidad solicitante</a:t>
            </a:r>
          </a:p>
          <a:p>
            <a:pPr indent="-304800">
              <a:lnSpc>
                <a:spcPct val="150000"/>
              </a:lnSpc>
              <a:buClr>
                <a:schemeClr val="lt2"/>
              </a:buClr>
              <a:buSzPts val="1200"/>
              <a:buFont typeface="Times New Roman"/>
              <a:buChar char="●"/>
            </a:pPr>
            <a:r>
              <a:rPr lang="es-ES" sz="1200" dirty="0">
                <a:solidFill>
                  <a:schemeClr val="lt2"/>
                </a:solidFill>
                <a:latin typeface="Times New Roman"/>
                <a:ea typeface="Times New Roman"/>
                <a:cs typeface="Times New Roman"/>
                <a:sym typeface="Times New Roman"/>
              </a:rPr>
              <a:t>Distrito</a:t>
            </a:r>
          </a:p>
          <a:p>
            <a:pPr indent="-304800">
              <a:lnSpc>
                <a:spcPct val="150000"/>
              </a:lnSpc>
              <a:buClr>
                <a:schemeClr val="lt2"/>
              </a:buClr>
              <a:buSzPts val="1200"/>
              <a:buFont typeface="Times New Roman"/>
              <a:buChar char="●"/>
            </a:pPr>
            <a:r>
              <a:rPr lang="es-ES" sz="1200" dirty="0">
                <a:solidFill>
                  <a:schemeClr val="lt2"/>
                </a:solidFill>
                <a:latin typeface="Times New Roman"/>
                <a:ea typeface="Times New Roman"/>
                <a:cs typeface="Times New Roman"/>
                <a:sym typeface="Times New Roman"/>
              </a:rPr>
              <a:t>Provincia</a:t>
            </a:r>
          </a:p>
          <a:p>
            <a:pPr indent="-304800">
              <a:lnSpc>
                <a:spcPct val="150000"/>
              </a:lnSpc>
              <a:buClr>
                <a:schemeClr val="lt2"/>
              </a:buClr>
              <a:buSzPts val="1200"/>
              <a:buFont typeface="Times New Roman"/>
              <a:buChar char="●"/>
            </a:pPr>
            <a:r>
              <a:rPr lang="es-ES" sz="1200" dirty="0">
                <a:solidFill>
                  <a:schemeClr val="lt2"/>
                </a:solidFill>
                <a:latin typeface="Times New Roman"/>
                <a:ea typeface="Times New Roman"/>
                <a:cs typeface="Times New Roman"/>
                <a:sym typeface="Times New Roman"/>
              </a:rPr>
              <a:t>Departamento</a:t>
            </a:r>
          </a:p>
          <a:p>
            <a:pPr indent="-304800">
              <a:lnSpc>
                <a:spcPct val="150000"/>
              </a:lnSpc>
              <a:buClr>
                <a:schemeClr val="lt2"/>
              </a:buClr>
              <a:buSzPts val="1200"/>
              <a:buFont typeface="Times New Roman"/>
              <a:buChar char="●"/>
            </a:pPr>
            <a:r>
              <a:rPr lang="es-ES" sz="1200" dirty="0">
                <a:solidFill>
                  <a:schemeClr val="lt2"/>
                </a:solidFill>
                <a:latin typeface="Times New Roman"/>
                <a:ea typeface="Times New Roman"/>
                <a:cs typeface="Times New Roman"/>
                <a:sym typeface="Times New Roman"/>
              </a:rPr>
              <a:t>El código UBIGEO</a:t>
            </a:r>
            <a:endParaRPr lang="es-ES" sz="1200" dirty="0">
              <a:latin typeface="Times New Roman"/>
              <a:ea typeface="Times New Roman"/>
              <a:cs typeface="Times New Roman"/>
              <a:sym typeface="Times New Roman"/>
            </a:endParaRPr>
          </a:p>
        </p:txBody>
      </p:sp>
      <p:sp>
        <p:nvSpPr>
          <p:cNvPr id="12" name="Google Shape;80;p15">
            <a:extLst>
              <a:ext uri="{FF2B5EF4-FFF2-40B4-BE49-F238E27FC236}">
                <a16:creationId xmlns:a16="http://schemas.microsoft.com/office/drawing/2014/main" id="{E4A71C70-EB30-C0BA-4BDB-5EA46240BAD4}"/>
              </a:ext>
            </a:extLst>
          </p:cNvPr>
          <p:cNvSpPr txBox="1"/>
          <p:nvPr/>
        </p:nvSpPr>
        <p:spPr>
          <a:xfrm>
            <a:off x="2555082" y="675072"/>
            <a:ext cx="2477700" cy="1292631"/>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Los montos RNR </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Los montos financieros</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Los montos no financieros </a:t>
            </a:r>
            <a:endParaRPr sz="1200" dirty="0">
              <a:solidFill>
                <a:schemeClr val="lt2"/>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lt2"/>
              </a:buClr>
              <a:buSzPts val="1200"/>
              <a:buFont typeface="Times New Roman"/>
              <a:buChar char="●"/>
            </a:pPr>
            <a:r>
              <a:rPr lang="es" sz="1200" dirty="0">
                <a:solidFill>
                  <a:schemeClr val="lt2"/>
                </a:solidFill>
                <a:latin typeface="Times New Roman"/>
                <a:ea typeface="Times New Roman"/>
                <a:cs typeface="Times New Roman"/>
                <a:sym typeface="Times New Roman"/>
              </a:rPr>
              <a:t>La fecha de corte.</a:t>
            </a:r>
            <a:endParaRPr sz="1200" dirty="0">
              <a:solidFill>
                <a:schemeClr val="accent3"/>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72BEB-86B2-70A1-B7FA-A5215055C707}"/>
              </a:ext>
            </a:extLst>
          </p:cNvPr>
          <p:cNvSpPr>
            <a:spLocks noGrp="1"/>
          </p:cNvSpPr>
          <p:nvPr>
            <p:ph type="title"/>
          </p:nvPr>
        </p:nvSpPr>
        <p:spPr>
          <a:xfrm>
            <a:off x="264635" y="95402"/>
            <a:ext cx="8520600" cy="572700"/>
          </a:xfrm>
        </p:spPr>
        <p:txBody>
          <a:bodyPr>
            <a:normAutofit fontScale="90000"/>
          </a:bodyPr>
          <a:lstStyle/>
          <a:p>
            <a:r>
              <a:rPr lang="es-PE" dirty="0"/>
              <a:t>Código realizado en Python:</a:t>
            </a:r>
          </a:p>
        </p:txBody>
      </p:sp>
      <p:pic>
        <p:nvPicPr>
          <p:cNvPr id="4" name="Imagen 3">
            <a:extLst>
              <a:ext uri="{FF2B5EF4-FFF2-40B4-BE49-F238E27FC236}">
                <a16:creationId xmlns:a16="http://schemas.microsoft.com/office/drawing/2014/main" id="{0A80054C-A5E0-7CFA-0A82-E64306604D39}"/>
              </a:ext>
            </a:extLst>
          </p:cNvPr>
          <p:cNvPicPr>
            <a:picLocks noChangeAspect="1"/>
          </p:cNvPicPr>
          <p:nvPr/>
        </p:nvPicPr>
        <p:blipFill rotWithShape="1">
          <a:blip r:embed="rId3"/>
          <a:srcRect l="6546" t="11288" r="1179" b="6465"/>
          <a:stretch/>
        </p:blipFill>
        <p:spPr bwMode="auto">
          <a:xfrm>
            <a:off x="150335" y="802573"/>
            <a:ext cx="4704053" cy="2358767"/>
          </a:xfrm>
          <a:prstGeom prst="rect">
            <a:avLst/>
          </a:prstGeom>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077FD1BD-2D20-D0DE-98B8-21F3E24C5522}"/>
              </a:ext>
            </a:extLst>
          </p:cNvPr>
          <p:cNvPicPr>
            <a:picLocks noChangeAspect="1"/>
          </p:cNvPicPr>
          <p:nvPr/>
        </p:nvPicPr>
        <p:blipFill rotWithShape="1">
          <a:blip r:embed="rId4"/>
          <a:srcRect l="3403" t="8884" b="7178"/>
          <a:stretch/>
        </p:blipFill>
        <p:spPr bwMode="auto">
          <a:xfrm>
            <a:off x="3966883" y="2470897"/>
            <a:ext cx="5026782" cy="24568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458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p:nvPr/>
        </p:nvSpPr>
        <p:spPr>
          <a:xfrm>
            <a:off x="4305" y="1674158"/>
            <a:ext cx="9139695" cy="2965077"/>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12" name="Google Shape;112;p18"/>
          <p:cNvSpPr txBox="1">
            <a:spLocks noGrp="1"/>
          </p:cNvSpPr>
          <p:nvPr>
            <p:ph type="body" idx="1"/>
          </p:nvPr>
        </p:nvSpPr>
        <p:spPr>
          <a:xfrm>
            <a:off x="124500" y="919101"/>
            <a:ext cx="8895000" cy="427453"/>
          </a:xfrm>
          <a:prstGeom prst="rect">
            <a:avLst/>
          </a:prstGeom>
        </p:spPr>
        <p:txBody>
          <a:bodyPr spcFirstLastPara="1" wrap="square" lIns="91425" tIns="91425" rIns="91425" bIns="91425" anchor="t" anchorCtr="0">
            <a:noAutofit/>
          </a:bodyPr>
          <a:lstStyle/>
          <a:p>
            <a:pPr marL="0" lvl="0" indent="0" algn="l" rtl="0">
              <a:spcBef>
                <a:spcPts val="0"/>
              </a:spcBef>
              <a:buSzPts val="1018"/>
              <a:buNone/>
            </a:pPr>
            <a:r>
              <a:rPr lang="es" sz="1200" b="1" dirty="0">
                <a:solidFill>
                  <a:schemeClr val="dk1"/>
                </a:solidFill>
                <a:latin typeface="Times New Roman"/>
                <a:ea typeface="Times New Roman"/>
                <a:cs typeface="Times New Roman"/>
                <a:sym typeface="Times New Roman"/>
              </a:rPr>
              <a:t>Número total de proyectos por departamento: </a:t>
            </a:r>
            <a:r>
              <a:rPr lang="es" sz="1210" dirty="0">
                <a:solidFill>
                  <a:schemeClr val="dk1"/>
                </a:solidFill>
                <a:latin typeface="Times New Roman"/>
                <a:ea typeface="Times New Roman"/>
                <a:cs typeface="Times New Roman"/>
                <a:sym typeface="Times New Roman"/>
              </a:rPr>
              <a:t>Permite evaluar el rendimiento de cada departamento en términos de proyectos ejecutados</a:t>
            </a:r>
            <a:endParaRPr sz="1210" dirty="0">
              <a:solidFill>
                <a:schemeClr val="dk1"/>
              </a:solidFill>
            </a:endParaRPr>
          </a:p>
        </p:txBody>
      </p:sp>
      <p:pic>
        <p:nvPicPr>
          <p:cNvPr id="7" name="Imagen 6">
            <a:extLst>
              <a:ext uri="{FF2B5EF4-FFF2-40B4-BE49-F238E27FC236}">
                <a16:creationId xmlns:a16="http://schemas.microsoft.com/office/drawing/2014/main" id="{5DF6AEA3-AE73-17A6-EF4A-BC0124754173}"/>
              </a:ext>
            </a:extLst>
          </p:cNvPr>
          <p:cNvPicPr>
            <a:picLocks noChangeAspect="1"/>
          </p:cNvPicPr>
          <p:nvPr/>
        </p:nvPicPr>
        <p:blipFill rotWithShape="1">
          <a:blip r:embed="rId3"/>
          <a:srcRect l="7803" t="28269" r="18500" b="9111"/>
          <a:stretch/>
        </p:blipFill>
        <p:spPr bwMode="auto">
          <a:xfrm>
            <a:off x="124500" y="2108185"/>
            <a:ext cx="4134971" cy="1976273"/>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721C38BB-2C9E-FE46-7817-122BB9471E82}"/>
              </a:ext>
            </a:extLst>
          </p:cNvPr>
          <p:cNvPicPr>
            <a:picLocks noChangeAspect="1"/>
          </p:cNvPicPr>
          <p:nvPr/>
        </p:nvPicPr>
        <p:blipFill rotWithShape="1">
          <a:blip r:embed="rId4"/>
          <a:srcRect l="6770" t="13578" r="3119" b="6421"/>
          <a:stretch/>
        </p:blipFill>
        <p:spPr bwMode="auto">
          <a:xfrm>
            <a:off x="4375658" y="1938660"/>
            <a:ext cx="4689548" cy="2342216"/>
          </a:xfrm>
          <a:prstGeom prst="rect">
            <a:avLst/>
          </a:prstGeom>
          <a:ln>
            <a:noFill/>
          </a:ln>
          <a:extLst>
            <a:ext uri="{53640926-AAD7-44D8-BBD7-CCE9431645EC}">
              <a14:shadowObscured xmlns:a14="http://schemas.microsoft.com/office/drawing/2010/main"/>
            </a:ext>
          </a:extLst>
        </p:spPr>
      </p:pic>
      <p:sp>
        <p:nvSpPr>
          <p:cNvPr id="11" name="Google Shape;119;p19">
            <a:extLst>
              <a:ext uri="{FF2B5EF4-FFF2-40B4-BE49-F238E27FC236}">
                <a16:creationId xmlns:a16="http://schemas.microsoft.com/office/drawing/2014/main" id="{D4B38A28-C623-15DC-827F-5465CB813543}"/>
              </a:ext>
            </a:extLst>
          </p:cNvPr>
          <p:cNvSpPr txBox="1">
            <a:spLocks noGrp="1"/>
          </p:cNvSpPr>
          <p:nvPr>
            <p:ph type="title"/>
          </p:nvPr>
        </p:nvSpPr>
        <p:spPr>
          <a:xfrm>
            <a:off x="311700" y="2222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Reporte de proyectos por departamento:</a:t>
            </a:r>
            <a:endParaRPr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6" name="Google Shape;110;p18">
            <a:extLst>
              <a:ext uri="{FF2B5EF4-FFF2-40B4-BE49-F238E27FC236}">
                <a16:creationId xmlns:a16="http://schemas.microsoft.com/office/drawing/2014/main" id="{EA0D846C-F6A9-A815-06F6-25A50FC02D83}"/>
              </a:ext>
            </a:extLst>
          </p:cNvPr>
          <p:cNvSpPr/>
          <p:nvPr/>
        </p:nvSpPr>
        <p:spPr>
          <a:xfrm>
            <a:off x="0" y="1416025"/>
            <a:ext cx="9144000" cy="3297169"/>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19" name="Google Shape;119;p19"/>
          <p:cNvSpPr txBox="1">
            <a:spLocks noGrp="1"/>
          </p:cNvSpPr>
          <p:nvPr>
            <p:ph type="title"/>
          </p:nvPr>
        </p:nvSpPr>
        <p:spPr>
          <a:xfrm>
            <a:off x="311700" y="96379"/>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Reporte de proyectos por departamento:</a:t>
            </a:r>
            <a:endParaRPr sz="2700" dirty="0"/>
          </a:p>
        </p:txBody>
      </p:sp>
      <p:sp>
        <p:nvSpPr>
          <p:cNvPr id="120" name="Google Shape;120;p19"/>
          <p:cNvSpPr txBox="1">
            <a:spLocks noGrp="1"/>
          </p:cNvSpPr>
          <p:nvPr>
            <p:ph type="body" idx="1"/>
          </p:nvPr>
        </p:nvSpPr>
        <p:spPr>
          <a:xfrm>
            <a:off x="262218" y="724214"/>
            <a:ext cx="8895000" cy="39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dirty="0">
                <a:solidFill>
                  <a:schemeClr val="dk1"/>
                </a:solidFill>
                <a:latin typeface="Times New Roman"/>
                <a:ea typeface="Times New Roman"/>
                <a:cs typeface="Times New Roman"/>
                <a:sym typeface="Times New Roman"/>
              </a:rPr>
              <a:t>Monto total de RNR por departamento:</a:t>
            </a:r>
            <a:r>
              <a:rPr lang="es" sz="1210" dirty="0">
                <a:solidFill>
                  <a:schemeClr val="dk1"/>
                </a:solidFill>
                <a:latin typeface="Times New Roman"/>
                <a:ea typeface="Times New Roman"/>
                <a:cs typeface="Times New Roman"/>
                <a:sym typeface="Times New Roman"/>
              </a:rPr>
              <a:t> Permite conocer cuántos recursos se han asignado a cada departamento.</a:t>
            </a:r>
            <a:endParaRPr sz="1210" dirty="0">
              <a:solidFill>
                <a:schemeClr val="dk1"/>
              </a:solidFill>
            </a:endParaRPr>
          </a:p>
        </p:txBody>
      </p:sp>
      <p:pic>
        <p:nvPicPr>
          <p:cNvPr id="8" name="Imagen 7">
            <a:extLst>
              <a:ext uri="{FF2B5EF4-FFF2-40B4-BE49-F238E27FC236}">
                <a16:creationId xmlns:a16="http://schemas.microsoft.com/office/drawing/2014/main" id="{20F8B729-1287-FD10-DE03-C9062CD8B776}"/>
              </a:ext>
            </a:extLst>
          </p:cNvPr>
          <p:cNvPicPr>
            <a:picLocks noChangeAspect="1"/>
          </p:cNvPicPr>
          <p:nvPr/>
        </p:nvPicPr>
        <p:blipFill rotWithShape="1">
          <a:blip r:embed="rId3"/>
          <a:srcRect l="6514" t="22716" r="29780" b="13670"/>
          <a:stretch/>
        </p:blipFill>
        <p:spPr bwMode="auto">
          <a:xfrm>
            <a:off x="67633" y="1908321"/>
            <a:ext cx="3829917" cy="2245659"/>
          </a:xfrm>
          <a:prstGeom prst="rect">
            <a:avLst/>
          </a:prstGeom>
          <a:ln>
            <a:noFill/>
          </a:ln>
          <a:extLst>
            <a:ext uri="{53640926-AAD7-44D8-BBD7-CCE9431645EC}">
              <a14:shadowObscured xmlns:a14="http://schemas.microsoft.com/office/drawing/2010/main"/>
            </a:ext>
          </a:extLst>
        </p:spPr>
      </p:pic>
      <p:pic>
        <p:nvPicPr>
          <p:cNvPr id="9" name="Imagen 8">
            <a:extLst>
              <a:ext uri="{FF2B5EF4-FFF2-40B4-BE49-F238E27FC236}">
                <a16:creationId xmlns:a16="http://schemas.microsoft.com/office/drawing/2014/main" id="{30BAB058-1369-411B-A74A-AB6368696A61}"/>
              </a:ext>
            </a:extLst>
          </p:cNvPr>
          <p:cNvPicPr>
            <a:picLocks noChangeAspect="1"/>
          </p:cNvPicPr>
          <p:nvPr/>
        </p:nvPicPr>
        <p:blipFill rotWithShape="1">
          <a:blip r:embed="rId4"/>
          <a:srcRect l="6963" t="18995" r="5328" b="11754"/>
          <a:stretch/>
        </p:blipFill>
        <p:spPr bwMode="auto">
          <a:xfrm>
            <a:off x="3965183" y="1799782"/>
            <a:ext cx="5083439" cy="246273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p:nvPr/>
        </p:nvSpPr>
        <p:spPr>
          <a:xfrm>
            <a:off x="6952" y="1563550"/>
            <a:ext cx="9137047" cy="32253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27" name="Google Shape;127;p20"/>
          <p:cNvSpPr txBox="1">
            <a:spLocks noGrp="1"/>
          </p:cNvSpPr>
          <p:nvPr>
            <p:ph type="title"/>
          </p:nvPr>
        </p:nvSpPr>
        <p:spPr>
          <a:xfrm>
            <a:off x="311700" y="2222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a:t>Reporte de proyectos por departamento:</a:t>
            </a:r>
            <a:endParaRPr sz="2700"/>
          </a:p>
        </p:txBody>
      </p:sp>
      <p:sp>
        <p:nvSpPr>
          <p:cNvPr id="128" name="Google Shape;128;p20"/>
          <p:cNvSpPr txBox="1">
            <a:spLocks noGrp="1"/>
          </p:cNvSpPr>
          <p:nvPr>
            <p:ph type="body" idx="1"/>
          </p:nvPr>
        </p:nvSpPr>
        <p:spPr>
          <a:xfrm>
            <a:off x="201300" y="983200"/>
            <a:ext cx="8895000" cy="39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s" sz="1210" b="1">
                <a:solidFill>
                  <a:schemeClr val="dk1"/>
                </a:solidFill>
                <a:latin typeface="Times New Roman"/>
                <a:ea typeface="Times New Roman"/>
                <a:cs typeface="Times New Roman"/>
                <a:sym typeface="Times New Roman"/>
              </a:rPr>
              <a:t>Promedio de montos RNR por departamento:</a:t>
            </a:r>
            <a:r>
              <a:rPr lang="es" sz="1210">
                <a:solidFill>
                  <a:schemeClr val="dk1"/>
                </a:solidFill>
                <a:latin typeface="Times New Roman"/>
                <a:ea typeface="Times New Roman"/>
                <a:cs typeface="Times New Roman"/>
                <a:sym typeface="Times New Roman"/>
              </a:rPr>
              <a:t>  El promedio influye en la toma de decisiones estratégicas sobre la asignación de recursos.</a:t>
            </a:r>
            <a:endParaRPr sz="1210">
              <a:solidFill>
                <a:schemeClr val="dk1"/>
              </a:solidFill>
            </a:endParaRPr>
          </a:p>
        </p:txBody>
      </p:sp>
      <p:pic>
        <p:nvPicPr>
          <p:cNvPr id="7" name="Imagen 6">
            <a:extLst>
              <a:ext uri="{FF2B5EF4-FFF2-40B4-BE49-F238E27FC236}">
                <a16:creationId xmlns:a16="http://schemas.microsoft.com/office/drawing/2014/main" id="{27CB3BCC-9AB8-91C6-F873-72B48AA30942}"/>
              </a:ext>
            </a:extLst>
          </p:cNvPr>
          <p:cNvPicPr>
            <a:picLocks noChangeAspect="1"/>
          </p:cNvPicPr>
          <p:nvPr/>
        </p:nvPicPr>
        <p:blipFill rotWithShape="1">
          <a:blip r:embed="rId3"/>
          <a:srcRect l="6471" t="28045" r="20269" b="8705"/>
          <a:stretch/>
        </p:blipFill>
        <p:spPr bwMode="auto">
          <a:xfrm>
            <a:off x="74188" y="1954553"/>
            <a:ext cx="4241683" cy="2224399"/>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44BD086A-9F21-BB74-37F4-56E196E2CA67}"/>
              </a:ext>
            </a:extLst>
          </p:cNvPr>
          <p:cNvPicPr>
            <a:picLocks noChangeAspect="1"/>
          </p:cNvPicPr>
          <p:nvPr/>
        </p:nvPicPr>
        <p:blipFill rotWithShape="1">
          <a:blip r:embed="rId4"/>
          <a:srcRect l="6963" t="16658" r="2863" b="14721"/>
          <a:stretch/>
        </p:blipFill>
        <p:spPr bwMode="auto">
          <a:xfrm>
            <a:off x="4383106" y="1935901"/>
            <a:ext cx="4713194" cy="224305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p:nvPr/>
        </p:nvSpPr>
        <p:spPr>
          <a:xfrm>
            <a:off x="0" y="1215775"/>
            <a:ext cx="9144000" cy="3849478"/>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35" name="Google Shape;135;p21"/>
          <p:cNvSpPr txBox="1">
            <a:spLocks noGrp="1"/>
          </p:cNvSpPr>
          <p:nvPr>
            <p:ph type="title"/>
          </p:nvPr>
        </p:nvSpPr>
        <p:spPr>
          <a:xfrm>
            <a:off x="311700" y="2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s" sz="2700" dirty="0"/>
              <a:t>Reporte de proyectos por el tipo de Fondo</a:t>
            </a:r>
            <a:endParaRPr sz="2700" dirty="0"/>
          </a:p>
        </p:txBody>
      </p:sp>
      <p:sp>
        <p:nvSpPr>
          <p:cNvPr id="136" name="Google Shape;136;p21"/>
          <p:cNvSpPr txBox="1"/>
          <p:nvPr/>
        </p:nvSpPr>
        <p:spPr>
          <a:xfrm>
            <a:off x="165755" y="625153"/>
            <a:ext cx="8587800" cy="3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210" b="1" dirty="0">
                <a:solidFill>
                  <a:schemeClr val="dk1"/>
                </a:solidFill>
                <a:latin typeface="Times New Roman"/>
                <a:ea typeface="Times New Roman"/>
                <a:cs typeface="Times New Roman"/>
                <a:sym typeface="Times New Roman"/>
              </a:rPr>
              <a:t>Número total de proyectos por el tipo de Fondo: </a:t>
            </a:r>
            <a:r>
              <a:rPr lang="es" sz="1210" dirty="0">
                <a:solidFill>
                  <a:schemeClr val="dk1"/>
                </a:solidFill>
                <a:latin typeface="Times New Roman"/>
                <a:ea typeface="Times New Roman"/>
                <a:cs typeface="Times New Roman"/>
                <a:sym typeface="Times New Roman"/>
              </a:rPr>
              <a:t>Permite identificar los tipos de fondo más usados en los proyectos.</a:t>
            </a:r>
            <a:endParaRPr sz="1210" dirty="0">
              <a:solidFill>
                <a:schemeClr val="dk1"/>
              </a:solidFill>
              <a:latin typeface="Average"/>
              <a:ea typeface="Average"/>
              <a:cs typeface="Average"/>
              <a:sym typeface="Average"/>
            </a:endParaRPr>
          </a:p>
        </p:txBody>
      </p:sp>
      <p:pic>
        <p:nvPicPr>
          <p:cNvPr id="7" name="Imagen 6">
            <a:extLst>
              <a:ext uri="{FF2B5EF4-FFF2-40B4-BE49-F238E27FC236}">
                <a16:creationId xmlns:a16="http://schemas.microsoft.com/office/drawing/2014/main" id="{4CD9B0F1-5621-3FA4-0307-85E123C9DDD1}"/>
              </a:ext>
            </a:extLst>
          </p:cNvPr>
          <p:cNvPicPr>
            <a:picLocks noChangeAspect="1"/>
          </p:cNvPicPr>
          <p:nvPr/>
        </p:nvPicPr>
        <p:blipFill rotWithShape="1">
          <a:blip r:embed="rId3"/>
          <a:srcRect l="7931" t="34563" r="27908" b="25998"/>
          <a:stretch/>
        </p:blipFill>
        <p:spPr bwMode="auto">
          <a:xfrm>
            <a:off x="588217" y="1271383"/>
            <a:ext cx="3987114" cy="1378525"/>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C33B1A22-E9F0-EA8D-37E8-F90EDB3F2D8E}"/>
              </a:ext>
            </a:extLst>
          </p:cNvPr>
          <p:cNvPicPr>
            <a:picLocks noChangeAspect="1"/>
          </p:cNvPicPr>
          <p:nvPr/>
        </p:nvPicPr>
        <p:blipFill rotWithShape="1">
          <a:blip r:embed="rId4"/>
          <a:srcRect l="5572" t="12647" r="43778" b="7050"/>
          <a:stretch/>
        </p:blipFill>
        <p:spPr bwMode="auto">
          <a:xfrm>
            <a:off x="1305065" y="2705516"/>
            <a:ext cx="2546756" cy="2271343"/>
          </a:xfrm>
          <a:prstGeom prst="rect">
            <a:avLst/>
          </a:prstGeom>
          <a:ln>
            <a:noFill/>
          </a:ln>
          <a:extLst>
            <a:ext uri="{53640926-AAD7-44D8-BBD7-CCE9431645EC}">
              <a14:shadowObscured xmlns:a14="http://schemas.microsoft.com/office/drawing/2010/main"/>
            </a:ext>
          </a:extLst>
        </p:spPr>
      </p:pic>
      <p:sp>
        <p:nvSpPr>
          <p:cNvPr id="9" name="CuadroTexto 8">
            <a:extLst>
              <a:ext uri="{FF2B5EF4-FFF2-40B4-BE49-F238E27FC236}">
                <a16:creationId xmlns:a16="http://schemas.microsoft.com/office/drawing/2014/main" id="{EDE3D042-675B-D998-D24C-58496BB511BD}"/>
              </a:ext>
            </a:extLst>
          </p:cNvPr>
          <p:cNvSpPr txBox="1"/>
          <p:nvPr/>
        </p:nvSpPr>
        <p:spPr>
          <a:xfrm>
            <a:off x="5452133" y="1618678"/>
            <a:ext cx="2946203" cy="2945165"/>
          </a:xfrm>
          <a:prstGeom prst="rect">
            <a:avLst/>
          </a:prstGeom>
          <a:noFill/>
          <a:ln>
            <a:solidFill>
              <a:schemeClr val="bg1">
                <a:lumMod val="50000"/>
              </a:schemeClr>
            </a:solidFill>
          </a:ln>
        </p:spPr>
        <p:txBody>
          <a:bodyPr wrap="square">
            <a:spAutoFit/>
          </a:bodyPr>
          <a:lstStyle/>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rPr>
              <a:t>FIDECOM:</a:t>
            </a:r>
            <a:r>
              <a:rPr lang="es-ES" sz="900" dirty="0">
                <a:solidFill>
                  <a:schemeClr val="bg1">
                    <a:lumMod val="50000"/>
                  </a:schemeClr>
                </a:solidFill>
                <a:effectLst/>
                <a:latin typeface="Times New Roman" panose="02020603050405020304" pitchFamily="18" charset="0"/>
                <a:ea typeface="Arial" panose="020B0604020202020204" pitchFamily="34" charset="0"/>
              </a:rPr>
              <a:t> Fondo de investigación y desarrollo para la competitividad</a:t>
            </a:r>
            <a:endParaRPr lang="es-PE" sz="9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rPr>
              <a:t>MIPYME Emprendedor: </a:t>
            </a:r>
            <a:r>
              <a:rPr lang="es-ES" sz="9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del emprendedor</a:t>
            </a:r>
            <a:r>
              <a:rPr lang="es-ES" sz="900" b="1" dirty="0">
                <a:solidFill>
                  <a:schemeClr val="bg1">
                    <a:lumMod val="50000"/>
                  </a:schemeClr>
                </a:solidFill>
                <a:effectLst/>
                <a:latin typeface="Times New Roman" panose="02020603050405020304" pitchFamily="18" charset="0"/>
                <a:ea typeface="Arial" panose="020B0604020202020204" pitchFamily="34" charset="0"/>
              </a:rPr>
              <a:t>.</a:t>
            </a:r>
          </a:p>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rPr>
              <a:t>MIPYME: </a:t>
            </a:r>
            <a:r>
              <a:rPr lang="es-ES" sz="900" dirty="0">
                <a:solidFill>
                  <a:schemeClr val="bg1">
                    <a:lumMod val="50000"/>
                  </a:schemeClr>
                </a:solidFill>
                <a:effectLst/>
                <a:latin typeface="Times New Roman" panose="02020603050405020304" pitchFamily="18" charset="0"/>
                <a:ea typeface="Arial" panose="020B0604020202020204" pitchFamily="34" charset="0"/>
              </a:rPr>
              <a:t>Fondo para incrementar la productividad de las pequeñas empresas.</a:t>
            </a:r>
            <a:endParaRPr lang="es-PE" sz="9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rPr>
              <a:t>BID 4:</a:t>
            </a:r>
            <a:r>
              <a:rPr lang="es-ES" sz="900" dirty="0">
                <a:solidFill>
                  <a:schemeClr val="bg1">
                    <a:lumMod val="50000"/>
                  </a:schemeClr>
                </a:solidFill>
                <a:effectLst/>
                <a:latin typeface="Times New Roman" panose="02020603050405020304" pitchFamily="18" charset="0"/>
                <a:ea typeface="Arial" panose="020B0604020202020204" pitchFamily="34" charset="0"/>
              </a:rPr>
              <a:t> Fondo para financiar el programa de innovación, modernización tecnológica y emprendimiento.</a:t>
            </a:r>
            <a:endParaRPr lang="es-PE" sz="900" dirty="0">
              <a:solidFill>
                <a:schemeClr val="bg1">
                  <a:lumMod val="50000"/>
                </a:schemeClr>
              </a:solidFill>
              <a:effectLst/>
              <a:latin typeface="Arial" panose="020B0604020202020204" pitchFamily="34" charset="0"/>
              <a:ea typeface="Arial" panose="020B0604020202020204" pitchFamily="34" charset="0"/>
            </a:endParaRPr>
          </a:p>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rPr>
              <a:t>FINCyT</a:t>
            </a:r>
            <a:r>
              <a:rPr lang="es-ES" sz="9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a:t>
            </a:r>
            <a:r>
              <a:rPr lang="es-ES" sz="9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900" b="0" i="0" dirty="0">
                <a:solidFill>
                  <a:schemeClr val="bg1">
                    <a:lumMod val="50000"/>
                  </a:schemeClr>
                </a:solidFill>
                <a:effectLst/>
                <a:latin typeface="Times New Roman" panose="02020603050405020304" pitchFamily="18" charset="0"/>
                <a:cs typeface="Times New Roman" panose="02020603050405020304" pitchFamily="18" charset="0"/>
              </a:rPr>
              <a:t>Proyecto de Innovación para la Competitividad</a:t>
            </a:r>
            <a:endParaRPr lang="es-PE" sz="9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171450" indent="-171450">
              <a:lnSpc>
                <a:spcPct val="150000"/>
              </a:lnSpc>
              <a:spcAft>
                <a:spcPts val="600"/>
              </a:spcAft>
              <a:buFont typeface="Wingdings" panose="05000000000000000000" pitchFamily="2" charset="2"/>
              <a:buChar char="q"/>
            </a:pPr>
            <a:r>
              <a:rPr lang="es-ES" sz="900" b="1"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FOMITEC:</a:t>
            </a:r>
            <a:r>
              <a:rPr lang="es-ES" sz="9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s-ES" sz="900" b="0" i="0" dirty="0">
                <a:solidFill>
                  <a:schemeClr val="bg1">
                    <a:lumMod val="50000"/>
                  </a:schemeClr>
                </a:solidFill>
                <a:effectLst/>
                <a:latin typeface="Times New Roman" panose="02020603050405020304" pitchFamily="18" charset="0"/>
                <a:cs typeface="Times New Roman" panose="02020603050405020304" pitchFamily="18" charset="0"/>
              </a:rPr>
              <a:t>Fondo Marco para la Innovación, Ciencia y Tecnología</a:t>
            </a:r>
            <a:endParaRPr lang="es-PE" sz="900" dirty="0">
              <a:solidFill>
                <a:schemeClr val="bg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1072</Words>
  <Application>Microsoft Office PowerPoint</Application>
  <PresentationFormat>Presentación en pantalla (16:9)</PresentationFormat>
  <Paragraphs>87</Paragraphs>
  <Slides>16</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Oswald</vt:lpstr>
      <vt:lpstr>Times New Roman</vt:lpstr>
      <vt:lpstr>Wingdings</vt:lpstr>
      <vt:lpstr>Arial</vt:lpstr>
      <vt:lpstr>Symbol</vt:lpstr>
      <vt:lpstr>Average</vt:lpstr>
      <vt:lpstr>Slate</vt:lpstr>
      <vt:lpstr>InnoFund Insight  Proyectos Financiados por ProInnovate desde el año 2014-2023</vt:lpstr>
      <vt:lpstr>Resumen del Proyecto</vt:lpstr>
      <vt:lpstr>Sustento del Proyecto</vt:lpstr>
      <vt:lpstr>Estructura de Archivo CSV</vt:lpstr>
      <vt:lpstr>Código realizado en Python:</vt:lpstr>
      <vt:lpstr>Reporte de proyectos por departamento:</vt:lpstr>
      <vt:lpstr>Reporte de proyectos por departamento:</vt:lpstr>
      <vt:lpstr>Reporte de proyectos por departamento:</vt:lpstr>
      <vt:lpstr>Reporte de proyectos por el tipo de Fondo</vt:lpstr>
      <vt:lpstr>Reporte de proyectos por el tipo de Fondo</vt:lpstr>
      <vt:lpstr>Reporte de proyectos por el tipo de Fondo</vt:lpstr>
      <vt:lpstr>Reporte de proyectos según el año de inicio</vt:lpstr>
      <vt:lpstr>Reporte de proyectos según el año de inicio</vt:lpstr>
      <vt:lpstr>Reporte de proyectos según el año de inicio</vt:lpstr>
      <vt:lpstr>Conclusiones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Proyectos Financiados por ProInnovate desde el año 2014-2023</dc:title>
  <dc:creator>Alumnos</dc:creator>
  <cp:lastModifiedBy>u20211a174 (Aguirre Huaman, Andre Sebastian)</cp:lastModifiedBy>
  <cp:revision>11</cp:revision>
  <dcterms:modified xsi:type="dcterms:W3CDTF">2023-11-25T19:55:50Z</dcterms:modified>
</cp:coreProperties>
</file>