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61" r:id="rId4"/>
    <p:sldId id="299" r:id="rId5"/>
    <p:sldId id="300" r:id="rId6"/>
    <p:sldId id="301" r:id="rId7"/>
    <p:sldId id="306" r:id="rId8"/>
    <p:sldId id="296" r:id="rId9"/>
    <p:sldId id="305" r:id="rId10"/>
    <p:sldId id="303" r:id="rId11"/>
    <p:sldId id="307" r:id="rId12"/>
    <p:sldId id="293" r:id="rId13"/>
    <p:sldId id="295" r:id="rId14"/>
    <p:sldId id="294" r:id="rId15"/>
    <p:sldId id="297" r:id="rId16"/>
    <p:sldId id="259" r:id="rId17"/>
    <p:sldId id="258" r:id="rId18"/>
    <p:sldId id="263" r:id="rId19"/>
    <p:sldId id="268" r:id="rId20"/>
    <p:sldId id="260" r:id="rId21"/>
    <p:sldId id="266" r:id="rId22"/>
    <p:sldId id="279" r:id="rId23"/>
    <p:sldId id="280" r:id="rId24"/>
    <p:sldId id="269" r:id="rId25"/>
    <p:sldId id="270" r:id="rId26"/>
    <p:sldId id="274" r:id="rId27"/>
    <p:sldId id="273" r:id="rId28"/>
    <p:sldId id="276" r:id="rId29"/>
    <p:sldId id="272" r:id="rId30"/>
    <p:sldId id="283" r:id="rId31"/>
    <p:sldId id="277" r:id="rId32"/>
    <p:sldId id="278" r:id="rId33"/>
    <p:sldId id="285" r:id="rId34"/>
    <p:sldId id="286" r:id="rId35"/>
    <p:sldId id="284" r:id="rId36"/>
    <p:sldId id="287" r:id="rId37"/>
    <p:sldId id="291" r:id="rId38"/>
    <p:sldId id="288" r:id="rId39"/>
    <p:sldId id="290" r:id="rId40"/>
    <p:sldId id="289" r:id="rId41"/>
    <p:sldId id="292" r:id="rId42"/>
    <p:sldId id="298" r:id="rId43"/>
    <p:sldId id="309" r:id="rId44"/>
    <p:sldId id="308" r:id="rId45"/>
    <p:sldId id="310" r:id="rId46"/>
    <p:sldId id="312" r:id="rId47"/>
    <p:sldId id="313" r:id="rId48"/>
    <p:sldId id="316" r:id="rId49"/>
    <p:sldId id="314" r:id="rId50"/>
    <p:sldId id="302" r:id="rId51"/>
    <p:sldId id="317" r:id="rId52"/>
    <p:sldId id="326" r:id="rId53"/>
    <p:sldId id="318" r:id="rId54"/>
    <p:sldId id="319" r:id="rId55"/>
    <p:sldId id="320" r:id="rId56"/>
    <p:sldId id="321" r:id="rId57"/>
    <p:sldId id="323" r:id="rId58"/>
    <p:sldId id="322" r:id="rId59"/>
    <p:sldId id="325" r:id="rId60"/>
    <p:sldId id="324" r:id="rId61"/>
    <p:sldId id="327" r:id="rId62"/>
    <p:sldId id="328" r:id="rId63"/>
    <p:sldId id="329" r:id="rId64"/>
    <p:sldId id="330" r:id="rId65"/>
    <p:sldId id="331" r:id="rId66"/>
    <p:sldId id="339" r:id="rId67"/>
    <p:sldId id="340" r:id="rId68"/>
    <p:sldId id="332" r:id="rId69"/>
    <p:sldId id="333" r:id="rId70"/>
    <p:sldId id="341" r:id="rId71"/>
    <p:sldId id="334" r:id="rId72"/>
    <p:sldId id="337" r:id="rId73"/>
    <p:sldId id="335" r:id="rId74"/>
    <p:sldId id="33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1EBC0-1E16-4FD8-9613-EC3C967BF1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65AD-93C2-4C03-8A93-BF8C46BA84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5CD6-9A93-4A22-98A2-373940C7A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D2CA0F-4D67-4F25-A526-F370F191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3766E-CEDD-4D4D-B0A9-6595BE29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98BE-F49D-497E-BAC2-1E3C07AD4C90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F88B8-F954-49CC-A5D4-FF627AC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489A1-705E-4F5C-BEED-4BCE1B73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8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0B9B2-44DA-45A9-83E3-1006387B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BA5395-EC29-461C-A71D-04D46AD4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1AA0A-E13C-4289-8BC5-995048AB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2D10-9AE4-4307-A5F8-D3221029351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A4CFA-DE04-4F82-AE7A-A8AF05A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846E8-00CF-412F-835F-F25DA240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B37BA-5612-4888-8D5E-B43ECF218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67E525-A65E-4DC7-9074-8EB9AF76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17FB-109A-44F2-9F35-8E9CC6AA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4BC7-B109-4713-95C6-68CE9CE6CE4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BEAE1-A33F-433E-BF0A-0C7775F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77933-83DE-42DA-B5D3-FADE7101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C1C0B-C5FC-46CF-A6DF-4A8EF7F8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845B6-B6AE-4A33-AE7C-2FC9D743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4B3A5-1C80-4DEC-94D2-0417D7A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6A7F-1D9B-4354-AA83-225235289EB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9B770-843B-4BC9-AB7B-46D5EF4F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CDD6E-8234-453F-8840-468633D4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53679-429C-430D-94BD-3AC05A88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C47F7-4449-4D1C-BD5D-46F113D7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3BD43-A286-4778-A727-20AF483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BB4D-7D6D-45CC-8DAA-6ACE5734D9A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79DBE-644E-4ABF-ACCB-E620453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81D2C-09B9-4B98-8154-E064BB90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7D90-6CFE-4D64-94DA-286E38C0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57D2-FAB7-4F4F-B3E6-25D0C5907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A88309-0412-4321-8D4B-E2E73273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432876-D339-4C08-B715-A6EA04BA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B27-2B88-4226-9520-FD4C8CE6E457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62C2B-9D98-40A7-976F-6557FB6A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0070F-BE8A-46F2-8DAE-009E436C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1FA62-F17A-4522-92C9-13BDFE5A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3532C4-45FF-47DD-9344-5401B8C9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25EFB-A290-4062-B108-1994B034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16AF6-2E93-4A35-809B-BAF5FCFCC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52E85E-CFF5-46E5-B5E2-E261C7E81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620678-3E9F-4F3E-B2DD-BB37DF2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B4D2-68BD-4B94-B895-314EC0040156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8155E3-A459-4829-8A4C-9100992F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1FDDE6-166A-4155-A178-BEAB5FA9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E9B9E-C818-4C90-8FCF-89A4506B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3217CA-D6BC-41CE-88D7-AB81631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0CF-75BE-4D6C-971A-0445BCC2AEB9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D4C8F1-2B15-4505-B438-E8345587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E1EA08-BE15-48FF-A599-A80BEBE3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140A7D-6461-4F98-9811-D852892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6CBF-A603-424E-BBA0-4697E32F13E7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7D64B2-2EA4-4EFE-8BF2-3BB8036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58EC6-9342-4F52-8AFD-F6DA57DA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C1B73-70C2-491C-BE85-DCF5E32D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25F6C8-E46A-4E76-9587-112FEC58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C1CB44-0A83-4BCE-A4E6-3736FDE8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F9C1D-024D-43BA-81A6-E3F3BC64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573-A62F-4AB5-AF3C-E3F80C4E5A99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4A7A83-CB1E-4080-BAE3-279AB67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BBB9A-1E68-4C79-8366-9C54A310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C3E64-0421-4458-B82B-EEC6B9E5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6E4106-1756-40DB-A924-4DE7FAF15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B79B8-732A-4739-B641-A3893CDD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F0159F-16C7-4C33-B4F0-A1B8423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F7CF-CF97-41E4-8A68-AAD29A0AE94E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95F7E0-8B5E-4E73-881B-6F2E8C37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3BE6F-D2A5-4356-8BC1-0B10E59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C29357-7D19-4EAE-A0B7-5472B7C4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350D9-8FF1-4C21-BBBF-0F426A67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11B25-7B1B-4591-8232-0FA23323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CA42-CD15-455C-A210-450718AB5DEE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0CADA-9555-4571-9ECD-F2B26CB00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6A41B-2E1F-4708-82BF-07944998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A*_search_algorithm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lanning.cs.uiuc.edu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5MTIh_KyBc" TargetMode="External"/><Relationship Id="rId2" Type="http://schemas.openxmlformats.org/officeDocument/2006/relationships/hyperlink" Target="https://www.youtube.com/watch?v=qXZt-B7iUyw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49B18-B693-4660-A0B2-F1C441AD3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Inteligência Artificial para Robótica Móvel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C1952-B851-4B15-B909-14CFB5D09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Busca Informada</a:t>
            </a:r>
          </a:p>
          <a:p>
            <a:endParaRPr lang="pt-BR" b="1" dirty="0"/>
          </a:p>
          <a:p>
            <a:r>
              <a:rPr lang="pt-BR" b="1" dirty="0"/>
              <a:t>Professor: </a:t>
            </a:r>
            <a:r>
              <a:rPr lang="pt-BR" dirty="0"/>
              <a:t>Marcos Maximo</a:t>
            </a:r>
            <a:endParaRPr lang="en-US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D64BBA-1421-4018-90CB-A000E7C8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90ACE-617C-40F7-AA53-4BC4C6A5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Caminho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76BFA-D442-46A4-AB0A-7485CEDE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Estados: posições no grid </a:t>
            </a:r>
            <a:r>
              <a:rPr lang="pt-BR" dirty="0" err="1"/>
              <a:t>discretizado</a:t>
            </a:r>
            <a:r>
              <a:rPr lang="pt-BR" dirty="0"/>
              <a:t>.</a:t>
            </a:r>
          </a:p>
          <a:p>
            <a:r>
              <a:rPr lang="pt-BR" dirty="0"/>
              <a:t>Ações: movimentos (4-conectado ou 8-conectado).</a:t>
            </a:r>
          </a:p>
          <a:p>
            <a:r>
              <a:rPr lang="pt-BR" dirty="0"/>
              <a:t>Função sucessor: posição após executar o movimento.</a:t>
            </a:r>
          </a:p>
          <a:p>
            <a:r>
              <a:rPr lang="pt-BR" dirty="0"/>
              <a:t>Estado inicial: </a:t>
            </a:r>
          </a:p>
          <a:p>
            <a:r>
              <a:rPr lang="en-US" dirty="0"/>
              <a:t>Estado </a:t>
            </a:r>
            <a:r>
              <a:rPr lang="en-US" dirty="0" err="1"/>
              <a:t>objetivo</a:t>
            </a:r>
            <a:r>
              <a:rPr lang="en-US" dirty="0"/>
              <a:t>: </a:t>
            </a:r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2CE84CA7-9E18-4406-A935-9F8EBC9EA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996" y="4398170"/>
            <a:ext cx="1458277" cy="1458277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771FD64F-74BA-49E9-8C65-C6D80A43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9231" y="4398171"/>
            <a:ext cx="1458277" cy="1458277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C76B20FD-0DC2-46EB-8560-8532F513C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1651" y="3827382"/>
            <a:ext cx="406717" cy="40671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15464B7-C75F-4674-8758-9E358F76F916}"/>
              </a:ext>
            </a:extLst>
          </p:cNvPr>
          <p:cNvSpPr txBox="1"/>
          <p:nvPr/>
        </p:nvSpPr>
        <p:spPr>
          <a:xfrm>
            <a:off x="8369474" y="5864781"/>
            <a:ext cx="13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8-conectado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9CF4DCE-38C1-4AB6-B1DB-AF9F2CF5C37D}"/>
              </a:ext>
            </a:extLst>
          </p:cNvPr>
          <p:cNvSpPr txBox="1"/>
          <p:nvPr/>
        </p:nvSpPr>
        <p:spPr>
          <a:xfrm>
            <a:off x="3391709" y="5856447"/>
            <a:ext cx="13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4-conectado</a:t>
            </a:r>
            <a:endParaRPr lang="en-US" dirty="0"/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55CD2B7C-6E21-4EDF-A48C-C630FD84F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9231" y="3294458"/>
            <a:ext cx="406718" cy="40671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14470F-530A-42B1-8399-4C03117B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6B17E-1396-4D50-988C-6F1B1C5A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Ações no Futebol de Robôs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C97E2-DB9D-4D2A-BE56-5198E212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Estados: posições dos jogadores e da bola.</a:t>
            </a:r>
          </a:p>
          <a:p>
            <a:r>
              <a:rPr lang="pt-BR" dirty="0"/>
              <a:t>Ações: conduzir a bola, driblar o oponente, passe, chute a gol etc.</a:t>
            </a:r>
          </a:p>
          <a:p>
            <a:r>
              <a:rPr lang="pt-BR" dirty="0"/>
              <a:t>Função sucessor: posições dos jogadores e da bola após execução da ação (simulação).</a:t>
            </a:r>
          </a:p>
          <a:p>
            <a:r>
              <a:rPr lang="en-US" dirty="0"/>
              <a:t>Estado </a:t>
            </a:r>
            <a:r>
              <a:rPr lang="en-US" dirty="0" err="1"/>
              <a:t>inicial</a:t>
            </a:r>
            <a:r>
              <a:rPr lang="en-US" dirty="0"/>
              <a:t>: </a:t>
            </a:r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de </a:t>
            </a:r>
            <a:r>
              <a:rPr lang="en-US" dirty="0" err="1"/>
              <a:t>jogo</a:t>
            </a:r>
            <a:r>
              <a:rPr lang="en-US" dirty="0"/>
              <a:t>.</a:t>
            </a:r>
          </a:p>
          <a:p>
            <a:r>
              <a:rPr lang="en-US" dirty="0"/>
              <a:t>Estado </a:t>
            </a:r>
            <a:r>
              <a:rPr lang="en-US" dirty="0" err="1"/>
              <a:t>objetivo</a:t>
            </a:r>
            <a:r>
              <a:rPr lang="en-US" dirty="0"/>
              <a:t>: </a:t>
            </a:r>
            <a:r>
              <a:rPr lang="en-US" dirty="0" err="1"/>
              <a:t>gol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fiel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um “</a:t>
            </a:r>
            <a:r>
              <a:rPr lang="en-US" dirty="0" err="1"/>
              <a:t>modelo</a:t>
            </a:r>
            <a:r>
              <a:rPr lang="en-US" dirty="0"/>
              <a:t>” do </a:t>
            </a:r>
            <a:r>
              <a:rPr lang="en-US" dirty="0" err="1"/>
              <a:t>comportamento</a:t>
            </a:r>
            <a:r>
              <a:rPr lang="en-US" dirty="0"/>
              <a:t> do </a:t>
            </a:r>
            <a:r>
              <a:rPr lang="en-US" dirty="0" err="1"/>
              <a:t>oponente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AE426A-288E-4BE6-B9FF-C652AD62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C7F7-E834-41A1-BC71-FAB73E1E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x Controle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56C04-5857-438A-8F1F-A31009E2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Planejamento: determinar sequência de estados/ações até atingir o objetivo.</a:t>
            </a:r>
          </a:p>
          <a:p>
            <a:r>
              <a:rPr lang="pt-BR" dirty="0"/>
              <a:t>Em geral, é muito custoso planejar usando ações de baixo nível (muito passos).</a:t>
            </a:r>
          </a:p>
          <a:p>
            <a:r>
              <a:rPr lang="pt-BR" dirty="0"/>
              <a:t>Ser humano não planeja seu dia pensando no movimento de cada músculo.</a:t>
            </a:r>
          </a:p>
          <a:p>
            <a:r>
              <a:rPr lang="pt-BR" dirty="0"/>
              <a:t>Uma abordagem comum em robótica é separar o planejamento do controle (execução).</a:t>
            </a:r>
          </a:p>
          <a:p>
            <a:r>
              <a:rPr lang="pt-BR" dirty="0"/>
              <a:t>Também é comum haver vários níveis de planejamento (hierarquia).</a:t>
            </a:r>
          </a:p>
          <a:p>
            <a:r>
              <a:rPr lang="pt-BR" dirty="0"/>
              <a:t>Planejamento: técnicas de IA (modelo simplificado de mundo).</a:t>
            </a:r>
          </a:p>
          <a:p>
            <a:r>
              <a:rPr lang="pt-BR" dirty="0"/>
              <a:t>Controle: técnicas de teoria de controle (sistemas dinâmicos).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C629BE-42B4-49D3-8994-F52A78B2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BA03-E7BD-49F3-A26F-F9AC5971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x Controle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3DA1C6-ECE3-43CE-BB2A-F24EE47A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Planejamento costuma ter dinâmica mais lenta, mas decisão requer algoritmo mais custoso (e.g. busca em grafo).</a:t>
            </a:r>
          </a:p>
          <a:p>
            <a:r>
              <a:rPr lang="pt-BR" dirty="0"/>
              <a:t>Controle tem dinâmica rápida, mas decisão é simples (e.g. PID).</a:t>
            </a:r>
          </a:p>
          <a:p>
            <a:r>
              <a:rPr lang="pt-BR" dirty="0"/>
              <a:t>Controle pressupõe malha fechada.</a:t>
            </a:r>
          </a:p>
          <a:p>
            <a:r>
              <a:rPr lang="pt-BR" dirty="0"/>
              <a:t>Se o ambiente muda (dinâmico), então é necessário replanejar (planejamento em malha fechada).</a:t>
            </a:r>
          </a:p>
          <a:p>
            <a:r>
              <a:rPr lang="pt-BR" dirty="0"/>
              <a:t>Planejamento e Controle: tema de CT-XXX (próxima disciplina).</a:t>
            </a:r>
          </a:p>
          <a:p>
            <a:r>
              <a:rPr lang="pt-BR" dirty="0"/>
              <a:t>Na aula de hoje, vamos ver planejamento de </a:t>
            </a:r>
            <a:r>
              <a:rPr lang="pt-BR" dirty="0" err="1"/>
              <a:t>computeiros</a:t>
            </a:r>
            <a:r>
              <a:rPr lang="pt-BR" dirty="0"/>
              <a:t> (com busca em grafos).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9D0F81-707C-4214-8418-2B0B56A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C300-6468-40A8-AD4E-72EE98F3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Controle?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FB9F-2375-4739-A054-E48E47C7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Robôs percebem o ambiente e executam ações imperfeitamente.</a:t>
            </a:r>
          </a:p>
          <a:p>
            <a:r>
              <a:rPr lang="pt-BR" dirty="0"/>
              <a:t>Robôs não “andam reto”.</a:t>
            </a:r>
          </a:p>
          <a:p>
            <a:r>
              <a:rPr lang="pt-BR" dirty="0"/>
              <a:t>Malha fechada envolve ler informações dos sensores e se corrigir a cada instante.</a:t>
            </a:r>
          </a:p>
          <a:p>
            <a:r>
              <a:rPr lang="pt-BR" dirty="0"/>
              <a:t>Ideia: se desvio para a direita, devo mover a direção para a esquerda.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B8D875-32C1-4D46-BAD0-A4981E9A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A4321-43F3-4D3F-BBFF-E5BDE1E5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Caminho x Planejamento de Trajetória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781CF1-08BC-4795-B1A1-2FB0BFED1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Planejamento de caminho: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Planejamento de trajetória: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Técnicas</a:t>
                </a:r>
                <a:r>
                  <a:rPr lang="en-US" dirty="0"/>
                  <a:t> da aula de </a:t>
                </a:r>
                <a:r>
                  <a:rPr lang="en-US" dirty="0" err="1"/>
                  <a:t>hoje</a:t>
                </a:r>
                <a:r>
                  <a:rPr lang="en-US" dirty="0"/>
                  <a:t> </a:t>
                </a:r>
                <a:r>
                  <a:rPr lang="en-US" dirty="0" err="1"/>
                  <a:t>planejam</a:t>
                </a:r>
                <a:r>
                  <a:rPr lang="en-US" dirty="0"/>
                  <a:t> </a:t>
                </a:r>
                <a:r>
                  <a:rPr lang="en-US" dirty="0" err="1"/>
                  <a:t>caminho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Como </a:t>
                </a:r>
                <a:r>
                  <a:rPr lang="en-US" dirty="0" err="1"/>
                  <a:t>executar</a:t>
                </a:r>
                <a:r>
                  <a:rPr lang="en-US" dirty="0"/>
                  <a:t> no tempo é um </a:t>
                </a:r>
                <a:r>
                  <a:rPr lang="en-US" dirty="0" err="1"/>
                  <a:t>passo</a:t>
                </a:r>
                <a:r>
                  <a:rPr lang="en-US" dirty="0"/>
                  <a:t> posterior da IA.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781CF1-08BC-4795-B1A1-2FB0BFED1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E5F7A-34AE-426B-87F9-7B9D218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302BC3-7B82-4C18-AEA9-20708F76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Árvore</a:t>
            </a: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4AA163-A9B1-4D69-86FF-A4C617DA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8B9BFDA-3CDE-41A9-8021-5D29CC62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18EC-28C7-447B-A1AD-D8963413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Árvore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9518D06-9E25-42EC-84E7-6AC1BC834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Depth-First </a:t>
                </a:r>
                <a:r>
                  <a:rPr lang="pt-BR" dirty="0" err="1"/>
                  <a:t>Search</a:t>
                </a:r>
                <a:r>
                  <a:rPr lang="pt-BR" dirty="0"/>
                  <a:t> (DFS): aprofunda primeiro e depois busca no mesmo nível;</a:t>
                </a:r>
              </a:p>
              <a:p>
                <a:pPr lvl="1"/>
                <a:r>
                  <a:rPr lang="pt-BR" dirty="0" err="1"/>
                  <a:t>Pré</a:t>
                </a:r>
                <a:r>
                  <a:rPr lang="pt-BR" dirty="0"/>
                  <a:t>-ordem.</a:t>
                </a:r>
              </a:p>
              <a:p>
                <a:pPr lvl="1"/>
                <a:r>
                  <a:rPr lang="pt-BR" dirty="0"/>
                  <a:t>Pós-ordem.</a:t>
                </a:r>
              </a:p>
              <a:p>
                <a:pPr lvl="1"/>
                <a:r>
                  <a:rPr lang="pt-BR" dirty="0" err="1"/>
                  <a:t>In-ordem</a:t>
                </a:r>
                <a:r>
                  <a:rPr lang="pt-BR" dirty="0"/>
                  <a:t>.</a:t>
                </a:r>
              </a:p>
              <a:p>
                <a:r>
                  <a:rPr lang="pt-BR" dirty="0" err="1"/>
                  <a:t>Breath-First</a:t>
                </a:r>
                <a:r>
                  <a:rPr lang="pt-BR" dirty="0"/>
                  <a:t> </a:t>
                </a:r>
                <a:r>
                  <a:rPr lang="pt-BR" dirty="0" err="1"/>
                  <a:t>Search</a:t>
                </a:r>
                <a:r>
                  <a:rPr lang="pt-BR" dirty="0"/>
                  <a:t> (BFS): busca mesmo nível primeiro e depois aprofunda;</a:t>
                </a:r>
              </a:p>
              <a:p>
                <a:pPr lvl="1"/>
                <a:r>
                  <a:rPr lang="pt-BR" dirty="0"/>
                  <a:t>Solução com caminho mínimo.</a:t>
                </a:r>
              </a:p>
              <a:p>
                <a:r>
                  <a:rPr lang="pt-BR" dirty="0"/>
                  <a:t>Considerar: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: número de elementos da árvore.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: número de elementos no caminho até o objetivo.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9518D06-9E25-42EC-84E7-6AC1BC834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1A0B02-4C63-492F-A68C-294869FF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330-1F19-417F-8B3D-D232C8EE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Exploração em Profundidade (</a:t>
            </a:r>
            <a:r>
              <a:rPr lang="pt-BR" dirty="0" err="1"/>
              <a:t>Pré</a:t>
            </a:r>
            <a:r>
              <a:rPr lang="pt-BR" dirty="0"/>
              <a:t>-ordem)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CAF1CC-857C-45BA-B35B-DD055344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B8F2689-5060-45BE-A187-36CFA518F2A4}"/>
              </a:ext>
            </a:extLst>
          </p:cNvPr>
          <p:cNvGrpSpPr/>
          <p:nvPr/>
        </p:nvGrpSpPr>
        <p:grpSpPr>
          <a:xfrm>
            <a:off x="4327497" y="2265027"/>
            <a:ext cx="3537005" cy="3255787"/>
            <a:chOff x="4711466" y="2298583"/>
            <a:chExt cx="3537005" cy="3255787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B3FE79E-4239-4731-A818-2988BE5E34B1}"/>
                </a:ext>
              </a:extLst>
            </p:cNvPr>
            <p:cNvSpPr/>
            <p:nvPr/>
          </p:nvSpPr>
          <p:spPr>
            <a:xfrm>
              <a:off x="7837410" y="5143308"/>
              <a:ext cx="411061" cy="41106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K</a:t>
              </a:r>
              <a:endParaRPr lang="en-US" dirty="0"/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3AE17535-48CC-4A4A-817E-F19198E01989}"/>
                </a:ext>
              </a:extLst>
            </p:cNvPr>
            <p:cNvGrpSpPr/>
            <p:nvPr/>
          </p:nvGrpSpPr>
          <p:grpSpPr>
            <a:xfrm>
              <a:off x="4711466" y="2298583"/>
              <a:ext cx="3186142" cy="3255787"/>
              <a:chOff x="4711466" y="2298583"/>
              <a:chExt cx="3186142" cy="325578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6FEFA578-D72C-4F29-8D27-1A5157EB6957}"/>
                  </a:ext>
                </a:extLst>
              </p:cNvPr>
              <p:cNvSpPr/>
              <p:nvPr/>
            </p:nvSpPr>
            <p:spPr>
              <a:xfrm>
                <a:off x="5890469" y="2298583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en-US" dirty="0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CCE20876-F9A6-4A82-A821-EBDDE905A6F1}"/>
                  </a:ext>
                </a:extLst>
              </p:cNvPr>
              <p:cNvSpPr/>
              <p:nvPr/>
            </p:nvSpPr>
            <p:spPr>
              <a:xfrm>
                <a:off x="4711467" y="3199381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</a:t>
                </a:r>
                <a:endParaRPr lang="en-US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E1E5FEED-C316-4A7E-BB0C-9E3EA4FCA37B}"/>
                  </a:ext>
                </a:extLst>
              </p:cNvPr>
              <p:cNvSpPr/>
              <p:nvPr/>
            </p:nvSpPr>
            <p:spPr>
              <a:xfrm>
                <a:off x="5890468" y="31993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</a:t>
                </a:r>
                <a:endParaRPr lang="en-US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768318DE-C983-45C3-ADA7-1E21E3383B6C}"/>
                  </a:ext>
                </a:extLst>
              </p:cNvPr>
              <p:cNvSpPr/>
              <p:nvPr/>
            </p:nvSpPr>
            <p:spPr>
              <a:xfrm>
                <a:off x="7069470" y="31993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D</a:t>
                </a:r>
                <a:endParaRPr lang="en-US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56749A0-2C45-4131-84F1-346D25FD97B0}"/>
                  </a:ext>
                </a:extLst>
              </p:cNvPr>
              <p:cNvSpPr/>
              <p:nvPr/>
            </p:nvSpPr>
            <p:spPr>
              <a:xfrm>
                <a:off x="4711466" y="42366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</a:t>
                </a:r>
                <a:endParaRPr lang="en-US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FE2BE95-E666-4E6B-9CA1-674B35E458EB}"/>
                  </a:ext>
                </a:extLst>
              </p:cNvPr>
              <p:cNvSpPr/>
              <p:nvPr/>
            </p:nvSpPr>
            <p:spPr>
              <a:xfrm>
                <a:off x="5479407" y="4239546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F</a:t>
                </a:r>
                <a:endParaRPr lang="en-US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5B142046-11B3-4E91-BD4D-670BFD86F5AD}"/>
                  </a:ext>
                </a:extLst>
              </p:cNvPr>
              <p:cNvSpPr/>
              <p:nvPr/>
            </p:nvSpPr>
            <p:spPr>
              <a:xfrm>
                <a:off x="6301528" y="42366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en-U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38BCB516-9A50-43CD-8ADB-344F8975CCE5}"/>
                  </a:ext>
                </a:extLst>
              </p:cNvPr>
              <p:cNvSpPr/>
              <p:nvPr/>
            </p:nvSpPr>
            <p:spPr>
              <a:xfrm>
                <a:off x="7069469" y="4236681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</a:t>
                </a:r>
                <a:endParaRPr lang="en-US" dirty="0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0C7CF0A-4DC8-44B4-870B-21F3B6BD539B}"/>
                  </a:ext>
                </a:extLst>
              </p:cNvPr>
              <p:cNvSpPr/>
              <p:nvPr/>
            </p:nvSpPr>
            <p:spPr>
              <a:xfrm>
                <a:off x="6301528" y="5143309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</a:t>
                </a:r>
                <a:endParaRPr lang="en-US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3121FEC8-C7EF-42A5-BFF2-5A3FB168BE4A}"/>
                  </a:ext>
                </a:extLst>
              </p:cNvPr>
              <p:cNvSpPr/>
              <p:nvPr/>
            </p:nvSpPr>
            <p:spPr>
              <a:xfrm>
                <a:off x="7069469" y="5143308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</a:t>
                </a:r>
                <a:endParaRPr lang="en-US" dirty="0"/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55BBFAB-8874-44BB-9548-0AED863C9825}"/>
                  </a:ext>
                </a:extLst>
              </p:cNvPr>
              <p:cNvCxnSpPr>
                <a:stCxn id="5" idx="4"/>
                <a:endCxn id="8" idx="0"/>
              </p:cNvCxnSpPr>
              <p:nvPr/>
            </p:nvCxnSpPr>
            <p:spPr>
              <a:xfrm flipH="1">
                <a:off x="4916997" y="3610442"/>
                <a:ext cx="1" cy="6262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85AF0747-E01D-47D9-AF80-526A4F36A6CA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 flipH="1">
                <a:off x="6095999" y="2709644"/>
                <a:ext cx="1" cy="4897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FCF5C8B5-A1A6-483E-853C-5BDE2BC1DBE2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5062330" y="2649446"/>
                <a:ext cx="888337" cy="6101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26B5E701-144E-47A6-BD06-2B252259E3DA}"/>
                  </a:ext>
                </a:extLst>
              </p:cNvPr>
              <p:cNvCxnSpPr>
                <a:cxnSpLocks/>
                <a:stCxn id="4" idx="5"/>
              </p:cNvCxnSpPr>
              <p:nvPr/>
            </p:nvCxnSpPr>
            <p:spPr>
              <a:xfrm>
                <a:off x="6241332" y="2649446"/>
                <a:ext cx="1041709" cy="5499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7202F7EE-0325-416A-9862-523BCEE72AE9}"/>
                  </a:ext>
                </a:extLst>
              </p:cNvPr>
              <p:cNvCxnSpPr>
                <a:stCxn id="6" idx="3"/>
                <a:endCxn id="9" idx="0"/>
              </p:cNvCxnSpPr>
              <p:nvPr/>
            </p:nvCxnSpPr>
            <p:spPr>
              <a:xfrm flipH="1">
                <a:off x="5684938" y="3550243"/>
                <a:ext cx="265728" cy="6893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BCFAAF21-0996-4B9C-8E32-BF750F128B4E}"/>
                  </a:ext>
                </a:extLst>
              </p:cNvPr>
              <p:cNvCxnSpPr>
                <a:stCxn id="6" idx="5"/>
                <a:endCxn id="10" idx="0"/>
              </p:cNvCxnSpPr>
              <p:nvPr/>
            </p:nvCxnSpPr>
            <p:spPr>
              <a:xfrm>
                <a:off x="6241331" y="3550243"/>
                <a:ext cx="265728" cy="6864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13D53DD-1F2B-49B3-99B9-958B42321F34}"/>
                  </a:ext>
                </a:extLst>
              </p:cNvPr>
              <p:cNvCxnSpPr>
                <a:stCxn id="7" idx="4"/>
                <a:endCxn id="11" idx="0"/>
              </p:cNvCxnSpPr>
              <p:nvPr/>
            </p:nvCxnSpPr>
            <p:spPr>
              <a:xfrm flipH="1">
                <a:off x="7275000" y="3610441"/>
                <a:ext cx="1" cy="6262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1B50F7D8-1116-459E-8676-F491CD1D6EC4}"/>
                  </a:ext>
                </a:extLst>
              </p:cNvPr>
              <p:cNvCxnSpPr>
                <a:stCxn id="11" idx="3"/>
                <a:endCxn id="12" idx="7"/>
              </p:cNvCxnSpPr>
              <p:nvPr/>
            </p:nvCxnSpPr>
            <p:spPr>
              <a:xfrm flipH="1">
                <a:off x="6652391" y="4587544"/>
                <a:ext cx="477276" cy="6159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D27FFD82-9106-4098-AF71-A70584014635}"/>
                  </a:ext>
                </a:extLst>
              </p:cNvPr>
              <p:cNvCxnSpPr>
                <a:stCxn id="11" idx="5"/>
                <a:endCxn id="14" idx="1"/>
              </p:cNvCxnSpPr>
              <p:nvPr/>
            </p:nvCxnSpPr>
            <p:spPr>
              <a:xfrm>
                <a:off x="7420332" y="4587544"/>
                <a:ext cx="477276" cy="61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1C5BADB0-9B9F-44E6-A1A0-8E92C96236A7}"/>
                  </a:ext>
                </a:extLst>
              </p:cNvPr>
              <p:cNvCxnSpPr>
                <a:stCxn id="11" idx="4"/>
                <a:endCxn id="13" idx="0"/>
              </p:cNvCxnSpPr>
              <p:nvPr/>
            </p:nvCxnSpPr>
            <p:spPr>
              <a:xfrm>
                <a:off x="7275000" y="4647742"/>
                <a:ext cx="0" cy="4955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08820C51-546C-4CDE-B8B5-A27743D9C6CC}"/>
              </a:ext>
            </a:extLst>
          </p:cNvPr>
          <p:cNvSpPr/>
          <p:nvPr/>
        </p:nvSpPr>
        <p:spPr>
          <a:xfrm>
            <a:off x="5506498" y="2259196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E7A897C-7391-4C65-A05C-1B26F75EDAF1}"/>
              </a:ext>
            </a:extLst>
          </p:cNvPr>
          <p:cNvSpPr/>
          <p:nvPr/>
        </p:nvSpPr>
        <p:spPr>
          <a:xfrm>
            <a:off x="4327497" y="3161449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2BAE571-AAE7-4546-9CAB-F5CE5B657BD7}"/>
              </a:ext>
            </a:extLst>
          </p:cNvPr>
          <p:cNvSpPr/>
          <p:nvPr/>
        </p:nvSpPr>
        <p:spPr>
          <a:xfrm>
            <a:off x="5506498" y="3160265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3EC4353-ABDE-4EC1-A933-EAE01FA1A95B}"/>
              </a:ext>
            </a:extLst>
          </p:cNvPr>
          <p:cNvSpPr/>
          <p:nvPr/>
        </p:nvSpPr>
        <p:spPr>
          <a:xfrm>
            <a:off x="6685498" y="3165278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81004D-E123-4901-B7C4-30650119856F}"/>
              </a:ext>
            </a:extLst>
          </p:cNvPr>
          <p:cNvSpPr/>
          <p:nvPr/>
        </p:nvSpPr>
        <p:spPr>
          <a:xfrm>
            <a:off x="4323931" y="4198749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C1A79B5-4C6C-4FF5-A71F-1A8D1590FF46}"/>
              </a:ext>
            </a:extLst>
          </p:cNvPr>
          <p:cNvSpPr/>
          <p:nvPr/>
        </p:nvSpPr>
        <p:spPr>
          <a:xfrm>
            <a:off x="5095668" y="4205766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489C172-0D81-4F14-B73E-5CA60520AC43}"/>
              </a:ext>
            </a:extLst>
          </p:cNvPr>
          <p:cNvSpPr/>
          <p:nvPr/>
        </p:nvSpPr>
        <p:spPr>
          <a:xfrm>
            <a:off x="5918477" y="4205766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2D6C7E9-BA34-4038-AAB5-04A71E7469E2}"/>
              </a:ext>
            </a:extLst>
          </p:cNvPr>
          <p:cNvSpPr/>
          <p:nvPr/>
        </p:nvSpPr>
        <p:spPr>
          <a:xfrm>
            <a:off x="6685730" y="4201391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09920E2-8F5A-41AF-915C-1A5C629BA826}"/>
              </a:ext>
            </a:extLst>
          </p:cNvPr>
          <p:cNvSpPr/>
          <p:nvPr/>
        </p:nvSpPr>
        <p:spPr>
          <a:xfrm>
            <a:off x="5917553" y="5111178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EA5C376-1940-4C9F-9B2C-3351DA6A8C3A}"/>
              </a:ext>
            </a:extLst>
          </p:cNvPr>
          <p:cNvSpPr/>
          <p:nvPr/>
        </p:nvSpPr>
        <p:spPr>
          <a:xfrm>
            <a:off x="6685497" y="5111178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2617401-D708-4CBB-B335-AAB85FD773FF}"/>
              </a:ext>
            </a:extLst>
          </p:cNvPr>
          <p:cNvSpPr/>
          <p:nvPr/>
        </p:nvSpPr>
        <p:spPr>
          <a:xfrm>
            <a:off x="7453439" y="5105377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04722AF-795D-45DC-A449-9557198E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20CE3-14C1-434E-A513-4E3D5D5E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Exploração em Profundidade (</a:t>
            </a:r>
            <a:r>
              <a:rPr lang="pt-BR" dirty="0" err="1"/>
              <a:t>Pré</a:t>
            </a:r>
            <a:r>
              <a:rPr lang="pt-BR" dirty="0"/>
              <a:t>-ordem)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0F75D-7ABE-4984-9C6E-D50F238A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dfs</a:t>
            </a:r>
            <a:r>
              <a:rPr lang="pt-BR" dirty="0">
                <a:latin typeface="Consolas" panose="020B0609020204030204" pitchFamily="49" charset="0"/>
              </a:rPr>
              <a:t>(node):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process</a:t>
            </a:r>
            <a:r>
              <a:rPr lang="pt-BR" dirty="0">
                <a:latin typeface="Consolas" panose="020B0609020204030204" pitchFamily="49" charset="0"/>
              </a:rPr>
              <a:t>(node)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child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node.children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</a:rPr>
              <a:t>dfs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child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58170D-2251-466F-AA77-57BA3CDE6415}"/>
              </a:ext>
            </a:extLst>
          </p:cNvPr>
          <p:cNvSpPr txBox="1"/>
          <p:nvPr/>
        </p:nvSpPr>
        <p:spPr>
          <a:xfrm>
            <a:off x="7740823" y="1825625"/>
            <a:ext cx="36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Observação: </a:t>
            </a:r>
            <a:r>
              <a:rPr lang="pt-BR" dirty="0"/>
              <a:t>isso é “pseudocódigo”,</a:t>
            </a:r>
          </a:p>
          <a:p>
            <a:r>
              <a:rPr lang="pt-BR" b="1" dirty="0"/>
              <a:t>não</a:t>
            </a:r>
            <a:r>
              <a:rPr lang="pt-BR" dirty="0"/>
              <a:t> é Python ;).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C9B529D-90FD-4804-8D9F-2142304FEFFD}"/>
                  </a:ext>
                </a:extLst>
              </p:cNvPr>
              <p:cNvSpPr txBox="1"/>
              <p:nvPr/>
            </p:nvSpPr>
            <p:spPr>
              <a:xfrm>
                <a:off x="9224947" y="5807631"/>
                <a:ext cx="212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/>
                  <a:t>Complexidade: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C9B529D-90FD-4804-8D9F-2142304F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947" y="5807631"/>
                <a:ext cx="2128853" cy="369332"/>
              </a:xfrm>
              <a:prstGeom prst="rect">
                <a:avLst/>
              </a:prstGeom>
              <a:blipFill>
                <a:blip r:embed="rId2"/>
                <a:stretch>
                  <a:fillRect l="-228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AFAE2-975F-48E6-8365-59BE9740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05DBE8-5D4D-422A-B615-D933D11F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0587CF-E941-4554-92F7-C318E568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Motivação.</a:t>
            </a:r>
          </a:p>
          <a:p>
            <a:r>
              <a:rPr lang="pt-BR" dirty="0"/>
              <a:t>Busca em Árvore.</a:t>
            </a:r>
          </a:p>
          <a:p>
            <a:r>
              <a:rPr lang="pt-BR" dirty="0"/>
              <a:t>Revisão de grafos.</a:t>
            </a:r>
          </a:p>
          <a:p>
            <a:r>
              <a:rPr lang="pt-BR" dirty="0"/>
              <a:t>Busca em Grafos.</a:t>
            </a:r>
          </a:p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r>
              <a:rPr lang="pt-BR" dirty="0"/>
              <a:t>.</a:t>
            </a:r>
          </a:p>
          <a:p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Informada</a:t>
            </a:r>
            <a:r>
              <a:rPr lang="en-US" dirty="0"/>
              <a:t>.</a:t>
            </a:r>
          </a:p>
          <a:p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Grafos</a:t>
            </a:r>
            <a:r>
              <a:rPr lang="en-US" dirty="0"/>
              <a:t> para </a:t>
            </a:r>
            <a:r>
              <a:rPr lang="en-US" dirty="0" err="1"/>
              <a:t>Planejamento</a:t>
            </a:r>
            <a:r>
              <a:rPr lang="en-US" dirty="0"/>
              <a:t> de </a:t>
            </a:r>
            <a:r>
              <a:rPr lang="en-US" dirty="0" err="1"/>
              <a:t>Caminho</a:t>
            </a:r>
            <a:r>
              <a:rPr lang="en-US" dirty="0"/>
              <a:t>.</a:t>
            </a:r>
          </a:p>
          <a:p>
            <a:r>
              <a:rPr lang="en-US" dirty="0" err="1"/>
              <a:t>Planejamento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 no </a:t>
            </a:r>
            <a:r>
              <a:rPr lang="en-US" dirty="0" err="1"/>
              <a:t>Futebol</a:t>
            </a:r>
            <a:r>
              <a:rPr lang="en-US" dirty="0"/>
              <a:t> de </a:t>
            </a:r>
            <a:r>
              <a:rPr lang="en-US" dirty="0" err="1"/>
              <a:t>Robôs</a:t>
            </a:r>
            <a:r>
              <a:rPr lang="en-US" dirty="0"/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44CD360-2780-4688-82D7-27A8C8D7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330-1F19-417F-8B3D-D232C8EE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Exploração</a:t>
            </a:r>
            <a:r>
              <a:rPr lang="pt-BR" dirty="0"/>
              <a:t> em Largura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CAF1CC-857C-45BA-B35B-DD055344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B8F2689-5060-45BE-A187-36CFA518F2A4}"/>
              </a:ext>
            </a:extLst>
          </p:cNvPr>
          <p:cNvGrpSpPr/>
          <p:nvPr/>
        </p:nvGrpSpPr>
        <p:grpSpPr>
          <a:xfrm>
            <a:off x="4327497" y="2265027"/>
            <a:ext cx="3537005" cy="3255787"/>
            <a:chOff x="4711466" y="2298583"/>
            <a:chExt cx="3537005" cy="3255787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B3FE79E-4239-4731-A818-2988BE5E34B1}"/>
                </a:ext>
              </a:extLst>
            </p:cNvPr>
            <p:cNvSpPr/>
            <p:nvPr/>
          </p:nvSpPr>
          <p:spPr>
            <a:xfrm>
              <a:off x="7837410" y="5143308"/>
              <a:ext cx="411061" cy="41106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K</a:t>
              </a:r>
              <a:endParaRPr lang="en-US" dirty="0"/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3AE17535-48CC-4A4A-817E-F19198E01989}"/>
                </a:ext>
              </a:extLst>
            </p:cNvPr>
            <p:cNvGrpSpPr/>
            <p:nvPr/>
          </p:nvGrpSpPr>
          <p:grpSpPr>
            <a:xfrm>
              <a:off x="4711466" y="2298583"/>
              <a:ext cx="3186142" cy="3255787"/>
              <a:chOff x="4711466" y="2298583"/>
              <a:chExt cx="3186142" cy="325578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6FEFA578-D72C-4F29-8D27-1A5157EB6957}"/>
                  </a:ext>
                </a:extLst>
              </p:cNvPr>
              <p:cNvSpPr/>
              <p:nvPr/>
            </p:nvSpPr>
            <p:spPr>
              <a:xfrm>
                <a:off x="5890469" y="2298583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en-US" dirty="0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CCE20876-F9A6-4A82-A821-EBDDE905A6F1}"/>
                  </a:ext>
                </a:extLst>
              </p:cNvPr>
              <p:cNvSpPr/>
              <p:nvPr/>
            </p:nvSpPr>
            <p:spPr>
              <a:xfrm>
                <a:off x="4711467" y="3199381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</a:t>
                </a:r>
                <a:endParaRPr lang="en-US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E1E5FEED-C316-4A7E-BB0C-9E3EA4FCA37B}"/>
                  </a:ext>
                </a:extLst>
              </p:cNvPr>
              <p:cNvSpPr/>
              <p:nvPr/>
            </p:nvSpPr>
            <p:spPr>
              <a:xfrm>
                <a:off x="5890468" y="31993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</a:t>
                </a:r>
                <a:endParaRPr lang="en-US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768318DE-C983-45C3-ADA7-1E21E3383B6C}"/>
                  </a:ext>
                </a:extLst>
              </p:cNvPr>
              <p:cNvSpPr/>
              <p:nvPr/>
            </p:nvSpPr>
            <p:spPr>
              <a:xfrm>
                <a:off x="7069470" y="31993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D</a:t>
                </a:r>
                <a:endParaRPr lang="en-US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56749A0-2C45-4131-84F1-346D25FD97B0}"/>
                  </a:ext>
                </a:extLst>
              </p:cNvPr>
              <p:cNvSpPr/>
              <p:nvPr/>
            </p:nvSpPr>
            <p:spPr>
              <a:xfrm>
                <a:off x="4711466" y="42366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</a:t>
                </a:r>
                <a:endParaRPr lang="en-US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FE2BE95-E666-4E6B-9CA1-674B35E458EB}"/>
                  </a:ext>
                </a:extLst>
              </p:cNvPr>
              <p:cNvSpPr/>
              <p:nvPr/>
            </p:nvSpPr>
            <p:spPr>
              <a:xfrm>
                <a:off x="5479407" y="4239546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F</a:t>
                </a:r>
                <a:endParaRPr lang="en-US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5B142046-11B3-4E91-BD4D-670BFD86F5AD}"/>
                  </a:ext>
                </a:extLst>
              </p:cNvPr>
              <p:cNvSpPr/>
              <p:nvPr/>
            </p:nvSpPr>
            <p:spPr>
              <a:xfrm>
                <a:off x="6301528" y="4236680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en-U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38BCB516-9A50-43CD-8ADB-344F8975CCE5}"/>
                  </a:ext>
                </a:extLst>
              </p:cNvPr>
              <p:cNvSpPr/>
              <p:nvPr/>
            </p:nvSpPr>
            <p:spPr>
              <a:xfrm>
                <a:off x="7069469" y="4236681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</a:t>
                </a:r>
                <a:endParaRPr lang="en-US" dirty="0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0C7CF0A-4DC8-44B4-870B-21F3B6BD539B}"/>
                  </a:ext>
                </a:extLst>
              </p:cNvPr>
              <p:cNvSpPr/>
              <p:nvPr/>
            </p:nvSpPr>
            <p:spPr>
              <a:xfrm>
                <a:off x="6301528" y="5143309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</a:t>
                </a:r>
                <a:endParaRPr lang="en-US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3121FEC8-C7EF-42A5-BFF2-5A3FB168BE4A}"/>
                  </a:ext>
                </a:extLst>
              </p:cNvPr>
              <p:cNvSpPr/>
              <p:nvPr/>
            </p:nvSpPr>
            <p:spPr>
              <a:xfrm>
                <a:off x="7069469" y="5143308"/>
                <a:ext cx="411061" cy="411061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</a:t>
                </a:r>
                <a:endParaRPr lang="en-US" dirty="0"/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55BBFAB-8874-44BB-9548-0AED863C9825}"/>
                  </a:ext>
                </a:extLst>
              </p:cNvPr>
              <p:cNvCxnSpPr>
                <a:stCxn id="5" idx="4"/>
                <a:endCxn id="8" idx="0"/>
              </p:cNvCxnSpPr>
              <p:nvPr/>
            </p:nvCxnSpPr>
            <p:spPr>
              <a:xfrm flipH="1">
                <a:off x="4916997" y="3610442"/>
                <a:ext cx="1" cy="6262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85AF0747-E01D-47D9-AF80-526A4F36A6CA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 flipH="1">
                <a:off x="6095999" y="2709644"/>
                <a:ext cx="1" cy="4897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FCF5C8B5-A1A6-483E-853C-5BDE2BC1DBE2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5062330" y="2649446"/>
                <a:ext cx="888337" cy="6101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26B5E701-144E-47A6-BD06-2B252259E3DA}"/>
                  </a:ext>
                </a:extLst>
              </p:cNvPr>
              <p:cNvCxnSpPr>
                <a:cxnSpLocks/>
                <a:stCxn id="4" idx="5"/>
              </p:cNvCxnSpPr>
              <p:nvPr/>
            </p:nvCxnSpPr>
            <p:spPr>
              <a:xfrm>
                <a:off x="6241332" y="2649446"/>
                <a:ext cx="1041709" cy="5499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7202F7EE-0325-416A-9862-523BCEE72AE9}"/>
                  </a:ext>
                </a:extLst>
              </p:cNvPr>
              <p:cNvCxnSpPr>
                <a:stCxn id="6" idx="3"/>
                <a:endCxn id="9" idx="0"/>
              </p:cNvCxnSpPr>
              <p:nvPr/>
            </p:nvCxnSpPr>
            <p:spPr>
              <a:xfrm flipH="1">
                <a:off x="5684938" y="3550243"/>
                <a:ext cx="265728" cy="6893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BCFAAF21-0996-4B9C-8E32-BF750F128B4E}"/>
                  </a:ext>
                </a:extLst>
              </p:cNvPr>
              <p:cNvCxnSpPr>
                <a:stCxn id="6" idx="5"/>
                <a:endCxn id="10" idx="0"/>
              </p:cNvCxnSpPr>
              <p:nvPr/>
            </p:nvCxnSpPr>
            <p:spPr>
              <a:xfrm>
                <a:off x="6241331" y="3550243"/>
                <a:ext cx="265728" cy="6864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13D53DD-1F2B-49B3-99B9-958B42321F34}"/>
                  </a:ext>
                </a:extLst>
              </p:cNvPr>
              <p:cNvCxnSpPr>
                <a:stCxn id="7" idx="4"/>
                <a:endCxn id="11" idx="0"/>
              </p:cNvCxnSpPr>
              <p:nvPr/>
            </p:nvCxnSpPr>
            <p:spPr>
              <a:xfrm flipH="1">
                <a:off x="7275000" y="3610441"/>
                <a:ext cx="1" cy="6262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1B50F7D8-1116-459E-8676-F491CD1D6EC4}"/>
                  </a:ext>
                </a:extLst>
              </p:cNvPr>
              <p:cNvCxnSpPr>
                <a:stCxn id="11" idx="3"/>
                <a:endCxn id="12" idx="7"/>
              </p:cNvCxnSpPr>
              <p:nvPr/>
            </p:nvCxnSpPr>
            <p:spPr>
              <a:xfrm flipH="1">
                <a:off x="6652391" y="4587544"/>
                <a:ext cx="477276" cy="6159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D27FFD82-9106-4098-AF71-A70584014635}"/>
                  </a:ext>
                </a:extLst>
              </p:cNvPr>
              <p:cNvCxnSpPr>
                <a:stCxn id="11" idx="5"/>
                <a:endCxn id="14" idx="1"/>
              </p:cNvCxnSpPr>
              <p:nvPr/>
            </p:nvCxnSpPr>
            <p:spPr>
              <a:xfrm>
                <a:off x="7420332" y="4587544"/>
                <a:ext cx="477276" cy="61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1C5BADB0-9B9F-44E6-A1A0-8E92C96236A7}"/>
                  </a:ext>
                </a:extLst>
              </p:cNvPr>
              <p:cNvCxnSpPr>
                <a:stCxn id="11" idx="4"/>
                <a:endCxn id="13" idx="0"/>
              </p:cNvCxnSpPr>
              <p:nvPr/>
            </p:nvCxnSpPr>
            <p:spPr>
              <a:xfrm>
                <a:off x="7275000" y="4647742"/>
                <a:ext cx="0" cy="4955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08820C51-546C-4CDE-B8B5-A27743D9C6CC}"/>
              </a:ext>
            </a:extLst>
          </p:cNvPr>
          <p:cNvSpPr/>
          <p:nvPr/>
        </p:nvSpPr>
        <p:spPr>
          <a:xfrm>
            <a:off x="5506498" y="2259196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E7A897C-7391-4C65-A05C-1B26F75EDAF1}"/>
              </a:ext>
            </a:extLst>
          </p:cNvPr>
          <p:cNvSpPr/>
          <p:nvPr/>
        </p:nvSpPr>
        <p:spPr>
          <a:xfrm>
            <a:off x="4327497" y="3161449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2BAE571-AAE7-4546-9CAB-F5CE5B657BD7}"/>
              </a:ext>
            </a:extLst>
          </p:cNvPr>
          <p:cNvSpPr/>
          <p:nvPr/>
        </p:nvSpPr>
        <p:spPr>
          <a:xfrm>
            <a:off x="5506498" y="3160265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3EC4353-ABDE-4EC1-A933-EAE01FA1A95B}"/>
              </a:ext>
            </a:extLst>
          </p:cNvPr>
          <p:cNvSpPr/>
          <p:nvPr/>
        </p:nvSpPr>
        <p:spPr>
          <a:xfrm>
            <a:off x="6685498" y="3165278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81004D-E123-4901-B7C4-30650119856F}"/>
              </a:ext>
            </a:extLst>
          </p:cNvPr>
          <p:cNvSpPr/>
          <p:nvPr/>
        </p:nvSpPr>
        <p:spPr>
          <a:xfrm>
            <a:off x="4323931" y="4198749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C1A79B5-4C6C-4FF5-A71F-1A8D1590FF46}"/>
              </a:ext>
            </a:extLst>
          </p:cNvPr>
          <p:cNvSpPr/>
          <p:nvPr/>
        </p:nvSpPr>
        <p:spPr>
          <a:xfrm>
            <a:off x="5095668" y="4205766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489C172-0D81-4F14-B73E-5CA60520AC43}"/>
              </a:ext>
            </a:extLst>
          </p:cNvPr>
          <p:cNvSpPr/>
          <p:nvPr/>
        </p:nvSpPr>
        <p:spPr>
          <a:xfrm>
            <a:off x="5918477" y="4205766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2D6C7E9-BA34-4038-AAB5-04A71E7469E2}"/>
              </a:ext>
            </a:extLst>
          </p:cNvPr>
          <p:cNvSpPr/>
          <p:nvPr/>
        </p:nvSpPr>
        <p:spPr>
          <a:xfrm>
            <a:off x="6685730" y="4201391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09920E2-8F5A-41AF-915C-1A5C629BA826}"/>
              </a:ext>
            </a:extLst>
          </p:cNvPr>
          <p:cNvSpPr/>
          <p:nvPr/>
        </p:nvSpPr>
        <p:spPr>
          <a:xfrm>
            <a:off x="5917553" y="5111178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EA5C376-1940-4C9F-9B2C-3351DA6A8C3A}"/>
              </a:ext>
            </a:extLst>
          </p:cNvPr>
          <p:cNvSpPr/>
          <p:nvPr/>
        </p:nvSpPr>
        <p:spPr>
          <a:xfrm>
            <a:off x="6685497" y="5111178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2617401-D708-4CBB-B335-AAB85FD773FF}"/>
              </a:ext>
            </a:extLst>
          </p:cNvPr>
          <p:cNvSpPr/>
          <p:nvPr/>
        </p:nvSpPr>
        <p:spPr>
          <a:xfrm>
            <a:off x="7453439" y="5105377"/>
            <a:ext cx="411061" cy="4198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0741AFB2-181C-402D-A4CE-B3AEE52C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20CE3-14C1-434E-A513-4E3D5D5E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Exploração</a:t>
            </a:r>
            <a:r>
              <a:rPr lang="pt-BR" dirty="0"/>
              <a:t> em Largura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0F75D-7ABE-4984-9C6E-D50F238A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bfs</a:t>
            </a:r>
            <a:r>
              <a:rPr lang="pt-BR" dirty="0">
                <a:latin typeface="Consolas" panose="020B0609020204030204" pitchFamily="49" charset="0"/>
              </a:rPr>
              <a:t>(root):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queue.enqueue</a:t>
            </a:r>
            <a:r>
              <a:rPr lang="pt-BR" dirty="0">
                <a:latin typeface="Consolas" panose="020B0609020204030204" pitchFamily="49" charset="0"/>
              </a:rPr>
              <a:t>(root)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queue.empty</a:t>
            </a:r>
            <a:r>
              <a:rPr lang="pt-BR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node = </a:t>
            </a:r>
            <a:r>
              <a:rPr lang="pt-BR" dirty="0" err="1">
                <a:latin typeface="Consolas" panose="020B0609020204030204" pitchFamily="49" charset="0"/>
              </a:rPr>
              <a:t>queue.dequeue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</a:rPr>
              <a:t>process</a:t>
            </a:r>
            <a:r>
              <a:rPr lang="pt-BR" dirty="0">
                <a:latin typeface="Consolas" panose="020B0609020204030204" pitchFamily="49" charset="0"/>
              </a:rPr>
              <a:t>(node)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child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node.children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</a:t>
            </a:r>
            <a:r>
              <a:rPr lang="pt-BR" dirty="0" err="1">
                <a:latin typeface="Consolas" panose="020B0609020204030204" pitchFamily="49" charset="0"/>
              </a:rPr>
              <a:t>queue.enqueue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child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61CEB5C-54ED-49FF-9C55-135C31649A15}"/>
                  </a:ext>
                </a:extLst>
              </p:cNvPr>
              <p:cNvSpPr txBox="1"/>
              <p:nvPr/>
            </p:nvSpPr>
            <p:spPr>
              <a:xfrm>
                <a:off x="9224947" y="5807631"/>
                <a:ext cx="212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Complexidade: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61CEB5C-54ED-49FF-9C55-135C3164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947" y="5807631"/>
                <a:ext cx="2128853" cy="369332"/>
              </a:xfrm>
              <a:prstGeom prst="rect">
                <a:avLst/>
              </a:prstGeom>
              <a:blipFill>
                <a:blip r:embed="rId2"/>
                <a:stretch>
                  <a:fillRect l="-228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61AD2A-9D56-403D-A0E1-0E721014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B384-62B7-40A8-955A-379B839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Busca</a:t>
            </a:r>
            <a:r>
              <a:rPr lang="pt-BR" dirty="0"/>
              <a:t> em Largura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3F77D-82C3-4C7D-B11F-138C3B87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bfs</a:t>
            </a:r>
            <a:r>
              <a:rPr lang="pt-BR" dirty="0">
                <a:latin typeface="Consolas" panose="020B0609020204030204" pitchFamily="49" charset="0"/>
              </a:rPr>
              <a:t>(root, </a:t>
            </a:r>
            <a:r>
              <a:rPr lang="pt-BR" dirty="0" err="1">
                <a:latin typeface="Consolas" panose="020B0609020204030204" pitchFamily="49" charset="0"/>
              </a:rPr>
              <a:t>goal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queue.enqueue</a:t>
            </a:r>
            <a:r>
              <a:rPr lang="pt-BR" dirty="0">
                <a:latin typeface="Consolas" panose="020B0609020204030204" pitchFamily="49" charset="0"/>
              </a:rPr>
              <a:t>(root)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queue.empty</a:t>
            </a:r>
            <a:r>
              <a:rPr lang="pt-BR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node = </a:t>
            </a:r>
            <a:r>
              <a:rPr lang="pt-BR" dirty="0" err="1">
                <a:latin typeface="Consolas" panose="020B0609020204030204" pitchFamily="49" charset="0"/>
              </a:rPr>
              <a:t>queue.dequeue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child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node.children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child.content</a:t>
            </a:r>
            <a:r>
              <a:rPr lang="pt-BR" dirty="0">
                <a:latin typeface="Consolas" panose="020B0609020204030204" pitchFamily="49" charset="0"/>
              </a:rPr>
              <a:t> == </a:t>
            </a:r>
            <a:r>
              <a:rPr lang="pt-BR" dirty="0" err="1">
                <a:latin typeface="Consolas" panose="020B0609020204030204" pitchFamily="49" charset="0"/>
              </a:rPr>
              <a:t>goal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child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</a:t>
            </a:r>
            <a:r>
              <a:rPr lang="pt-BR" dirty="0" err="1">
                <a:latin typeface="Consolas" panose="020B0609020204030204" pitchFamily="49" charset="0"/>
              </a:rPr>
              <a:t>queue.enqueue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child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4C648CD-A9C4-4BC6-90C0-629EA8DEEC67}"/>
                  </a:ext>
                </a:extLst>
              </p:cNvPr>
              <p:cNvSpPr txBox="1"/>
              <p:nvPr/>
            </p:nvSpPr>
            <p:spPr>
              <a:xfrm>
                <a:off x="9224947" y="5807631"/>
                <a:ext cx="212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Complexidade: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4C648CD-A9C4-4BC6-90C0-629EA8DEE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947" y="5807631"/>
                <a:ext cx="2128853" cy="369332"/>
              </a:xfrm>
              <a:prstGeom prst="rect">
                <a:avLst/>
              </a:prstGeom>
              <a:blipFill>
                <a:blip r:embed="rId2"/>
                <a:stretch>
                  <a:fillRect l="-228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0D64A6-FD49-4117-A5B7-7E2C322E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B384-62B7-40A8-955A-379B839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Caminho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3F77D-82C3-4C7D-B11F-138C3B87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construct_path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goal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stack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Stack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node = </a:t>
            </a:r>
            <a:r>
              <a:rPr lang="pt-BR" dirty="0" err="1">
                <a:latin typeface="Consolas" panose="020B0609020204030204" pitchFamily="49" charset="0"/>
              </a:rPr>
              <a:t>goal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node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None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</a:rPr>
              <a:t>stack.push</a:t>
            </a:r>
            <a:r>
              <a:rPr lang="pt-BR" dirty="0">
                <a:latin typeface="Consolas" panose="020B0609020204030204" pitchFamily="49" charset="0"/>
              </a:rPr>
              <a:t>(node)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node = </a:t>
            </a:r>
            <a:r>
              <a:rPr lang="pt-BR" dirty="0" err="1">
                <a:latin typeface="Consolas" panose="020B0609020204030204" pitchFamily="49" charset="0"/>
              </a:rPr>
              <a:t>node.parent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path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stack.empty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path.append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stack.pop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DEB3C0-3B63-4CB4-BA7A-F76377E590F2}"/>
                  </a:ext>
                </a:extLst>
              </p:cNvPr>
              <p:cNvSpPr txBox="1"/>
              <p:nvPr/>
            </p:nvSpPr>
            <p:spPr>
              <a:xfrm>
                <a:off x="9230911" y="5807631"/>
                <a:ext cx="2122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Complexidade: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DEB3C0-3B63-4CB4-BA7A-F76377E5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911" y="5807631"/>
                <a:ext cx="2122889" cy="369332"/>
              </a:xfrm>
              <a:prstGeom prst="rect">
                <a:avLst/>
              </a:prstGeom>
              <a:blipFill>
                <a:blip r:embed="rId2"/>
                <a:stretch>
                  <a:fillRect l="-229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8A83CF-296D-4DBD-A6BB-45472C39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B9EE95-501F-440B-B746-05E53DCD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Grafos</a:t>
            </a: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833C83-E5C4-4F03-AF69-E0B2B17D3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B4823C5-989A-42E7-B48E-2B212DE2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A8E3C1-CF2F-4DD0-88C8-C6CF2A95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Grafos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9384477-FA00-4713-B9C1-7C9E7D9E8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em</a:t>
                </a:r>
                <a:r>
                  <a:rPr lang="en-US" dirty="0"/>
                  <a:t> que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é conjunto de </a:t>
                </a:r>
                <a:r>
                  <a:rPr lang="en-US" dirty="0" err="1"/>
                  <a:t>nós</a:t>
                </a:r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é conjunto de </a:t>
                </a:r>
                <a:r>
                  <a:rPr lang="en-US" dirty="0" err="1"/>
                  <a:t>arestas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Exemplo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9384477-FA00-4713-B9C1-7C9E7D9E8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6FC8E75B-969D-472B-8FEE-6F188DAA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113886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C0D9F9-FE65-449C-800F-28CB19C2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4682337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5E7BBE-8697-498C-B8C3-1951F8341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855249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FD292B-F7F1-4DCD-BEE6-C3F115E14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875886"/>
            <a:ext cx="203200" cy="2254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9E73D1-0D8C-46C4-B8E1-480AE0A9E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38" y="3001173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22898F-8030-4AAD-BA92-34AA9028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4682337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B4E7A8-02C2-467C-BEE9-A9BB7D73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38" y="4682337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352CB0-3EB4-4915-8809-BFA6758A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3113886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0D9B04-A272-46FF-B3AB-EE89ED90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3898111"/>
            <a:ext cx="203200" cy="223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pt-BR" altLang="en-US" u="none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F8CB363-6EC2-405F-A9ED-0753EB408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4009237"/>
            <a:ext cx="977900" cy="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3747DF2-BC4F-4D4E-B44D-32F6C61C3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1438" y="3337723"/>
            <a:ext cx="0" cy="1344614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2510BEF-AD0D-4F3B-94E7-D39E54B925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7050" y="3337723"/>
            <a:ext cx="712788" cy="560388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15B78349-3011-43D3-9730-347A84F0D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079087"/>
            <a:ext cx="750888" cy="603251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0B73C5A2-9F8B-4DF9-B828-3B7873B15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38" y="3337723"/>
            <a:ext cx="711200" cy="560388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E8EE47F-5D91-4573-9940-ED75CE19B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3038" y="4121949"/>
            <a:ext cx="711200" cy="560388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9154234B-9A70-4FDF-B2BE-F958D587F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6488" y="3155161"/>
            <a:ext cx="914400" cy="784226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37A5D283-E33F-4CEC-BA76-2670C314C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438" y="3225011"/>
            <a:ext cx="0" cy="1457327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DFEA462-91F1-4213-B5F7-E7893DEE2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7438" y="4121949"/>
            <a:ext cx="914400" cy="560388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B13BCEF-AAD5-44C4-AA9E-2AEF96F570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4031462"/>
            <a:ext cx="711200" cy="671513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6393DBA-81AF-4275-91F1-66BCC5C4E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3225011"/>
            <a:ext cx="812800" cy="673101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C960A903-525C-4648-9712-C31585059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400" y="3337723"/>
            <a:ext cx="44450" cy="1344614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FCB2997-CFD5-43AF-ACB8-394ED10AF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700" y="5353765"/>
                <a:ext cx="784860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30000"/>
                  </a:spcBef>
                  <a:spcAft>
                    <a:spcPct val="30000"/>
                  </a:spcAft>
                  <a:buClr>
                    <a:srgbClr val="3366FF"/>
                  </a:buClr>
                  <a:buSzPct val="65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en-US" sz="2400" b="0" i="1" u="none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altLang="en-US" sz="2400" b="0" i="1" u="none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pt-BR" altLang="en-US" sz="2400" b="0" i="1" u="none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en-US" sz="2400" b="0" i="1" u="none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altLang="en-US" sz="2400" b="0" i="1" u="non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                        </m:t>
                      </m:r>
                      <m:r>
                        <a:rPr lang="pt-BR" altLang="en-US" sz="2400" b="0" i="1" u="none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en-US" sz="2400" b="0" i="1" u="none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9</m:t>
                      </m:r>
                    </m:oMath>
                  </m:oMathPara>
                </a14:m>
                <a:endParaRPr lang="pt-BR" altLang="en-US" sz="2400" b="0" u="none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30000"/>
                  </a:spcBef>
                  <a:spcAft>
                    <a:spcPct val="30000"/>
                  </a:spcAft>
                  <a:buClr>
                    <a:srgbClr val="3366FF"/>
                  </a:buClr>
                  <a:buSzPct val="65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en-US" sz="2400" b="0" i="1" u="none" dirty="0" smtClean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altLang="en-US" sz="2400" b="0" i="1" u="none" dirty="0" smtClean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pt-BR" altLang="en-US" sz="2400" b="0" i="1" u="none" dirty="0" smtClean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en-US" sz="2400" b="0" i="1" u="none" baseline="-25000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pt-BR" altLang="en-US" sz="2400" b="0" i="1" u="none" dirty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}    </m:t>
                      </m:r>
                      <m:r>
                        <a:rPr lang="pt-BR" altLang="en-US" sz="2400" b="0" i="1" u="none" dirty="0" smtClean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altLang="en-US" sz="2400" b="0" i="1" u="none" dirty="0" smtClean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 = 12</m:t>
                      </m:r>
                    </m:oMath>
                  </m:oMathPara>
                </a14:m>
                <a:endParaRPr lang="pt-BR" altLang="en-US" sz="2400" b="0" u="none" dirty="0">
                  <a:solidFill>
                    <a:srgbClr val="3366FF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FCB2997-CFD5-43AF-ACB8-394ED10AF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1700" y="5353765"/>
                <a:ext cx="7848600" cy="121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9EF21CB-8A28-426C-8D7C-5B242B20BF40}"/>
                  </a:ext>
                </a:extLst>
              </p:cNvPr>
              <p:cNvSpPr txBox="1"/>
              <p:nvPr/>
            </p:nvSpPr>
            <p:spPr>
              <a:xfrm>
                <a:off x="3108647" y="2791722"/>
                <a:ext cx="399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9EF21CB-8A28-426C-8D7C-5B242B20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647" y="2791722"/>
                <a:ext cx="39940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9E05A8CA-D4BA-4EB5-A956-DCF963B02745}"/>
                  </a:ext>
                </a:extLst>
              </p:cNvPr>
              <p:cNvSpPr txBox="1"/>
              <p:nvPr/>
            </p:nvSpPr>
            <p:spPr>
              <a:xfrm>
                <a:off x="5286697" y="4141010"/>
                <a:ext cx="395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9E05A8CA-D4BA-4EB5-A956-DCF963B0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697" y="4141010"/>
                <a:ext cx="3958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C162047-802F-48D5-95CD-2AA045544324}"/>
                  </a:ext>
                </a:extLst>
              </p:cNvPr>
              <p:cNvSpPr txBox="1"/>
              <p:nvPr/>
            </p:nvSpPr>
            <p:spPr>
              <a:xfrm>
                <a:off x="4175447" y="4093971"/>
                <a:ext cx="399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C162047-802F-48D5-95CD-2AA045544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47" y="4093971"/>
                <a:ext cx="39940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C46E668-7FE0-4E1B-8EF2-0A8E3BC7D113}"/>
                  </a:ext>
                </a:extLst>
              </p:cNvPr>
              <p:cNvSpPr txBox="1"/>
              <p:nvPr/>
            </p:nvSpPr>
            <p:spPr>
              <a:xfrm>
                <a:off x="3172147" y="4905385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C46E668-7FE0-4E1B-8EF2-0A8E3BC7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47" y="4905385"/>
                <a:ext cx="40357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2ED5E60-5720-47C2-A450-08EFED7E82E5}"/>
                  </a:ext>
                </a:extLst>
              </p:cNvPr>
              <p:cNvSpPr txBox="1"/>
              <p:nvPr/>
            </p:nvSpPr>
            <p:spPr>
              <a:xfrm>
                <a:off x="6224587" y="4887223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2ED5E60-5720-47C2-A450-08EFED7E8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7" y="4887223"/>
                <a:ext cx="40357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05172282-1865-4B17-A527-2758C1889CD2}"/>
                  </a:ext>
                </a:extLst>
              </p:cNvPr>
              <p:cNvSpPr txBox="1"/>
              <p:nvPr/>
            </p:nvSpPr>
            <p:spPr>
              <a:xfrm>
                <a:off x="6221735" y="2753347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05172282-1865-4B17-A527-2758C1889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735" y="2753347"/>
                <a:ext cx="4035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2C7E355-0BEA-456D-9710-C9D1709F1908}"/>
                  </a:ext>
                </a:extLst>
              </p:cNvPr>
              <p:cNvSpPr txBox="1"/>
              <p:nvPr/>
            </p:nvSpPr>
            <p:spPr>
              <a:xfrm>
                <a:off x="7153276" y="4150722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52C7E355-0BEA-456D-9710-C9D1709F1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76" y="4150722"/>
                <a:ext cx="40357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C6AA6F3-E3EB-4432-85C5-F5461A031F74}"/>
                  </a:ext>
                </a:extLst>
              </p:cNvPr>
              <p:cNvSpPr txBox="1"/>
              <p:nvPr/>
            </p:nvSpPr>
            <p:spPr>
              <a:xfrm>
                <a:off x="8256587" y="4874482"/>
                <a:ext cx="4003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C6AA6F3-E3EB-4432-85C5-F5461A03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4874482"/>
                <a:ext cx="40036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4B9C62DF-AABD-4625-A615-43D94A994EA8}"/>
                  </a:ext>
                </a:extLst>
              </p:cNvPr>
              <p:cNvSpPr txBox="1"/>
              <p:nvPr/>
            </p:nvSpPr>
            <p:spPr>
              <a:xfrm>
                <a:off x="8248619" y="2675120"/>
                <a:ext cx="40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4B9C62DF-AABD-4625-A615-43D94A994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619" y="2675120"/>
                <a:ext cx="40357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647CCF3-404C-4264-8C2C-C401772103F2}"/>
                  </a:ext>
                </a:extLst>
              </p:cNvPr>
              <p:cNvSpPr txBox="1"/>
              <p:nvPr/>
            </p:nvSpPr>
            <p:spPr>
              <a:xfrm>
                <a:off x="2961701" y="3809369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647CCF3-404C-4264-8C2C-C40177210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01" y="3809369"/>
                <a:ext cx="4466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3378BFF-DDE7-4413-A759-C515A0BD09C3}"/>
                  </a:ext>
                </a:extLst>
              </p:cNvPr>
              <p:cNvSpPr txBox="1"/>
              <p:nvPr/>
            </p:nvSpPr>
            <p:spPr>
              <a:xfrm>
                <a:off x="3775295" y="430461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3378BFF-DDE7-4413-A759-C515A0BD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95" y="4304610"/>
                <a:ext cx="451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F2438842-D761-43A6-B33C-EA01820D8F04}"/>
                  </a:ext>
                </a:extLst>
              </p:cNvPr>
              <p:cNvSpPr txBox="1"/>
              <p:nvPr/>
            </p:nvSpPr>
            <p:spPr>
              <a:xfrm>
                <a:off x="3721867" y="3225011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F2438842-D761-43A6-B33C-EA01820D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67" y="3225011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9107B89A-CE8D-4D82-A74C-79C3B1FDF222}"/>
                  </a:ext>
                </a:extLst>
              </p:cNvPr>
              <p:cNvSpPr txBox="1"/>
              <p:nvPr/>
            </p:nvSpPr>
            <p:spPr>
              <a:xfrm>
                <a:off x="4740419" y="3584342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9107B89A-CE8D-4D82-A74C-79C3B1FD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19" y="3584342"/>
                <a:ext cx="4519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5B6E9E3D-C676-4A94-99CE-8DE1DF62CAB0}"/>
                  </a:ext>
                </a:extLst>
              </p:cNvPr>
              <p:cNvSpPr txBox="1"/>
              <p:nvPr/>
            </p:nvSpPr>
            <p:spPr>
              <a:xfrm>
                <a:off x="5743001" y="436549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5B6E9E3D-C676-4A94-99CE-8DE1DF62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01" y="4365498"/>
                <a:ext cx="4519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CBDF4433-7AB6-4FFB-B6C2-7597690D3EBB}"/>
                  </a:ext>
                </a:extLst>
              </p:cNvPr>
              <p:cNvSpPr txBox="1"/>
              <p:nvPr/>
            </p:nvSpPr>
            <p:spPr>
              <a:xfrm>
                <a:off x="5614382" y="325129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CBDF4433-7AB6-4FFB-B6C2-7597690D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82" y="3251298"/>
                <a:ext cx="45198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01FCCAA7-8CCC-4FAF-A129-2BA3B5912481}"/>
                  </a:ext>
                </a:extLst>
              </p:cNvPr>
              <p:cNvSpPr txBox="1"/>
              <p:nvPr/>
            </p:nvSpPr>
            <p:spPr>
              <a:xfrm>
                <a:off x="6390922" y="379922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01FCCAA7-8CCC-4FAF-A129-2BA3B5912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22" y="3799228"/>
                <a:ext cx="45198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9023699E-0522-4E65-8D95-771A1C758DA8}"/>
                  </a:ext>
                </a:extLst>
              </p:cNvPr>
              <p:cNvSpPr txBox="1"/>
              <p:nvPr/>
            </p:nvSpPr>
            <p:spPr>
              <a:xfrm>
                <a:off x="6759001" y="4349831"/>
                <a:ext cx="44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9023699E-0522-4E65-8D95-771A1C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001" y="4349831"/>
                <a:ext cx="4471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B7727FED-3F75-4628-9524-32A5F482315B}"/>
                  </a:ext>
                </a:extLst>
              </p:cNvPr>
              <p:cNvSpPr txBox="1"/>
              <p:nvPr/>
            </p:nvSpPr>
            <p:spPr>
              <a:xfrm>
                <a:off x="6735697" y="3225011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B7727FED-3F75-4628-9524-32A5F482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97" y="3225011"/>
                <a:ext cx="45198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E05F9CAE-7E22-4137-A3EB-1D2D681166D9}"/>
                  </a:ext>
                </a:extLst>
              </p:cNvPr>
              <p:cNvSpPr txBox="1"/>
              <p:nvPr/>
            </p:nvSpPr>
            <p:spPr>
              <a:xfrm>
                <a:off x="7481539" y="4294898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E05F9CAE-7E22-4137-A3EB-1D2D6811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39" y="4294898"/>
                <a:ext cx="54444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B125B39-43C2-4C09-960E-A9A9D1BF8CA3}"/>
                  </a:ext>
                </a:extLst>
              </p:cNvPr>
              <p:cNvSpPr txBox="1"/>
              <p:nvPr/>
            </p:nvSpPr>
            <p:spPr>
              <a:xfrm>
                <a:off x="7476551" y="3197790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B125B39-43C2-4C09-960E-A9A9D1BF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51" y="3197790"/>
                <a:ext cx="54444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7C4E837B-FCA6-4956-9B01-89A45F228E49}"/>
                  </a:ext>
                </a:extLst>
              </p:cNvPr>
              <p:cNvSpPr txBox="1"/>
              <p:nvPr/>
            </p:nvSpPr>
            <p:spPr>
              <a:xfrm>
                <a:off x="8477251" y="3758852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7C4E837B-FCA6-4956-9B01-89A45F22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51" y="3758852"/>
                <a:ext cx="54444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7B160-5498-4123-8B16-8C79522C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9" grpId="0"/>
      <p:bldP spid="2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3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F3EF6-4967-472A-8582-13A11671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1CD0A-0113-4EAC-9D37-50110CFF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Orientado x Não orientado.</a:t>
            </a:r>
          </a:p>
          <a:p>
            <a:r>
              <a:rPr lang="pt-BR" dirty="0"/>
              <a:t>Cíclico x </a:t>
            </a:r>
            <a:r>
              <a:rPr lang="pt-BR" dirty="0" err="1"/>
              <a:t>Acíciclo</a:t>
            </a:r>
            <a:r>
              <a:rPr lang="pt-BR" dirty="0"/>
              <a:t>.</a:t>
            </a:r>
          </a:p>
          <a:p>
            <a:r>
              <a:rPr lang="pt-BR" dirty="0" err="1"/>
              <a:t>Directed</a:t>
            </a:r>
            <a:r>
              <a:rPr lang="pt-BR" dirty="0"/>
              <a:t> </a:t>
            </a:r>
            <a:r>
              <a:rPr lang="pt-BR" dirty="0" err="1"/>
              <a:t>Acyclic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(DAG): árvore.</a:t>
            </a:r>
          </a:p>
          <a:p>
            <a:r>
              <a:rPr lang="pt-BR" dirty="0"/>
              <a:t>Pode conter informações nos nós ou nas arestas.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2F8BA2-23E1-4DC9-ADBF-99A34779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212D-AA3F-4CFC-9BB9-2603F81D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Matriz de Adjacências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B19CD-D2F7-4460-9AA1-8B8C8350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AB9848E-A91C-47CE-940D-C5A29621A5E3}"/>
              </a:ext>
            </a:extLst>
          </p:cNvPr>
          <p:cNvSpPr/>
          <p:nvPr/>
        </p:nvSpPr>
        <p:spPr>
          <a:xfrm>
            <a:off x="2910518" y="1825625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C116ACB-A2B2-483C-844E-CB0ABE4C7230}"/>
              </a:ext>
            </a:extLst>
          </p:cNvPr>
          <p:cNvSpPr/>
          <p:nvPr/>
        </p:nvSpPr>
        <p:spPr>
          <a:xfrm>
            <a:off x="4574218" y="1825625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C83FB7E-EC4D-4DCA-9C59-8BA96ECEA658}"/>
              </a:ext>
            </a:extLst>
          </p:cNvPr>
          <p:cNvSpPr/>
          <p:nvPr/>
        </p:nvSpPr>
        <p:spPr>
          <a:xfrm>
            <a:off x="4574218" y="3124200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30197E-E1F7-4C2F-B203-20DBF7AC4FE2}"/>
              </a:ext>
            </a:extLst>
          </p:cNvPr>
          <p:cNvSpPr/>
          <p:nvPr/>
        </p:nvSpPr>
        <p:spPr>
          <a:xfrm>
            <a:off x="2910518" y="3124200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CE5CB5-076A-4DCD-A283-96B3170E205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16918" y="2028825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16443E7-E3DF-44A3-84F1-A5654A2B518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4777418" y="2232025"/>
            <a:ext cx="0" cy="892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8145F36-7621-41CB-8810-6158F20276D2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3257402" y="2172509"/>
            <a:ext cx="1376332" cy="1011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1C47E65-778B-41EA-855B-000E190D893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257402" y="2172509"/>
            <a:ext cx="1376332" cy="1011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FAF21FD-E1F5-4A79-B7D3-82C8AB7C6FAE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>
            <a:off x="3316918" y="33274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923A8A9-F6D6-439B-8E36-29DD7472777C}"/>
                  </a:ext>
                </a:extLst>
              </p:cNvPr>
              <p:cNvSpPr txBox="1"/>
              <p:nvPr/>
            </p:nvSpPr>
            <p:spPr>
              <a:xfrm>
                <a:off x="6809818" y="2087087"/>
                <a:ext cx="2714782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923A8A9-F6D6-439B-8E36-29DD74727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18" y="2087087"/>
                <a:ext cx="2714782" cy="1452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23B6DAD-F0B5-496E-98BA-BC24EC489591}"/>
              </a:ext>
            </a:extLst>
          </p:cNvPr>
          <p:cNvSpPr/>
          <p:nvPr/>
        </p:nvSpPr>
        <p:spPr>
          <a:xfrm>
            <a:off x="2910518" y="3870729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9226F9E-C2FC-4F2B-B447-DF5180698544}"/>
              </a:ext>
            </a:extLst>
          </p:cNvPr>
          <p:cNvSpPr/>
          <p:nvPr/>
        </p:nvSpPr>
        <p:spPr>
          <a:xfrm>
            <a:off x="4574218" y="3870729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75558C7-1E3A-445A-92AA-3E3E8DF91C95}"/>
              </a:ext>
            </a:extLst>
          </p:cNvPr>
          <p:cNvSpPr/>
          <p:nvPr/>
        </p:nvSpPr>
        <p:spPr>
          <a:xfrm>
            <a:off x="4574218" y="5169304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35A589C-E47E-4D8A-BCDA-630799DA2469}"/>
              </a:ext>
            </a:extLst>
          </p:cNvPr>
          <p:cNvSpPr/>
          <p:nvPr/>
        </p:nvSpPr>
        <p:spPr>
          <a:xfrm>
            <a:off x="2910518" y="5169304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57B78F8-11D1-4BC0-B1C5-6C3CEDECAE52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3316918" y="4073929"/>
            <a:ext cx="1257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93DA212-5DA5-449E-B41B-D53C7A3B7C85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>
            <a:off x="4777418" y="4277129"/>
            <a:ext cx="0" cy="8921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8FE3F61-1CF6-4022-82E5-D1EAF020D796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3257402" y="4217613"/>
            <a:ext cx="1376332" cy="10112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8F9419F-5555-4ECD-93E6-9F09FDB33D93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3257402" y="4217613"/>
            <a:ext cx="1376332" cy="10112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2BCE906-E01C-4911-A35B-83029F320186}"/>
              </a:ext>
            </a:extLst>
          </p:cNvPr>
          <p:cNvCxnSpPr>
            <a:stCxn id="24" idx="2"/>
            <a:endCxn id="25" idx="6"/>
          </p:cNvCxnSpPr>
          <p:nvPr/>
        </p:nvCxnSpPr>
        <p:spPr>
          <a:xfrm flipH="1">
            <a:off x="3316918" y="5372504"/>
            <a:ext cx="1257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52E0A9A-2F5C-4CF2-81F5-4797BBC76752}"/>
                  </a:ext>
                </a:extLst>
              </p:cNvPr>
              <p:cNvSpPr txBox="1"/>
              <p:nvPr/>
            </p:nvSpPr>
            <p:spPr>
              <a:xfrm>
                <a:off x="6809818" y="3928991"/>
                <a:ext cx="2714782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52E0A9A-2F5C-4CF2-81F5-4797BBC7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18" y="3928991"/>
                <a:ext cx="2714782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D4B4E23-D02C-40DC-9CB8-3AB11709F926}"/>
                  </a:ext>
                </a:extLst>
              </p:cNvPr>
              <p:cNvSpPr txBox="1"/>
              <p:nvPr/>
            </p:nvSpPr>
            <p:spPr>
              <a:xfrm>
                <a:off x="3017064" y="5923594"/>
                <a:ext cx="1760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Memória: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D4B4E23-D02C-40DC-9CB8-3AB11709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64" y="5923594"/>
                <a:ext cx="1760354" cy="369332"/>
              </a:xfrm>
              <a:prstGeom prst="rect">
                <a:avLst/>
              </a:prstGeom>
              <a:blipFill>
                <a:blip r:embed="rId4"/>
                <a:stretch>
                  <a:fillRect l="-3114" t="-10000" r="-3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FD751F-E8B6-49C2-9F7C-4AA451331676}"/>
              </a:ext>
            </a:extLst>
          </p:cNvPr>
          <p:cNvSpPr txBox="1"/>
          <p:nvPr/>
        </p:nvSpPr>
        <p:spPr>
          <a:xfrm>
            <a:off x="6445808" y="5933043"/>
            <a:ext cx="34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Interessante quando grafo é </a:t>
            </a:r>
            <a:r>
              <a:rPr lang="pt-BR" b="1" dirty="0"/>
              <a:t>denso</a:t>
            </a:r>
            <a:endParaRPr lang="en-US" b="1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7036B6B-F9D6-4FD4-BFFE-7CBD2007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1" grpId="0"/>
      <p:bldP spid="22" grpId="0" animBg="1"/>
      <p:bldP spid="23" grpId="0" animBg="1"/>
      <p:bldP spid="24" grpId="0" animBg="1"/>
      <p:bldP spid="25" grpId="0" animBg="1"/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212D-AA3F-4CFC-9BB9-2603F81D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Adjacências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B19CD-D2F7-4460-9AA1-8B8C8350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AB9848E-A91C-47CE-940D-C5A29621A5E3}"/>
              </a:ext>
            </a:extLst>
          </p:cNvPr>
          <p:cNvSpPr/>
          <p:nvPr/>
        </p:nvSpPr>
        <p:spPr>
          <a:xfrm>
            <a:off x="2910518" y="1825625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C116ACB-A2B2-483C-844E-CB0ABE4C7230}"/>
              </a:ext>
            </a:extLst>
          </p:cNvPr>
          <p:cNvSpPr/>
          <p:nvPr/>
        </p:nvSpPr>
        <p:spPr>
          <a:xfrm>
            <a:off x="4574218" y="1825625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C83FB7E-EC4D-4DCA-9C59-8BA96ECEA658}"/>
              </a:ext>
            </a:extLst>
          </p:cNvPr>
          <p:cNvSpPr/>
          <p:nvPr/>
        </p:nvSpPr>
        <p:spPr>
          <a:xfrm>
            <a:off x="4574218" y="3124200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30197E-E1F7-4C2F-B203-20DBF7AC4FE2}"/>
              </a:ext>
            </a:extLst>
          </p:cNvPr>
          <p:cNvSpPr/>
          <p:nvPr/>
        </p:nvSpPr>
        <p:spPr>
          <a:xfrm>
            <a:off x="2910518" y="3124200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CE5CB5-076A-4DCD-A283-96B3170E205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16918" y="2028825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16443E7-E3DF-44A3-84F1-A5654A2B518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4777418" y="2232025"/>
            <a:ext cx="0" cy="892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8145F36-7621-41CB-8810-6158F20276D2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3257402" y="2172509"/>
            <a:ext cx="1376332" cy="1011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1C47E65-778B-41EA-855B-000E190D893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257402" y="2172509"/>
            <a:ext cx="1376332" cy="1011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FAF21FD-E1F5-4A79-B7D3-82C8AB7C6FAE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>
            <a:off x="3316918" y="33274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23B6DAD-F0B5-496E-98BA-BC24EC489591}"/>
              </a:ext>
            </a:extLst>
          </p:cNvPr>
          <p:cNvSpPr/>
          <p:nvPr/>
        </p:nvSpPr>
        <p:spPr>
          <a:xfrm>
            <a:off x="2910518" y="3870729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9226F9E-C2FC-4F2B-B447-DF5180698544}"/>
              </a:ext>
            </a:extLst>
          </p:cNvPr>
          <p:cNvSpPr/>
          <p:nvPr/>
        </p:nvSpPr>
        <p:spPr>
          <a:xfrm>
            <a:off x="4574218" y="3870729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75558C7-1E3A-445A-92AA-3E3E8DF91C95}"/>
              </a:ext>
            </a:extLst>
          </p:cNvPr>
          <p:cNvSpPr/>
          <p:nvPr/>
        </p:nvSpPr>
        <p:spPr>
          <a:xfrm>
            <a:off x="4574218" y="5169304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35A589C-E47E-4D8A-BCDA-630799DA2469}"/>
              </a:ext>
            </a:extLst>
          </p:cNvPr>
          <p:cNvSpPr/>
          <p:nvPr/>
        </p:nvSpPr>
        <p:spPr>
          <a:xfrm>
            <a:off x="2910518" y="5169304"/>
            <a:ext cx="406400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57B78F8-11D1-4BC0-B1C5-6C3CEDECAE52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3316918" y="4073929"/>
            <a:ext cx="1257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93DA212-5DA5-449E-B41B-D53C7A3B7C85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>
            <a:off x="4777418" y="4277129"/>
            <a:ext cx="0" cy="8921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8FE3F61-1CF6-4022-82E5-D1EAF020D796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3257402" y="4217613"/>
            <a:ext cx="1376332" cy="10112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8F9419F-5555-4ECD-93E6-9F09FDB33D93}"/>
              </a:ext>
            </a:extLst>
          </p:cNvPr>
          <p:cNvCxnSpPr>
            <a:cxnSpLocks/>
            <a:stCxn id="22" idx="5"/>
            <a:endCxn id="24" idx="1"/>
          </p:cNvCxnSpPr>
          <p:nvPr/>
        </p:nvCxnSpPr>
        <p:spPr>
          <a:xfrm>
            <a:off x="3257402" y="4217613"/>
            <a:ext cx="1376332" cy="10112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2BCE906-E01C-4911-A35B-83029F320186}"/>
              </a:ext>
            </a:extLst>
          </p:cNvPr>
          <p:cNvCxnSpPr>
            <a:stCxn id="24" idx="2"/>
            <a:endCxn id="25" idx="6"/>
          </p:cNvCxnSpPr>
          <p:nvPr/>
        </p:nvCxnSpPr>
        <p:spPr>
          <a:xfrm flipH="1">
            <a:off x="3316918" y="5372504"/>
            <a:ext cx="1257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D4B4E23-D02C-40DC-9CB8-3AB11709F926}"/>
                  </a:ext>
                </a:extLst>
              </p:cNvPr>
              <p:cNvSpPr txBox="1"/>
              <p:nvPr/>
            </p:nvSpPr>
            <p:spPr>
              <a:xfrm>
                <a:off x="2882232" y="5932011"/>
                <a:ext cx="212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Memória: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D4B4E23-D02C-40DC-9CB8-3AB11709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2" y="5932011"/>
                <a:ext cx="2126672" cy="369332"/>
              </a:xfrm>
              <a:prstGeom prst="rect">
                <a:avLst/>
              </a:prstGeom>
              <a:blipFill>
                <a:blip r:embed="rId2"/>
                <a:stretch>
                  <a:fillRect l="-25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FD751F-E8B6-49C2-9F7C-4AA451331676}"/>
              </a:ext>
            </a:extLst>
          </p:cNvPr>
          <p:cNvSpPr txBox="1"/>
          <p:nvPr/>
        </p:nvSpPr>
        <p:spPr>
          <a:xfrm>
            <a:off x="6445808" y="5933043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Interessante quando grafo é </a:t>
            </a:r>
            <a:r>
              <a:rPr lang="pt-BR" b="1" dirty="0"/>
              <a:t>esparso</a:t>
            </a:r>
            <a:endParaRPr lang="en-US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91F2CC-8A9A-45A5-B5AF-AA334D074DDF}"/>
              </a:ext>
            </a:extLst>
          </p:cNvPr>
          <p:cNvSpPr/>
          <p:nvPr/>
        </p:nvSpPr>
        <p:spPr>
          <a:xfrm>
            <a:off x="7495307" y="2028825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E891276-B229-441C-BF95-0A67DC98F843}"/>
              </a:ext>
            </a:extLst>
          </p:cNvPr>
          <p:cNvSpPr/>
          <p:nvPr/>
        </p:nvSpPr>
        <p:spPr>
          <a:xfrm>
            <a:off x="7495307" y="2343150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4D0AAD5-A09B-455B-8C53-AFDC76E7A76F}"/>
              </a:ext>
            </a:extLst>
          </p:cNvPr>
          <p:cNvSpPr/>
          <p:nvPr/>
        </p:nvSpPr>
        <p:spPr>
          <a:xfrm>
            <a:off x="7495307" y="2671687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FCFB05A-8F95-44C6-A729-B06BC6E6F026}"/>
              </a:ext>
            </a:extLst>
          </p:cNvPr>
          <p:cNvSpPr/>
          <p:nvPr/>
        </p:nvSpPr>
        <p:spPr>
          <a:xfrm>
            <a:off x="7495307" y="3003550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7FB1834-50AC-4EE0-B776-3995AA573CAE}"/>
              </a:ext>
            </a:extLst>
          </p:cNvPr>
          <p:cNvSpPr/>
          <p:nvPr/>
        </p:nvSpPr>
        <p:spPr>
          <a:xfrm>
            <a:off x="8185391" y="2089150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DBF2F8-B67D-448E-BA67-769A1C98EA35}"/>
              </a:ext>
            </a:extLst>
          </p:cNvPr>
          <p:cNvCxnSpPr>
            <a:stCxn id="8" idx="3"/>
            <a:endCxn id="37" idx="1"/>
          </p:cNvCxnSpPr>
          <p:nvPr/>
        </p:nvCxnSpPr>
        <p:spPr>
          <a:xfrm>
            <a:off x="7819157" y="2190750"/>
            <a:ext cx="366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34D6F9E8-7E78-48F9-9B13-C90C6BCEADE3}"/>
              </a:ext>
            </a:extLst>
          </p:cNvPr>
          <p:cNvSpPr/>
          <p:nvPr/>
        </p:nvSpPr>
        <p:spPr>
          <a:xfrm>
            <a:off x="8185391" y="2394857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5FD5C43-E6BB-4837-8E94-0C9631E73B58}"/>
              </a:ext>
            </a:extLst>
          </p:cNvPr>
          <p:cNvCxnSpPr>
            <a:endCxn id="40" idx="1"/>
          </p:cNvCxnSpPr>
          <p:nvPr/>
        </p:nvCxnSpPr>
        <p:spPr>
          <a:xfrm>
            <a:off x="7819157" y="2496457"/>
            <a:ext cx="366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59B60563-36D5-4A0D-AA3E-C3ACF44F500C}"/>
              </a:ext>
            </a:extLst>
          </p:cNvPr>
          <p:cNvSpPr/>
          <p:nvPr/>
        </p:nvSpPr>
        <p:spPr>
          <a:xfrm>
            <a:off x="8185391" y="2730123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6A1FE37-FC7A-45FB-8560-DDCC66D6A056}"/>
              </a:ext>
            </a:extLst>
          </p:cNvPr>
          <p:cNvCxnSpPr>
            <a:endCxn id="44" idx="1"/>
          </p:cNvCxnSpPr>
          <p:nvPr/>
        </p:nvCxnSpPr>
        <p:spPr>
          <a:xfrm>
            <a:off x="7819157" y="2831723"/>
            <a:ext cx="366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BF682789-C4A4-4281-818F-ECFEB0C80804}"/>
              </a:ext>
            </a:extLst>
          </p:cNvPr>
          <p:cNvSpPr/>
          <p:nvPr/>
        </p:nvSpPr>
        <p:spPr>
          <a:xfrm>
            <a:off x="8515906" y="2089150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BBAD10-A8C1-4E5B-99FA-6752EA701296}"/>
              </a:ext>
            </a:extLst>
          </p:cNvPr>
          <p:cNvSpPr/>
          <p:nvPr/>
        </p:nvSpPr>
        <p:spPr>
          <a:xfrm>
            <a:off x="8515906" y="2394857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6416743-32D6-41C6-901C-2AEA8DD60E8A}"/>
              </a:ext>
            </a:extLst>
          </p:cNvPr>
          <p:cNvSpPr/>
          <p:nvPr/>
        </p:nvSpPr>
        <p:spPr>
          <a:xfrm>
            <a:off x="7495307" y="4079219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FC9FC6AE-EDD2-44A1-B91B-DBD84210B168}"/>
              </a:ext>
            </a:extLst>
          </p:cNvPr>
          <p:cNvSpPr/>
          <p:nvPr/>
        </p:nvSpPr>
        <p:spPr>
          <a:xfrm>
            <a:off x="7495307" y="4393544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A699F72-EBFE-49C0-A927-36DA1E355163}"/>
              </a:ext>
            </a:extLst>
          </p:cNvPr>
          <p:cNvSpPr/>
          <p:nvPr/>
        </p:nvSpPr>
        <p:spPr>
          <a:xfrm>
            <a:off x="7495307" y="4722081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4AC0605-8A51-413E-87FC-F392BCFC503C}"/>
              </a:ext>
            </a:extLst>
          </p:cNvPr>
          <p:cNvSpPr/>
          <p:nvPr/>
        </p:nvSpPr>
        <p:spPr>
          <a:xfrm>
            <a:off x="7495307" y="5053944"/>
            <a:ext cx="3238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0E54A58-318D-4268-BAC2-B1A249AF64E1}"/>
              </a:ext>
            </a:extLst>
          </p:cNvPr>
          <p:cNvSpPr/>
          <p:nvPr/>
        </p:nvSpPr>
        <p:spPr>
          <a:xfrm>
            <a:off x="8185391" y="4139544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3B1EC31-5008-4621-B6F0-C80940717E83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>
            <a:off x="7819157" y="4241144"/>
            <a:ext cx="366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F8114255-CD57-4519-AE68-31D3BFFEF29F}"/>
              </a:ext>
            </a:extLst>
          </p:cNvPr>
          <p:cNvSpPr/>
          <p:nvPr/>
        </p:nvSpPr>
        <p:spPr>
          <a:xfrm>
            <a:off x="8185391" y="4445251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D64FD92-8B23-4CED-9C3C-171F904AFDF3}"/>
              </a:ext>
            </a:extLst>
          </p:cNvPr>
          <p:cNvCxnSpPr>
            <a:endCxn id="54" idx="1"/>
          </p:cNvCxnSpPr>
          <p:nvPr/>
        </p:nvCxnSpPr>
        <p:spPr>
          <a:xfrm>
            <a:off x="7819157" y="4546851"/>
            <a:ext cx="366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A54DCC52-1BC5-4C3B-BA0E-482320CFBE48}"/>
              </a:ext>
            </a:extLst>
          </p:cNvPr>
          <p:cNvSpPr/>
          <p:nvPr/>
        </p:nvSpPr>
        <p:spPr>
          <a:xfrm>
            <a:off x="8185391" y="4780517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09D6D2E-F907-4708-B12A-B06B7F82ABEF}"/>
              </a:ext>
            </a:extLst>
          </p:cNvPr>
          <p:cNvCxnSpPr>
            <a:endCxn id="56" idx="1"/>
          </p:cNvCxnSpPr>
          <p:nvPr/>
        </p:nvCxnSpPr>
        <p:spPr>
          <a:xfrm>
            <a:off x="7819157" y="4882117"/>
            <a:ext cx="366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187ABC4A-D6B5-4B11-990A-BDF1E357E51E}"/>
              </a:ext>
            </a:extLst>
          </p:cNvPr>
          <p:cNvSpPr/>
          <p:nvPr/>
        </p:nvSpPr>
        <p:spPr>
          <a:xfrm>
            <a:off x="8515906" y="4139544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AD2F1AE-8EB1-4257-8C62-FE3C7F1667EE}"/>
              </a:ext>
            </a:extLst>
          </p:cNvPr>
          <p:cNvSpPr/>
          <p:nvPr/>
        </p:nvSpPr>
        <p:spPr>
          <a:xfrm>
            <a:off x="8515906" y="4445251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5830E0C9-71D7-4787-ACE2-FE4DD05E7251}"/>
              </a:ext>
            </a:extLst>
          </p:cNvPr>
          <p:cNvSpPr/>
          <p:nvPr/>
        </p:nvSpPr>
        <p:spPr>
          <a:xfrm>
            <a:off x="8846421" y="4445251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51E8B91-7F00-4C6B-84B8-B4EE1A14844F}"/>
              </a:ext>
            </a:extLst>
          </p:cNvPr>
          <p:cNvSpPr/>
          <p:nvPr/>
        </p:nvSpPr>
        <p:spPr>
          <a:xfrm>
            <a:off x="8515906" y="4780517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ABDE204-1B00-4072-BBCE-8272C0505519}"/>
              </a:ext>
            </a:extLst>
          </p:cNvPr>
          <p:cNvSpPr/>
          <p:nvPr/>
        </p:nvSpPr>
        <p:spPr>
          <a:xfrm>
            <a:off x="8846421" y="4780517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845AB70-2FC1-4C9D-BD63-B6FBB00454A6}"/>
              </a:ext>
            </a:extLst>
          </p:cNvPr>
          <p:cNvSpPr/>
          <p:nvPr/>
        </p:nvSpPr>
        <p:spPr>
          <a:xfrm>
            <a:off x="8192056" y="5115783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232512DA-386B-467A-BD1A-C63A44C5FC54}"/>
              </a:ext>
            </a:extLst>
          </p:cNvPr>
          <p:cNvCxnSpPr>
            <a:endCxn id="63" idx="1"/>
          </p:cNvCxnSpPr>
          <p:nvPr/>
        </p:nvCxnSpPr>
        <p:spPr>
          <a:xfrm>
            <a:off x="7825822" y="5217383"/>
            <a:ext cx="366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2D212453-91B8-4111-9CBD-0A2CC657106E}"/>
              </a:ext>
            </a:extLst>
          </p:cNvPr>
          <p:cNvSpPr/>
          <p:nvPr/>
        </p:nvSpPr>
        <p:spPr>
          <a:xfrm>
            <a:off x="8522571" y="5115783"/>
            <a:ext cx="323850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C4F9094-2CC4-4360-90BB-0560B43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 animBg="1"/>
      <p:bldP spid="23" grpId="0" animBg="1"/>
      <p:bldP spid="24" grpId="0" animBg="1"/>
      <p:bldP spid="25" grpId="0" animBg="1"/>
      <p:bldP spid="32" grpId="0"/>
      <p:bldP spid="33" grpId="0"/>
      <p:bldP spid="8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F90B0-9186-40EA-92BB-32A17459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Grafos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32418-0109-4E6E-86FC-06A8739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Depth-First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(DFS): aprofunda primeiro e depois verificar no mesmo nível.</a:t>
            </a:r>
          </a:p>
          <a:p>
            <a:pPr lvl="1"/>
            <a:r>
              <a:rPr lang="pt-BR" dirty="0"/>
              <a:t>Várias aplicações: ordenação topológica, componentes fortemente conexos, vértices e arestas de corte.</a:t>
            </a:r>
          </a:p>
          <a:p>
            <a:r>
              <a:rPr lang="pt-BR" dirty="0" err="1"/>
              <a:t>Breath-First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(BFS): busca mesmo nível primeiro e depois aprofunda;</a:t>
            </a:r>
          </a:p>
          <a:p>
            <a:pPr lvl="1"/>
            <a:r>
              <a:rPr lang="pt-BR" dirty="0"/>
              <a:t>Solução clássica para problema de caminho mínimo.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BBA268-BE74-426A-8CFB-A73048E7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645C83-3D9A-4986-9292-2766EB7E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3D91C77-9AB1-443E-A8DC-926D27F9E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F29E8F-7EC5-41C7-B5F4-222E7F12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FBD66-EAA8-40F6-903E-325C438F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Exploração em Profundidade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03054-BF1A-4601-B135-9FD21444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D268BAE-1F97-42FC-ABBD-4536E764D27C}"/>
              </a:ext>
            </a:extLst>
          </p:cNvPr>
          <p:cNvGrpSpPr>
            <a:grpSpLocks/>
          </p:cNvGrpSpPr>
          <p:nvPr/>
        </p:nvGrpSpPr>
        <p:grpSpPr bwMode="auto">
          <a:xfrm>
            <a:off x="3561715" y="2907983"/>
            <a:ext cx="4948238" cy="1981200"/>
            <a:chOff x="1011" y="2688"/>
            <a:chExt cx="2877" cy="124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23484342-B5C4-4BD6-84E6-DCF0AA6C5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5" y="2976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237FD1BF-0E5C-47B6-998B-25A709A43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3353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8E23BF87-3B4A-408D-BDB3-445B2A306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57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FB9A5FC4-1DD9-421F-9AC3-C735CED29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" y="2964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C4F2C724-93C0-42D6-8386-A0ADB99AF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744"/>
              <a:ext cx="183" cy="192"/>
              <a:chOff x="708" y="3006"/>
              <a:chExt cx="183" cy="192"/>
            </a:xfrm>
          </p:grpSpPr>
          <p:sp>
            <p:nvSpPr>
              <p:cNvPr id="49" name="Oval 10">
                <a:extLst>
                  <a:ext uri="{FF2B5EF4-FFF2-40B4-BE49-F238E27FC236}">
                    <a16:creationId xmlns:a16="http://schemas.microsoft.com/office/drawing/2014/main" id="{1EE90EB2-D92B-4905-80B9-18486813B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11DDC80D-C958-4887-AC2F-672F00DA5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7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8B5FB312-9EFA-4207-8C3E-B41038DA0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" y="3222"/>
              <a:ext cx="183" cy="192"/>
              <a:chOff x="1230" y="3012"/>
              <a:chExt cx="183" cy="192"/>
            </a:xfrm>
          </p:grpSpPr>
          <p:sp>
            <p:nvSpPr>
              <p:cNvPr id="47" name="Oval 13">
                <a:extLst>
                  <a:ext uri="{FF2B5EF4-FFF2-40B4-BE49-F238E27FC236}">
                    <a16:creationId xmlns:a16="http://schemas.microsoft.com/office/drawing/2014/main" id="{BDCCC911-7C73-4D93-984E-D939C1954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8" name="Text Box 14">
                <a:extLst>
                  <a:ext uri="{FF2B5EF4-FFF2-40B4-BE49-F238E27FC236}">
                    <a16:creationId xmlns:a16="http://schemas.microsoft.com/office/drawing/2014/main" id="{CE2887CE-1E99-4AD4-B0E0-B578368E5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3012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9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5C018FE1-FCA7-49C7-B04B-4AE2AD5D0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9" y="2832"/>
              <a:ext cx="183" cy="192"/>
              <a:chOff x="1728" y="2622"/>
              <a:chExt cx="183" cy="192"/>
            </a:xfrm>
          </p:grpSpPr>
          <p:sp>
            <p:nvSpPr>
              <p:cNvPr id="45" name="Oval 16">
                <a:extLst>
                  <a:ext uri="{FF2B5EF4-FFF2-40B4-BE49-F238E27FC236}">
                    <a16:creationId xmlns:a16="http://schemas.microsoft.com/office/drawing/2014/main" id="{DA300D38-8427-417D-8A56-7381631C3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640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6" name="Text Box 17">
                <a:extLst>
                  <a:ext uri="{FF2B5EF4-FFF2-40B4-BE49-F238E27FC236}">
                    <a16:creationId xmlns:a16="http://schemas.microsoft.com/office/drawing/2014/main" id="{2528D5FA-826B-4C56-98DE-9A3E3AD65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622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515E6D5C-2DBA-4134-82F2-16C3994CB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8" y="3597"/>
              <a:ext cx="183" cy="192"/>
              <a:chOff x="1737" y="3387"/>
              <a:chExt cx="183" cy="192"/>
            </a:xfrm>
          </p:grpSpPr>
          <p:sp>
            <p:nvSpPr>
              <p:cNvPr id="43" name="Oval 19">
                <a:extLst>
                  <a:ext uri="{FF2B5EF4-FFF2-40B4-BE49-F238E27FC236}">
                    <a16:creationId xmlns:a16="http://schemas.microsoft.com/office/drawing/2014/main" id="{63FDAC16-48CC-41D9-9A94-2CADA3C9F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408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8D6B10CB-EA6A-4D7B-BE6E-FCD680713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7" y="3387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DE93FEC5-A3FF-408F-9C19-F6E0AD651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5" y="3213"/>
              <a:ext cx="183" cy="192"/>
              <a:chOff x="2244" y="3003"/>
              <a:chExt cx="183" cy="192"/>
            </a:xfrm>
          </p:grpSpPr>
          <p:sp>
            <p:nvSpPr>
              <p:cNvPr id="41" name="Oval 22">
                <a:extLst>
                  <a:ext uri="{FF2B5EF4-FFF2-40B4-BE49-F238E27FC236}">
                    <a16:creationId xmlns:a16="http://schemas.microsoft.com/office/drawing/2014/main" id="{FE3DCCD6-C17D-45B1-AF63-61ABF8C48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Text Box 23">
                <a:extLst>
                  <a:ext uri="{FF2B5EF4-FFF2-40B4-BE49-F238E27FC236}">
                    <a16:creationId xmlns:a16="http://schemas.microsoft.com/office/drawing/2014/main" id="{C85507F5-2D88-4313-8AEA-C0180A7FB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003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4415006C-CD0F-4A63-8D6F-89A5895AF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688"/>
              <a:ext cx="183" cy="192"/>
              <a:chOff x="708" y="3006"/>
              <a:chExt cx="183" cy="192"/>
            </a:xfrm>
          </p:grpSpPr>
          <p:sp>
            <p:nvSpPr>
              <p:cNvPr id="39" name="Oval 25">
                <a:extLst>
                  <a:ext uri="{FF2B5EF4-FFF2-40B4-BE49-F238E27FC236}">
                    <a16:creationId xmlns:a16="http://schemas.microsoft.com/office/drawing/2014/main" id="{2F627AF9-A808-4599-998D-739D5F962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0" name="Text Box 26">
                <a:extLst>
                  <a:ext uri="{FF2B5EF4-FFF2-40B4-BE49-F238E27FC236}">
                    <a16:creationId xmlns:a16="http://schemas.microsoft.com/office/drawing/2014/main" id="{5F478212-B81B-4139-A19B-AF44D922F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6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04DF4B76-AD5B-4131-A8C1-6AF0C2082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344"/>
              <a:ext cx="183" cy="192"/>
              <a:chOff x="708" y="3006"/>
              <a:chExt cx="183" cy="192"/>
            </a:xfrm>
          </p:grpSpPr>
          <p:sp>
            <p:nvSpPr>
              <p:cNvPr id="37" name="Oval 28">
                <a:extLst>
                  <a:ext uri="{FF2B5EF4-FFF2-40B4-BE49-F238E27FC236}">
                    <a16:creationId xmlns:a16="http://schemas.microsoft.com/office/drawing/2014/main" id="{83345FD6-15FC-40B6-AA79-9B88EFF1A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Text Box 29">
                <a:extLst>
                  <a:ext uri="{FF2B5EF4-FFF2-40B4-BE49-F238E27FC236}">
                    <a16:creationId xmlns:a16="http://schemas.microsoft.com/office/drawing/2014/main" id="{E172D618-0EC2-4BF7-81CD-54A15441E5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6" name="Group 30">
              <a:extLst>
                <a:ext uri="{FF2B5EF4-FFF2-40B4-BE49-F238E27FC236}">
                  <a16:creationId xmlns:a16="http://schemas.microsoft.com/office/drawing/2014/main" id="{2AC921C3-C07B-4482-BB95-FF5D7CAD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3" y="2784"/>
              <a:ext cx="183" cy="192"/>
              <a:chOff x="708" y="3006"/>
              <a:chExt cx="183" cy="192"/>
            </a:xfrm>
          </p:grpSpPr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D5F7CC0A-FA75-465F-818B-C114F72CC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6" name="Text Box 32">
                <a:extLst>
                  <a:ext uri="{FF2B5EF4-FFF2-40B4-BE49-F238E27FC236}">
                    <a16:creationId xmlns:a16="http://schemas.microsoft.com/office/drawing/2014/main" id="{4BBDAE7B-1953-48FA-BAE8-7BF84807B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8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FB2C6737-756C-45FA-ACD0-A605CB140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3" y="3440"/>
              <a:ext cx="183" cy="192"/>
              <a:chOff x="708" y="3006"/>
              <a:chExt cx="183" cy="192"/>
            </a:xfrm>
          </p:grpSpPr>
          <p:sp>
            <p:nvSpPr>
              <p:cNvPr id="33" name="Oval 34">
                <a:extLst>
                  <a:ext uri="{FF2B5EF4-FFF2-40B4-BE49-F238E27FC236}">
                    <a16:creationId xmlns:a16="http://schemas.microsoft.com/office/drawing/2014/main" id="{0F22E386-BF55-466A-9D64-C309C89F4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24892FDD-E9F9-4597-9BA9-A283682FD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33C4714F-A14C-4B13-89D3-861868582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" y="2844"/>
              <a:ext cx="164" cy="3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BC66FCD3-4990-4D0F-866F-B50FAEAD8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2784"/>
              <a:ext cx="639" cy="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593B2C7D-C73A-4BAB-BB97-8F3FFBEA9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0" y="2928"/>
              <a:ext cx="864" cy="3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E0051948-7C37-4027-B7D8-94CB8814B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3322"/>
              <a:ext cx="698" cy="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839B15E8-546A-4986-9729-C39322569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4" y="2946"/>
              <a:ext cx="96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C260C1AF-A30F-4387-A9A3-DD88A15A2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3370"/>
              <a:ext cx="288" cy="40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3D1505A1-1B29-4DA5-8E9F-A1B1FBF61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4" y="3484"/>
              <a:ext cx="358" cy="3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B44ED58D-3EA0-4130-82A1-AC5091951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4" y="3562"/>
              <a:ext cx="963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6FC8A048-B6B6-47F8-B831-935577AB4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2928"/>
              <a:ext cx="384" cy="5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EE506523-2878-4752-A876-9DE76DDD0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506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28" name="Group 46">
              <a:extLst>
                <a:ext uri="{FF2B5EF4-FFF2-40B4-BE49-F238E27FC236}">
                  <a16:creationId xmlns:a16="http://schemas.microsoft.com/office/drawing/2014/main" id="{3841C6A4-217A-47B5-9289-8DEA803DC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" y="2784"/>
              <a:ext cx="183" cy="192"/>
              <a:chOff x="708" y="3006"/>
              <a:chExt cx="183" cy="192"/>
            </a:xfrm>
          </p:grpSpPr>
          <p:sp>
            <p:nvSpPr>
              <p:cNvPr id="31" name="Oval 47">
                <a:extLst>
                  <a:ext uri="{FF2B5EF4-FFF2-40B4-BE49-F238E27FC236}">
                    <a16:creationId xmlns:a16="http://schemas.microsoft.com/office/drawing/2014/main" id="{C6EF8494-25ED-4C7D-8F39-C7D6461E8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2" name="Text Box 48">
                <a:extLst>
                  <a:ext uri="{FF2B5EF4-FFF2-40B4-BE49-F238E27FC236}">
                    <a16:creationId xmlns:a16="http://schemas.microsoft.com/office/drawing/2014/main" id="{0D874744-49F9-4DD9-8E58-43A5FDB5D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10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9" name="Line 49">
              <a:extLst>
                <a:ext uri="{FF2B5EF4-FFF2-40B4-BE49-F238E27FC236}">
                  <a16:creationId xmlns:a16="http://schemas.microsoft.com/office/drawing/2014/main" id="{EAFA1ADE-0B22-423A-98E3-9F65371E5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8" y="287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0" name="Line 50">
              <a:extLst>
                <a:ext uri="{FF2B5EF4-FFF2-40B4-BE49-F238E27FC236}">
                  <a16:creationId xmlns:a16="http://schemas.microsoft.com/office/drawing/2014/main" id="{5C55DA0B-AFC2-45DD-92B0-171F4265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298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51" name="Line 51">
            <a:extLst>
              <a:ext uri="{FF2B5EF4-FFF2-40B4-BE49-F238E27FC236}">
                <a16:creationId xmlns:a16="http://schemas.microsoft.com/office/drawing/2014/main" id="{800784EA-8ED2-440F-B3D5-211D77DFA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2490" y="3974783"/>
            <a:ext cx="654050" cy="454025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2" name="Line 52">
            <a:extLst>
              <a:ext uri="{FF2B5EF4-FFF2-40B4-BE49-F238E27FC236}">
                <a16:creationId xmlns:a16="http://schemas.microsoft.com/office/drawing/2014/main" id="{68B22B4F-7E22-44CE-9151-081CBD688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603" y="3974783"/>
            <a:ext cx="655637" cy="454025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8BE9BDF3-1C20-42EF-B3D1-040469589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640" y="2939733"/>
            <a:ext cx="825500" cy="1158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815D201D-9F06-425A-A84B-DB0C87E39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965" y="3838258"/>
            <a:ext cx="1046163" cy="13335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" name="Line 55">
            <a:extLst>
              <a:ext uri="{FF2B5EF4-FFF2-40B4-BE49-F238E27FC236}">
                <a16:creationId xmlns:a16="http://schemas.microsoft.com/office/drawing/2014/main" id="{73611813-D72A-4CED-8D5B-32A3938E4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6528" y="4431983"/>
            <a:ext cx="1325562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6" name="Line 56">
            <a:extLst>
              <a:ext uri="{FF2B5EF4-FFF2-40B4-BE49-F238E27FC236}">
                <a16:creationId xmlns:a16="http://schemas.microsoft.com/office/drawing/2014/main" id="{5BA58096-9CB1-4ED7-818D-024B95707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8553" y="3304858"/>
            <a:ext cx="541337" cy="6953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7" name="Line 57">
            <a:extLst>
              <a:ext uri="{FF2B5EF4-FFF2-40B4-BE49-F238E27FC236}">
                <a16:creationId xmlns:a16="http://schemas.microsoft.com/office/drawing/2014/main" id="{861607DF-57CF-4D82-946F-BD0BEF422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6603" y="4035108"/>
            <a:ext cx="714375" cy="619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79AEB97C-B4CF-46D0-B12E-58D848CA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3453" y="3196908"/>
            <a:ext cx="90805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59" name="Group 59">
            <a:extLst>
              <a:ext uri="{FF2B5EF4-FFF2-40B4-BE49-F238E27FC236}">
                <a16:creationId xmlns:a16="http://schemas.microsoft.com/office/drawing/2014/main" id="{FAD782A3-5E52-4854-A629-559193FE9DF7}"/>
              </a:ext>
            </a:extLst>
          </p:cNvPr>
          <p:cNvGrpSpPr>
            <a:grpSpLocks/>
          </p:cNvGrpSpPr>
          <p:nvPr/>
        </p:nvGrpSpPr>
        <p:grpSpPr bwMode="auto">
          <a:xfrm>
            <a:off x="4417378" y="3136583"/>
            <a:ext cx="314325" cy="304800"/>
            <a:chOff x="1728" y="2622"/>
            <a:chExt cx="183" cy="192"/>
          </a:xfrm>
        </p:grpSpPr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82BF1550-4572-4696-8CBD-7F8A4E4C2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0A621E69-D7AC-4D21-8C04-D6F03D8D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2" name="Line 62">
            <a:extLst>
              <a:ext uri="{FF2B5EF4-FFF2-40B4-BE49-F238E27FC236}">
                <a16:creationId xmlns:a16="http://schemas.microsoft.com/office/drawing/2014/main" id="{A71FE723-5E30-4A73-8874-4E838A420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190" y="3352483"/>
            <a:ext cx="655638" cy="454025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63" name="Group 63">
            <a:extLst>
              <a:ext uri="{FF2B5EF4-FFF2-40B4-BE49-F238E27FC236}">
                <a16:creationId xmlns:a16="http://schemas.microsoft.com/office/drawing/2014/main" id="{4524E06D-C6DC-4839-BA1E-41AF3940421B}"/>
              </a:ext>
            </a:extLst>
          </p:cNvPr>
          <p:cNvGrpSpPr>
            <a:grpSpLocks/>
          </p:cNvGrpSpPr>
          <p:nvPr/>
        </p:nvGrpSpPr>
        <p:grpSpPr bwMode="auto">
          <a:xfrm>
            <a:off x="5290503" y="3746183"/>
            <a:ext cx="314325" cy="304800"/>
            <a:chOff x="1728" y="2622"/>
            <a:chExt cx="183" cy="192"/>
          </a:xfrm>
        </p:grpSpPr>
        <p:sp>
          <p:nvSpPr>
            <p:cNvPr id="64" name="Oval 64">
              <a:extLst>
                <a:ext uri="{FF2B5EF4-FFF2-40B4-BE49-F238E27FC236}">
                  <a16:creationId xmlns:a16="http://schemas.microsoft.com/office/drawing/2014/main" id="{51602086-90AC-45DD-A474-A48AB49E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5" name="Text Box 65">
              <a:extLst>
                <a:ext uri="{FF2B5EF4-FFF2-40B4-BE49-F238E27FC236}">
                  <a16:creationId xmlns:a16="http://schemas.microsoft.com/office/drawing/2014/main" id="{78ECC0C2-42BB-496D-A407-783592EA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6" name="Line 66">
            <a:extLst>
              <a:ext uri="{FF2B5EF4-FFF2-40B4-BE49-F238E27FC236}">
                <a16:creationId xmlns:a16="http://schemas.microsoft.com/office/drawing/2014/main" id="{B5557B09-3785-49D7-ABA8-F4EBE3A3E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253" y="3914458"/>
            <a:ext cx="1200150" cy="1524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67" name="Group 67">
            <a:extLst>
              <a:ext uri="{FF2B5EF4-FFF2-40B4-BE49-F238E27FC236}">
                <a16:creationId xmlns:a16="http://schemas.microsoft.com/office/drawing/2014/main" id="{28788C80-03A5-419D-926E-AA5703A500EF}"/>
              </a:ext>
            </a:extLst>
          </p:cNvPr>
          <p:cNvGrpSpPr>
            <a:grpSpLocks/>
          </p:cNvGrpSpPr>
          <p:nvPr/>
        </p:nvGrpSpPr>
        <p:grpSpPr bwMode="auto">
          <a:xfrm>
            <a:off x="6770053" y="3954145"/>
            <a:ext cx="314325" cy="304800"/>
            <a:chOff x="1728" y="2622"/>
            <a:chExt cx="183" cy="192"/>
          </a:xfrm>
        </p:grpSpPr>
        <p:sp>
          <p:nvSpPr>
            <p:cNvPr id="68" name="Oval 68">
              <a:extLst>
                <a:ext uri="{FF2B5EF4-FFF2-40B4-BE49-F238E27FC236}">
                  <a16:creationId xmlns:a16="http://schemas.microsoft.com/office/drawing/2014/main" id="{C57340D2-DDDF-4D9E-9F70-D1E73CAC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9" name="Text Box 69">
              <a:extLst>
                <a:ext uri="{FF2B5EF4-FFF2-40B4-BE49-F238E27FC236}">
                  <a16:creationId xmlns:a16="http://schemas.microsoft.com/office/drawing/2014/main" id="{47427B13-8058-459C-9C52-23945C8BF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0" name="Line 70">
            <a:extLst>
              <a:ext uri="{FF2B5EF4-FFF2-40B4-BE49-F238E27FC236}">
                <a16:creationId xmlns:a16="http://schemas.microsoft.com/office/drawing/2014/main" id="{F0A34938-1FF9-4188-9011-81566ACBF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878" y="4127183"/>
            <a:ext cx="869950" cy="762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71" name="Group 71">
            <a:extLst>
              <a:ext uri="{FF2B5EF4-FFF2-40B4-BE49-F238E27FC236}">
                <a16:creationId xmlns:a16="http://schemas.microsoft.com/office/drawing/2014/main" id="{26BD718D-1C53-492F-BA20-DCF13DCA200A}"/>
              </a:ext>
            </a:extLst>
          </p:cNvPr>
          <p:cNvGrpSpPr>
            <a:grpSpLocks/>
          </p:cNvGrpSpPr>
          <p:nvPr/>
        </p:nvGrpSpPr>
        <p:grpSpPr bwMode="auto">
          <a:xfrm>
            <a:off x="7854315" y="4106545"/>
            <a:ext cx="314325" cy="304800"/>
            <a:chOff x="1728" y="2622"/>
            <a:chExt cx="183" cy="192"/>
          </a:xfrm>
        </p:grpSpPr>
        <p:sp>
          <p:nvSpPr>
            <p:cNvPr id="72" name="Oval 72">
              <a:extLst>
                <a:ext uri="{FF2B5EF4-FFF2-40B4-BE49-F238E27FC236}">
                  <a16:creationId xmlns:a16="http://schemas.microsoft.com/office/drawing/2014/main" id="{81103D1A-ACEF-4EB0-B7E1-03066F93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3" name="Text Box 73">
              <a:extLst>
                <a:ext uri="{FF2B5EF4-FFF2-40B4-BE49-F238E27FC236}">
                  <a16:creationId xmlns:a16="http://schemas.microsoft.com/office/drawing/2014/main" id="{73F91B89-3482-4415-8BB8-F2F33BF53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4" name="Line 74">
            <a:extLst>
              <a:ext uri="{FF2B5EF4-FFF2-40B4-BE49-F238E27FC236}">
                <a16:creationId xmlns:a16="http://schemas.microsoft.com/office/drawing/2014/main" id="{573AD38D-3EBF-4105-8E1C-5A805B1474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6015" y="4295458"/>
            <a:ext cx="1655763" cy="4572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75" name="Group 75">
            <a:extLst>
              <a:ext uri="{FF2B5EF4-FFF2-40B4-BE49-F238E27FC236}">
                <a16:creationId xmlns:a16="http://schemas.microsoft.com/office/drawing/2014/main" id="{450DB067-4DCB-4085-84EB-1D753651C83A}"/>
              </a:ext>
            </a:extLst>
          </p:cNvPr>
          <p:cNvGrpSpPr>
            <a:grpSpLocks/>
          </p:cNvGrpSpPr>
          <p:nvPr/>
        </p:nvGrpSpPr>
        <p:grpSpPr bwMode="auto">
          <a:xfrm>
            <a:off x="5939790" y="4595495"/>
            <a:ext cx="314325" cy="304800"/>
            <a:chOff x="1728" y="2622"/>
            <a:chExt cx="183" cy="192"/>
          </a:xfrm>
        </p:grpSpPr>
        <p:sp>
          <p:nvSpPr>
            <p:cNvPr id="76" name="Oval 76">
              <a:extLst>
                <a:ext uri="{FF2B5EF4-FFF2-40B4-BE49-F238E27FC236}">
                  <a16:creationId xmlns:a16="http://schemas.microsoft.com/office/drawing/2014/main" id="{DFFDDC1D-98F3-41BD-9E3C-D3586853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7" name="Text Box 77">
              <a:extLst>
                <a:ext uri="{FF2B5EF4-FFF2-40B4-BE49-F238E27FC236}">
                  <a16:creationId xmlns:a16="http://schemas.microsoft.com/office/drawing/2014/main" id="{BD47374C-471C-4E7D-A56F-FE92E6CF7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8" name="Line 78">
            <a:extLst>
              <a:ext uri="{FF2B5EF4-FFF2-40B4-BE49-F238E27FC236}">
                <a16:creationId xmlns:a16="http://schemas.microsoft.com/office/drawing/2014/main" id="{EACDB887-F459-47A8-95EA-38FE90216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165" y="3273108"/>
            <a:ext cx="660400" cy="8382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79" name="Group 79">
            <a:extLst>
              <a:ext uri="{FF2B5EF4-FFF2-40B4-BE49-F238E27FC236}">
                <a16:creationId xmlns:a16="http://schemas.microsoft.com/office/drawing/2014/main" id="{C2346C2D-1A36-4502-9D36-EC1323DFACFF}"/>
              </a:ext>
            </a:extLst>
          </p:cNvPr>
          <p:cNvGrpSpPr>
            <a:grpSpLocks/>
          </p:cNvGrpSpPr>
          <p:nvPr/>
        </p:nvGrpSpPr>
        <p:grpSpPr bwMode="auto">
          <a:xfrm>
            <a:off x="7022465" y="3071495"/>
            <a:ext cx="314325" cy="304800"/>
            <a:chOff x="1728" y="2622"/>
            <a:chExt cx="183" cy="192"/>
          </a:xfrm>
        </p:grpSpPr>
        <p:sp>
          <p:nvSpPr>
            <p:cNvPr id="80" name="Oval 80">
              <a:extLst>
                <a:ext uri="{FF2B5EF4-FFF2-40B4-BE49-F238E27FC236}">
                  <a16:creationId xmlns:a16="http://schemas.microsoft.com/office/drawing/2014/main" id="{CF56EE51-CA2F-4698-A34F-5FB7509B2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1" name="Text Box 81">
              <a:extLst>
                <a:ext uri="{FF2B5EF4-FFF2-40B4-BE49-F238E27FC236}">
                  <a16:creationId xmlns:a16="http://schemas.microsoft.com/office/drawing/2014/main" id="{DD7AC073-E6D6-4F62-80F7-7C5F95154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82" name="Line 82">
            <a:extLst>
              <a:ext uri="{FF2B5EF4-FFF2-40B4-BE49-F238E27FC236}">
                <a16:creationId xmlns:a16="http://schemas.microsoft.com/office/drawing/2014/main" id="{06F7F54B-9110-4BEE-916B-B4A1A5D9D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0903" y="3060383"/>
            <a:ext cx="1098550" cy="1524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83" name="Group 83">
            <a:extLst>
              <a:ext uri="{FF2B5EF4-FFF2-40B4-BE49-F238E27FC236}">
                <a16:creationId xmlns:a16="http://schemas.microsoft.com/office/drawing/2014/main" id="{49ADA102-AB30-4E50-966B-7030E366CDC9}"/>
              </a:ext>
            </a:extLst>
          </p:cNvPr>
          <p:cNvGrpSpPr>
            <a:grpSpLocks/>
          </p:cNvGrpSpPr>
          <p:nvPr/>
        </p:nvGrpSpPr>
        <p:grpSpPr bwMode="auto">
          <a:xfrm>
            <a:off x="5703253" y="2907983"/>
            <a:ext cx="314325" cy="304800"/>
            <a:chOff x="1728" y="2622"/>
            <a:chExt cx="183" cy="192"/>
          </a:xfrm>
        </p:grpSpPr>
        <p:sp>
          <p:nvSpPr>
            <p:cNvPr id="84" name="Oval 84">
              <a:extLst>
                <a:ext uri="{FF2B5EF4-FFF2-40B4-BE49-F238E27FC236}">
                  <a16:creationId xmlns:a16="http://schemas.microsoft.com/office/drawing/2014/main" id="{2BC1B18B-AD5B-46A5-8FB5-772F98B8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B00247A2-8DDA-4F0D-9C8A-14F313BB1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86" name="Line 86">
            <a:extLst>
              <a:ext uri="{FF2B5EF4-FFF2-40B4-BE49-F238E27FC236}">
                <a16:creationId xmlns:a16="http://schemas.microsoft.com/office/drawing/2014/main" id="{1DD6193B-D2D2-4696-B646-CA46DDBFC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253" y="3047683"/>
            <a:ext cx="79057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87" name="Group 87">
            <a:extLst>
              <a:ext uri="{FF2B5EF4-FFF2-40B4-BE49-F238E27FC236}">
                <a16:creationId xmlns:a16="http://schemas.microsoft.com/office/drawing/2014/main" id="{45DE0F8C-402E-4686-9DA1-DC63B8C1D978}"/>
              </a:ext>
            </a:extLst>
          </p:cNvPr>
          <p:cNvGrpSpPr>
            <a:grpSpLocks/>
          </p:cNvGrpSpPr>
          <p:nvPr/>
        </p:nvGrpSpPr>
        <p:grpSpPr bwMode="auto">
          <a:xfrm>
            <a:off x="8179753" y="3060383"/>
            <a:ext cx="314325" cy="304800"/>
            <a:chOff x="1728" y="2622"/>
            <a:chExt cx="183" cy="192"/>
          </a:xfrm>
        </p:grpSpPr>
        <p:sp>
          <p:nvSpPr>
            <p:cNvPr id="88" name="Oval 88">
              <a:extLst>
                <a:ext uri="{FF2B5EF4-FFF2-40B4-BE49-F238E27FC236}">
                  <a16:creationId xmlns:a16="http://schemas.microsoft.com/office/drawing/2014/main" id="{17FDF9C4-2531-4AF3-820B-980147E8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9" name="Text Box 89">
              <a:extLst>
                <a:ext uri="{FF2B5EF4-FFF2-40B4-BE49-F238E27FC236}">
                  <a16:creationId xmlns:a16="http://schemas.microsoft.com/office/drawing/2014/main" id="{146C17F9-58FC-437E-B4EB-5C5E77BBA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0" name="Group 90">
            <a:extLst>
              <a:ext uri="{FF2B5EF4-FFF2-40B4-BE49-F238E27FC236}">
                <a16:creationId xmlns:a16="http://schemas.microsoft.com/office/drawing/2014/main" id="{E6D4FA71-8F64-4589-A4F8-F367178F3050}"/>
              </a:ext>
            </a:extLst>
          </p:cNvPr>
          <p:cNvGrpSpPr>
            <a:grpSpLocks/>
          </p:cNvGrpSpPr>
          <p:nvPr/>
        </p:nvGrpSpPr>
        <p:grpSpPr bwMode="auto">
          <a:xfrm>
            <a:off x="4428490" y="4355783"/>
            <a:ext cx="315913" cy="304800"/>
            <a:chOff x="1728" y="2622"/>
            <a:chExt cx="183" cy="192"/>
          </a:xfrm>
        </p:grpSpPr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870EBBC6-ABAD-4F09-96A2-C876A125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2" name="Text Box 92">
              <a:extLst>
                <a:ext uri="{FF2B5EF4-FFF2-40B4-BE49-F238E27FC236}">
                  <a16:creationId xmlns:a16="http://schemas.microsoft.com/office/drawing/2014/main" id="{B45219D0-2509-44C7-B9CF-D285236C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3" name="Group 93">
            <a:extLst>
              <a:ext uri="{FF2B5EF4-FFF2-40B4-BE49-F238E27FC236}">
                <a16:creationId xmlns:a16="http://schemas.microsoft.com/office/drawing/2014/main" id="{9B31D7CD-BF9E-4F2B-9C32-593003896538}"/>
              </a:ext>
            </a:extLst>
          </p:cNvPr>
          <p:cNvGrpSpPr>
            <a:grpSpLocks/>
          </p:cNvGrpSpPr>
          <p:nvPr/>
        </p:nvGrpSpPr>
        <p:grpSpPr bwMode="auto">
          <a:xfrm>
            <a:off x="3556953" y="3746183"/>
            <a:ext cx="314325" cy="304800"/>
            <a:chOff x="1728" y="2622"/>
            <a:chExt cx="183" cy="192"/>
          </a:xfrm>
        </p:grpSpPr>
        <p:sp>
          <p:nvSpPr>
            <p:cNvPr id="94" name="Oval 94">
              <a:extLst>
                <a:ext uri="{FF2B5EF4-FFF2-40B4-BE49-F238E27FC236}">
                  <a16:creationId xmlns:a16="http://schemas.microsoft.com/office/drawing/2014/main" id="{4AA199F4-6CAE-48A6-8633-717883AB3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5" name="Text Box 95">
              <a:extLst>
                <a:ext uri="{FF2B5EF4-FFF2-40B4-BE49-F238E27FC236}">
                  <a16:creationId xmlns:a16="http://schemas.microsoft.com/office/drawing/2014/main" id="{BE77FE1D-EF5A-4789-A9A8-713FE8C61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9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96" name="Text Box 96">
            <a:extLst>
              <a:ext uri="{FF2B5EF4-FFF2-40B4-BE49-F238E27FC236}">
                <a16:creationId xmlns:a16="http://schemas.microsoft.com/office/drawing/2014/main" id="{04186268-23CA-44C2-BEF8-DF9C669CB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53" y="2907983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1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97" name="Text Box 97">
            <a:extLst>
              <a:ext uri="{FF2B5EF4-FFF2-40B4-BE49-F238E27FC236}">
                <a16:creationId xmlns:a16="http://schemas.microsoft.com/office/drawing/2014/main" id="{D493F35C-0A40-45A7-8C56-4C1ED8EC6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703" y="4019233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2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98" name="Text Box 98">
            <a:extLst>
              <a:ext uri="{FF2B5EF4-FFF2-40B4-BE49-F238E27FC236}">
                <a16:creationId xmlns:a16="http://schemas.microsoft.com/office/drawing/2014/main" id="{589843A5-35E5-433E-AC47-28219A7D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390" y="3701733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3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99" name="Text Box 99">
            <a:extLst>
              <a:ext uri="{FF2B5EF4-FFF2-40B4-BE49-F238E27FC236}">
                <a16:creationId xmlns:a16="http://schemas.microsoft.com/office/drawing/2014/main" id="{9A92AE50-6074-4BB0-8A4E-B3F7101AC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665" y="4035108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4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00" name="Text Box 100">
            <a:extLst>
              <a:ext uri="{FF2B5EF4-FFF2-40B4-BE49-F238E27FC236}">
                <a16:creationId xmlns:a16="http://schemas.microsoft.com/office/drawing/2014/main" id="{98AA60E4-E368-42FB-A595-92BFAC43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0" y="4781233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5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01" name="Text Box 101">
            <a:extLst>
              <a:ext uri="{FF2B5EF4-FFF2-40B4-BE49-F238E27FC236}">
                <a16:creationId xmlns:a16="http://schemas.microsoft.com/office/drawing/2014/main" id="{1BD3BE91-6034-4C04-960E-8040AE470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053" y="2800033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6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02" name="Text Box 102">
            <a:extLst>
              <a:ext uri="{FF2B5EF4-FFF2-40B4-BE49-F238E27FC236}">
                <a16:creationId xmlns:a16="http://schemas.microsoft.com/office/drawing/2014/main" id="{104DB6E2-4F9C-4A21-BADD-73F52DAB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565" y="2815908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7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03" name="Text Box 103">
            <a:extLst>
              <a:ext uri="{FF2B5EF4-FFF2-40B4-BE49-F238E27FC236}">
                <a16:creationId xmlns:a16="http://schemas.microsoft.com/office/drawing/2014/main" id="{9FFEB8DD-DBF9-45DB-A428-B513BEBC8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403" y="2968308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8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04" name="Text Box 104">
            <a:extLst>
              <a:ext uri="{FF2B5EF4-FFF2-40B4-BE49-F238E27FC236}">
                <a16:creationId xmlns:a16="http://schemas.microsoft.com/office/drawing/2014/main" id="{8285AC9A-76E5-421A-AB6B-BEF2CFE9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803" y="4431983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9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05" name="Text Box 105">
            <a:extLst>
              <a:ext uri="{FF2B5EF4-FFF2-40B4-BE49-F238E27FC236}">
                <a16:creationId xmlns:a16="http://schemas.microsoft.com/office/drawing/2014/main" id="{99651792-4AA1-4084-90D5-125BB3DAE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653" y="3746183"/>
            <a:ext cx="5778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10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06" name="Line 106">
            <a:extLst>
              <a:ext uri="{FF2B5EF4-FFF2-40B4-BE49-F238E27FC236}">
                <a16:creationId xmlns:a16="http://schemas.microsoft.com/office/drawing/2014/main" id="{7C46F43F-EA81-40ED-A8C3-1AA005E9A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315" y="4089083"/>
            <a:ext cx="492125" cy="36036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07" name="Line 107">
            <a:extLst>
              <a:ext uri="{FF2B5EF4-FFF2-40B4-BE49-F238E27FC236}">
                <a16:creationId xmlns:a16="http://schemas.microsoft.com/office/drawing/2014/main" id="{29C1DF77-E769-480F-B952-6030FC49D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9490" y="4101783"/>
            <a:ext cx="495300" cy="36036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08" name="Line 108">
            <a:extLst>
              <a:ext uri="{FF2B5EF4-FFF2-40B4-BE49-F238E27FC236}">
                <a16:creationId xmlns:a16="http://schemas.microsoft.com/office/drawing/2014/main" id="{FD75856E-2B13-432B-8F48-87DABF3048C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836478" y="3327083"/>
            <a:ext cx="492125" cy="36036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09" name="Espaço Reservado para Número de Slide 108">
            <a:extLst>
              <a:ext uri="{FF2B5EF4-FFF2-40B4-BE49-F238E27FC236}">
                <a16:creationId xmlns:a16="http://schemas.microsoft.com/office/drawing/2014/main" id="{C356F2B3-61BA-4246-90F2-8D4833E8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autoUpdateAnimBg="0"/>
      <p:bldP spid="10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26541-4F73-4FCA-9985-BD7AD1E0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Exploração</a:t>
            </a:r>
            <a:r>
              <a:rPr lang="pt-BR" dirty="0"/>
              <a:t> em Largura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87CDC-EB4D-4989-A303-D1ED7A6F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1" name="Group 3">
            <a:extLst>
              <a:ext uri="{FF2B5EF4-FFF2-40B4-BE49-F238E27FC236}">
                <a16:creationId xmlns:a16="http://schemas.microsoft.com/office/drawing/2014/main" id="{A8DE304D-D5EA-4F18-A029-C9BD0D05F775}"/>
              </a:ext>
            </a:extLst>
          </p:cNvPr>
          <p:cNvGrpSpPr>
            <a:grpSpLocks/>
          </p:cNvGrpSpPr>
          <p:nvPr/>
        </p:nvGrpSpPr>
        <p:grpSpPr bwMode="auto">
          <a:xfrm>
            <a:off x="3560921" y="2910840"/>
            <a:ext cx="4948237" cy="1981200"/>
            <a:chOff x="1011" y="2688"/>
            <a:chExt cx="2877" cy="1248"/>
          </a:xfrm>
        </p:grpSpPr>
        <p:sp>
          <p:nvSpPr>
            <p:cNvPr id="102" name="Line 4">
              <a:extLst>
                <a:ext uri="{FF2B5EF4-FFF2-40B4-BE49-F238E27FC236}">
                  <a16:creationId xmlns:a16="http://schemas.microsoft.com/office/drawing/2014/main" id="{B1466462-EDE1-4973-8D01-2790F882A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5" y="2976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03" name="Line 5">
              <a:extLst>
                <a:ext uri="{FF2B5EF4-FFF2-40B4-BE49-F238E27FC236}">
                  <a16:creationId xmlns:a16="http://schemas.microsoft.com/office/drawing/2014/main" id="{46F108C4-A633-423E-9921-8D0A37B6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3353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04" name="Line 6">
              <a:extLst>
                <a:ext uri="{FF2B5EF4-FFF2-40B4-BE49-F238E27FC236}">
                  <a16:creationId xmlns:a16="http://schemas.microsoft.com/office/drawing/2014/main" id="{0F44288C-14FF-4A06-9356-F7820ED88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57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05" name="Line 7">
              <a:extLst>
                <a:ext uri="{FF2B5EF4-FFF2-40B4-BE49-F238E27FC236}">
                  <a16:creationId xmlns:a16="http://schemas.microsoft.com/office/drawing/2014/main" id="{EC98F97B-BFA9-4B97-A04C-16395CDE9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" y="2964"/>
              <a:ext cx="381" cy="2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06" name="Group 8">
              <a:extLst>
                <a:ext uri="{FF2B5EF4-FFF2-40B4-BE49-F238E27FC236}">
                  <a16:creationId xmlns:a16="http://schemas.microsoft.com/office/drawing/2014/main" id="{B50CACAC-4844-457C-96A8-B0103C50C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744"/>
              <a:ext cx="183" cy="192"/>
              <a:chOff x="708" y="3006"/>
              <a:chExt cx="183" cy="192"/>
            </a:xfrm>
          </p:grpSpPr>
          <p:sp>
            <p:nvSpPr>
              <p:cNvPr id="146" name="Oval 9">
                <a:extLst>
                  <a:ext uri="{FF2B5EF4-FFF2-40B4-BE49-F238E27FC236}">
                    <a16:creationId xmlns:a16="http://schemas.microsoft.com/office/drawing/2014/main" id="{27F74666-6CAE-40DE-9622-4901D20B3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7" name="Text Box 10">
                <a:extLst>
                  <a:ext uri="{FF2B5EF4-FFF2-40B4-BE49-F238E27FC236}">
                    <a16:creationId xmlns:a16="http://schemas.microsoft.com/office/drawing/2014/main" id="{759FE4C0-4FD0-4E91-88C5-C08087999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8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07" name="Group 11">
              <a:extLst>
                <a:ext uri="{FF2B5EF4-FFF2-40B4-BE49-F238E27FC236}">
                  <a16:creationId xmlns:a16="http://schemas.microsoft.com/office/drawing/2014/main" id="{1A099949-3D56-4192-B26E-C01B31182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" y="3222"/>
              <a:ext cx="183" cy="192"/>
              <a:chOff x="1230" y="3012"/>
              <a:chExt cx="183" cy="192"/>
            </a:xfrm>
          </p:grpSpPr>
          <p:sp>
            <p:nvSpPr>
              <p:cNvPr id="144" name="Oval 12">
                <a:extLst>
                  <a:ext uri="{FF2B5EF4-FFF2-40B4-BE49-F238E27FC236}">
                    <a16:creationId xmlns:a16="http://schemas.microsoft.com/office/drawing/2014/main" id="{D737CD53-48C3-4F29-8701-EEE2C0196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5" name="Text Box 13">
                <a:extLst>
                  <a:ext uri="{FF2B5EF4-FFF2-40B4-BE49-F238E27FC236}">
                    <a16:creationId xmlns:a16="http://schemas.microsoft.com/office/drawing/2014/main" id="{00D4600E-AA26-44E3-897C-A14D20C28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3012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08" name="Group 14">
              <a:extLst>
                <a:ext uri="{FF2B5EF4-FFF2-40B4-BE49-F238E27FC236}">
                  <a16:creationId xmlns:a16="http://schemas.microsoft.com/office/drawing/2014/main" id="{CFDDB620-5867-4FF1-A225-FFC37BCAA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9" y="2832"/>
              <a:ext cx="183" cy="192"/>
              <a:chOff x="1728" y="2622"/>
              <a:chExt cx="183" cy="192"/>
            </a:xfrm>
          </p:grpSpPr>
          <p:sp>
            <p:nvSpPr>
              <p:cNvPr id="142" name="Oval 15">
                <a:extLst>
                  <a:ext uri="{FF2B5EF4-FFF2-40B4-BE49-F238E27FC236}">
                    <a16:creationId xmlns:a16="http://schemas.microsoft.com/office/drawing/2014/main" id="{F2927847-E679-415B-82D1-D6F799CB3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640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3" name="Text Box 16">
                <a:extLst>
                  <a:ext uri="{FF2B5EF4-FFF2-40B4-BE49-F238E27FC236}">
                    <a16:creationId xmlns:a16="http://schemas.microsoft.com/office/drawing/2014/main" id="{F9BAF9F2-1D6A-4D9F-A3F3-799D10B77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622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09" name="Group 17">
              <a:extLst>
                <a:ext uri="{FF2B5EF4-FFF2-40B4-BE49-F238E27FC236}">
                  <a16:creationId xmlns:a16="http://schemas.microsoft.com/office/drawing/2014/main" id="{E51AFAB9-26E5-4C78-8631-66B4AB979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8" y="3597"/>
              <a:ext cx="183" cy="192"/>
              <a:chOff x="1737" y="3387"/>
              <a:chExt cx="183" cy="192"/>
            </a:xfrm>
          </p:grpSpPr>
          <p:sp>
            <p:nvSpPr>
              <p:cNvPr id="140" name="Oval 18">
                <a:extLst>
                  <a:ext uri="{FF2B5EF4-FFF2-40B4-BE49-F238E27FC236}">
                    <a16:creationId xmlns:a16="http://schemas.microsoft.com/office/drawing/2014/main" id="{B6F75751-6016-4171-B000-A2EE83DAC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408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1" name="Text Box 19">
                <a:extLst>
                  <a:ext uri="{FF2B5EF4-FFF2-40B4-BE49-F238E27FC236}">
                    <a16:creationId xmlns:a16="http://schemas.microsoft.com/office/drawing/2014/main" id="{DD314C99-19D9-4C61-A88F-64E2704B3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7" y="3387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10" name="Group 20">
              <a:extLst>
                <a:ext uri="{FF2B5EF4-FFF2-40B4-BE49-F238E27FC236}">
                  <a16:creationId xmlns:a16="http://schemas.microsoft.com/office/drawing/2014/main" id="{343D6920-D70A-45FC-A471-99FABC222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5" y="3213"/>
              <a:ext cx="183" cy="192"/>
              <a:chOff x="2244" y="3003"/>
              <a:chExt cx="183" cy="192"/>
            </a:xfrm>
          </p:grpSpPr>
          <p:sp>
            <p:nvSpPr>
              <p:cNvPr id="138" name="Oval 21">
                <a:extLst>
                  <a:ext uri="{FF2B5EF4-FFF2-40B4-BE49-F238E27FC236}">
                    <a16:creationId xmlns:a16="http://schemas.microsoft.com/office/drawing/2014/main" id="{F8E05E68-7982-422F-971F-F20E0C8C5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9" name="Text Box 22">
                <a:extLst>
                  <a:ext uri="{FF2B5EF4-FFF2-40B4-BE49-F238E27FC236}">
                    <a16:creationId xmlns:a16="http://schemas.microsoft.com/office/drawing/2014/main" id="{BCC89945-5338-4A75-8755-D7B946F81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003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9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11" name="Group 23">
              <a:extLst>
                <a:ext uri="{FF2B5EF4-FFF2-40B4-BE49-F238E27FC236}">
                  <a16:creationId xmlns:a16="http://schemas.microsoft.com/office/drawing/2014/main" id="{E1D200C7-711D-426C-84A8-810DEC396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688"/>
              <a:ext cx="183" cy="192"/>
              <a:chOff x="708" y="3006"/>
              <a:chExt cx="183" cy="192"/>
            </a:xfrm>
          </p:grpSpPr>
          <p:sp>
            <p:nvSpPr>
              <p:cNvPr id="136" name="Oval 24">
                <a:extLst>
                  <a:ext uri="{FF2B5EF4-FFF2-40B4-BE49-F238E27FC236}">
                    <a16:creationId xmlns:a16="http://schemas.microsoft.com/office/drawing/2014/main" id="{D7A82B1F-BDB2-4235-A094-9BAE154DF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7" name="Text Box 25">
                <a:extLst>
                  <a:ext uri="{FF2B5EF4-FFF2-40B4-BE49-F238E27FC236}">
                    <a16:creationId xmlns:a16="http://schemas.microsoft.com/office/drawing/2014/main" id="{E0B87387-3A8A-4CD4-825A-D59421A40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12" name="Group 26">
              <a:extLst>
                <a:ext uri="{FF2B5EF4-FFF2-40B4-BE49-F238E27FC236}">
                  <a16:creationId xmlns:a16="http://schemas.microsoft.com/office/drawing/2014/main" id="{EA0689C6-51DF-4014-AC8B-B19A8F607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344"/>
              <a:ext cx="183" cy="192"/>
              <a:chOff x="708" y="3006"/>
              <a:chExt cx="183" cy="192"/>
            </a:xfrm>
          </p:grpSpPr>
          <p:sp>
            <p:nvSpPr>
              <p:cNvPr id="134" name="Oval 27">
                <a:extLst>
                  <a:ext uri="{FF2B5EF4-FFF2-40B4-BE49-F238E27FC236}">
                    <a16:creationId xmlns:a16="http://schemas.microsoft.com/office/drawing/2014/main" id="{819F5C65-4C37-4102-90B4-4BECCC113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5" name="Text Box 28">
                <a:extLst>
                  <a:ext uri="{FF2B5EF4-FFF2-40B4-BE49-F238E27FC236}">
                    <a16:creationId xmlns:a16="http://schemas.microsoft.com/office/drawing/2014/main" id="{010247DA-249F-422B-989C-86D729D53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6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13" name="Group 29">
              <a:extLst>
                <a:ext uri="{FF2B5EF4-FFF2-40B4-BE49-F238E27FC236}">
                  <a16:creationId xmlns:a16="http://schemas.microsoft.com/office/drawing/2014/main" id="{3FC02A05-DE4E-4805-B083-8D8004094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3" y="2784"/>
              <a:ext cx="183" cy="192"/>
              <a:chOff x="708" y="3006"/>
              <a:chExt cx="183" cy="192"/>
            </a:xfrm>
          </p:grpSpPr>
          <p:sp>
            <p:nvSpPr>
              <p:cNvPr id="132" name="Oval 30">
                <a:extLst>
                  <a:ext uri="{FF2B5EF4-FFF2-40B4-BE49-F238E27FC236}">
                    <a16:creationId xmlns:a16="http://schemas.microsoft.com/office/drawing/2014/main" id="{7FDA9D3C-915A-48B0-9BF8-F36967C01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3" name="Text Box 31">
                <a:extLst>
                  <a:ext uri="{FF2B5EF4-FFF2-40B4-BE49-F238E27FC236}">
                    <a16:creationId xmlns:a16="http://schemas.microsoft.com/office/drawing/2014/main" id="{85E3CE49-1B3E-45E6-9929-B44F0956D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14" name="Group 32">
              <a:extLst>
                <a:ext uri="{FF2B5EF4-FFF2-40B4-BE49-F238E27FC236}">
                  <a16:creationId xmlns:a16="http://schemas.microsoft.com/office/drawing/2014/main" id="{A6DEA9AE-D81D-40A7-9DDF-77DCA4D92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8" y="3433"/>
              <a:ext cx="243" cy="194"/>
              <a:chOff x="673" y="2999"/>
              <a:chExt cx="243" cy="194"/>
            </a:xfrm>
          </p:grpSpPr>
          <p:sp>
            <p:nvSpPr>
              <p:cNvPr id="130" name="Oval 33">
                <a:extLst>
                  <a:ext uri="{FF2B5EF4-FFF2-40B4-BE49-F238E27FC236}">
                    <a16:creationId xmlns:a16="http://schemas.microsoft.com/office/drawing/2014/main" id="{5C8AA9CD-DF03-44DE-B51F-C9EF0897C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31" name="Text Box 34">
                <a:extLst>
                  <a:ext uri="{FF2B5EF4-FFF2-40B4-BE49-F238E27FC236}">
                    <a16:creationId xmlns:a16="http://schemas.microsoft.com/office/drawing/2014/main" id="{65112F06-2AA1-421C-81CE-80C2473C4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2999"/>
                <a:ext cx="24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10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15" name="Line 35">
              <a:extLst>
                <a:ext uri="{FF2B5EF4-FFF2-40B4-BE49-F238E27FC236}">
                  <a16:creationId xmlns:a16="http://schemas.microsoft.com/office/drawing/2014/main" id="{A6A8BE66-0739-4FA0-BA3A-D7249A6C5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" y="2844"/>
              <a:ext cx="164" cy="39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16" name="Line 36">
              <a:extLst>
                <a:ext uri="{FF2B5EF4-FFF2-40B4-BE49-F238E27FC236}">
                  <a16:creationId xmlns:a16="http://schemas.microsoft.com/office/drawing/2014/main" id="{02D68251-9E5A-4BC3-8294-F58E2E14C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2784"/>
              <a:ext cx="639" cy="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17" name="Line 37">
              <a:extLst>
                <a:ext uri="{FF2B5EF4-FFF2-40B4-BE49-F238E27FC236}">
                  <a16:creationId xmlns:a16="http://schemas.microsoft.com/office/drawing/2014/main" id="{87EDCA65-4E05-459C-8DCD-7AFDCB0B8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0" y="2928"/>
              <a:ext cx="864" cy="3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18" name="Line 38">
              <a:extLst>
                <a:ext uri="{FF2B5EF4-FFF2-40B4-BE49-F238E27FC236}">
                  <a16:creationId xmlns:a16="http://schemas.microsoft.com/office/drawing/2014/main" id="{8C758842-DF9D-4E3B-BDD6-C4935732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3322"/>
              <a:ext cx="698" cy="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19" name="Line 39">
              <a:extLst>
                <a:ext uri="{FF2B5EF4-FFF2-40B4-BE49-F238E27FC236}">
                  <a16:creationId xmlns:a16="http://schemas.microsoft.com/office/drawing/2014/main" id="{67EE4058-4E89-4B3B-8FFB-96CC3B577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4" y="2946"/>
              <a:ext cx="96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0" name="Line 40">
              <a:extLst>
                <a:ext uri="{FF2B5EF4-FFF2-40B4-BE49-F238E27FC236}">
                  <a16:creationId xmlns:a16="http://schemas.microsoft.com/office/drawing/2014/main" id="{F5F48781-1F31-414C-9C03-17E7C82AB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3370"/>
              <a:ext cx="288" cy="40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1" name="Line 41">
              <a:extLst>
                <a:ext uri="{FF2B5EF4-FFF2-40B4-BE49-F238E27FC236}">
                  <a16:creationId xmlns:a16="http://schemas.microsoft.com/office/drawing/2014/main" id="{93635734-CB0D-44EC-BD5B-DEEF2DF07D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4" y="3484"/>
              <a:ext cx="358" cy="3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2" name="Line 42">
              <a:extLst>
                <a:ext uri="{FF2B5EF4-FFF2-40B4-BE49-F238E27FC236}">
                  <a16:creationId xmlns:a16="http://schemas.microsoft.com/office/drawing/2014/main" id="{E6D77FEC-E6C9-4F51-99D1-FDB55D9D3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4" y="3562"/>
              <a:ext cx="963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3" name="Line 43">
              <a:extLst>
                <a:ext uri="{FF2B5EF4-FFF2-40B4-BE49-F238E27FC236}">
                  <a16:creationId xmlns:a16="http://schemas.microsoft.com/office/drawing/2014/main" id="{898E30E8-7C84-4A3D-A606-E12B13E22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2928"/>
              <a:ext cx="384" cy="5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4" name="Line 44">
              <a:extLst>
                <a:ext uri="{FF2B5EF4-FFF2-40B4-BE49-F238E27FC236}">
                  <a16:creationId xmlns:a16="http://schemas.microsoft.com/office/drawing/2014/main" id="{E99D3B66-C4F3-4BBE-B93B-8B5A82D81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506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5" name="Group 45">
              <a:extLst>
                <a:ext uri="{FF2B5EF4-FFF2-40B4-BE49-F238E27FC236}">
                  <a16:creationId xmlns:a16="http://schemas.microsoft.com/office/drawing/2014/main" id="{067BF9EB-7DC3-4763-BFC6-2A296F5B6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" y="2784"/>
              <a:ext cx="183" cy="192"/>
              <a:chOff x="708" y="3006"/>
              <a:chExt cx="183" cy="192"/>
            </a:xfrm>
          </p:grpSpPr>
          <p:sp>
            <p:nvSpPr>
              <p:cNvPr id="128" name="Oval 46">
                <a:extLst>
                  <a:ext uri="{FF2B5EF4-FFF2-40B4-BE49-F238E27FC236}">
                    <a16:creationId xmlns:a16="http://schemas.microsoft.com/office/drawing/2014/main" id="{F0B86433-5564-45C5-BFF2-29342BCA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44" cy="144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29" name="Text Box 47">
                <a:extLst>
                  <a:ext uri="{FF2B5EF4-FFF2-40B4-BE49-F238E27FC236}">
                    <a16:creationId xmlns:a16="http://schemas.microsoft.com/office/drawing/2014/main" id="{B64EC7FB-63CB-46B4-A76C-2B220EC68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3006"/>
                <a:ext cx="1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7</a:t>
                </a:r>
              </a:p>
            </p:txBody>
          </p:sp>
        </p:grpSp>
        <p:sp>
          <p:nvSpPr>
            <p:cNvPr id="126" name="Line 48">
              <a:extLst>
                <a:ext uri="{FF2B5EF4-FFF2-40B4-BE49-F238E27FC236}">
                  <a16:creationId xmlns:a16="http://schemas.microsoft.com/office/drawing/2014/main" id="{34082AF3-C2C8-4B65-A1A5-B020FCCD7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8" y="287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7" name="Line 49">
              <a:extLst>
                <a:ext uri="{FF2B5EF4-FFF2-40B4-BE49-F238E27FC236}">
                  <a16:creationId xmlns:a16="http://schemas.microsoft.com/office/drawing/2014/main" id="{55A5C866-69ED-4213-BBA0-3E140F296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298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8" name="Line 50">
            <a:extLst>
              <a:ext uri="{FF2B5EF4-FFF2-40B4-BE49-F238E27FC236}">
                <a16:creationId xmlns:a16="http://schemas.microsoft.com/office/drawing/2014/main" id="{C2F22B28-E5DD-4CAE-BA46-45D81B689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658" y="3199765"/>
            <a:ext cx="90805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149" name="Group 51">
            <a:extLst>
              <a:ext uri="{FF2B5EF4-FFF2-40B4-BE49-F238E27FC236}">
                <a16:creationId xmlns:a16="http://schemas.microsoft.com/office/drawing/2014/main" id="{6C645C74-3E16-4FAB-A2A9-288A5765D814}"/>
              </a:ext>
            </a:extLst>
          </p:cNvPr>
          <p:cNvGrpSpPr>
            <a:grpSpLocks/>
          </p:cNvGrpSpPr>
          <p:nvPr/>
        </p:nvGrpSpPr>
        <p:grpSpPr bwMode="auto">
          <a:xfrm>
            <a:off x="4416583" y="3139440"/>
            <a:ext cx="314325" cy="304800"/>
            <a:chOff x="1728" y="2622"/>
            <a:chExt cx="183" cy="192"/>
          </a:xfrm>
        </p:grpSpPr>
        <p:sp>
          <p:nvSpPr>
            <p:cNvPr id="150" name="Oval 52">
              <a:extLst>
                <a:ext uri="{FF2B5EF4-FFF2-40B4-BE49-F238E27FC236}">
                  <a16:creationId xmlns:a16="http://schemas.microsoft.com/office/drawing/2014/main" id="{8C1F218C-53CF-4CDE-864B-6592EE04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1" name="Text Box 53">
              <a:extLst>
                <a:ext uri="{FF2B5EF4-FFF2-40B4-BE49-F238E27FC236}">
                  <a16:creationId xmlns:a16="http://schemas.microsoft.com/office/drawing/2014/main" id="{1C8DE546-7DD1-4AB9-89C9-9C234E7B4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52" name="Line 54">
            <a:extLst>
              <a:ext uri="{FF2B5EF4-FFF2-40B4-BE49-F238E27FC236}">
                <a16:creationId xmlns:a16="http://schemas.microsoft.com/office/drawing/2014/main" id="{3392C107-427A-4E80-9EFA-49F48D98E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396" y="3355340"/>
            <a:ext cx="655637" cy="454025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153" name="Group 55">
            <a:extLst>
              <a:ext uri="{FF2B5EF4-FFF2-40B4-BE49-F238E27FC236}">
                <a16:creationId xmlns:a16="http://schemas.microsoft.com/office/drawing/2014/main" id="{C41E6ED3-25CA-4A11-BDF9-C9F140DC0F92}"/>
              </a:ext>
            </a:extLst>
          </p:cNvPr>
          <p:cNvGrpSpPr>
            <a:grpSpLocks/>
          </p:cNvGrpSpPr>
          <p:nvPr/>
        </p:nvGrpSpPr>
        <p:grpSpPr bwMode="auto">
          <a:xfrm>
            <a:off x="5289708" y="3749040"/>
            <a:ext cx="314325" cy="304800"/>
            <a:chOff x="1728" y="2622"/>
            <a:chExt cx="183" cy="192"/>
          </a:xfrm>
        </p:grpSpPr>
        <p:sp>
          <p:nvSpPr>
            <p:cNvPr id="154" name="Oval 56">
              <a:extLst>
                <a:ext uri="{FF2B5EF4-FFF2-40B4-BE49-F238E27FC236}">
                  <a16:creationId xmlns:a16="http://schemas.microsoft.com/office/drawing/2014/main" id="{62A52394-DD91-4D1B-9996-6960160F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5" name="Text Box 57">
              <a:extLst>
                <a:ext uri="{FF2B5EF4-FFF2-40B4-BE49-F238E27FC236}">
                  <a16:creationId xmlns:a16="http://schemas.microsoft.com/office/drawing/2014/main" id="{82EF0E28-DDBE-497D-BE40-72941B11C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9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56" name="Line 58">
            <a:extLst>
              <a:ext uri="{FF2B5EF4-FFF2-40B4-BE49-F238E27FC236}">
                <a16:creationId xmlns:a16="http://schemas.microsoft.com/office/drawing/2014/main" id="{4E1F5933-E754-4CE7-8B4E-8BD7F3147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458" y="3917315"/>
            <a:ext cx="1200150" cy="1524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157" name="Group 59">
            <a:extLst>
              <a:ext uri="{FF2B5EF4-FFF2-40B4-BE49-F238E27FC236}">
                <a16:creationId xmlns:a16="http://schemas.microsoft.com/office/drawing/2014/main" id="{4A191299-7E5A-45CB-ABEE-9FDCF8AD6141}"/>
              </a:ext>
            </a:extLst>
          </p:cNvPr>
          <p:cNvGrpSpPr>
            <a:grpSpLocks/>
          </p:cNvGrpSpPr>
          <p:nvPr/>
        </p:nvGrpSpPr>
        <p:grpSpPr bwMode="auto">
          <a:xfrm>
            <a:off x="6758146" y="3945890"/>
            <a:ext cx="314325" cy="304800"/>
            <a:chOff x="1728" y="2622"/>
            <a:chExt cx="183" cy="192"/>
          </a:xfrm>
        </p:grpSpPr>
        <p:sp>
          <p:nvSpPr>
            <p:cNvPr id="158" name="Oval 60">
              <a:extLst>
                <a:ext uri="{FF2B5EF4-FFF2-40B4-BE49-F238E27FC236}">
                  <a16:creationId xmlns:a16="http://schemas.microsoft.com/office/drawing/2014/main" id="{4133AEFC-1768-4BE3-8826-EF52B520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9" name="Text Box 61">
              <a:extLst>
                <a:ext uri="{FF2B5EF4-FFF2-40B4-BE49-F238E27FC236}">
                  <a16:creationId xmlns:a16="http://schemas.microsoft.com/office/drawing/2014/main" id="{A7D79BB0-9B2E-48E1-90F9-1C9BB30E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60" name="Group 62">
            <a:extLst>
              <a:ext uri="{FF2B5EF4-FFF2-40B4-BE49-F238E27FC236}">
                <a16:creationId xmlns:a16="http://schemas.microsoft.com/office/drawing/2014/main" id="{D0B6B5DB-C6D0-400B-821D-7E9C8412760F}"/>
              </a:ext>
            </a:extLst>
          </p:cNvPr>
          <p:cNvGrpSpPr>
            <a:grpSpLocks/>
          </p:cNvGrpSpPr>
          <p:nvPr/>
        </p:nvGrpSpPr>
        <p:grpSpPr bwMode="auto">
          <a:xfrm>
            <a:off x="7809071" y="4109402"/>
            <a:ext cx="430212" cy="307975"/>
            <a:chOff x="1696" y="2622"/>
            <a:chExt cx="250" cy="194"/>
          </a:xfrm>
        </p:grpSpPr>
        <p:sp>
          <p:nvSpPr>
            <p:cNvPr id="161" name="Oval 63">
              <a:extLst>
                <a:ext uri="{FF2B5EF4-FFF2-40B4-BE49-F238E27FC236}">
                  <a16:creationId xmlns:a16="http://schemas.microsoft.com/office/drawing/2014/main" id="{F3C2BFE7-1698-48E1-AAB2-6EE8D4AF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62" name="Text Box 64">
              <a:extLst>
                <a:ext uri="{FF2B5EF4-FFF2-40B4-BE49-F238E27FC236}">
                  <a16:creationId xmlns:a16="http://schemas.microsoft.com/office/drawing/2014/main" id="{1CF390F3-28E5-4E89-BABE-4BF85422E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2622"/>
              <a:ext cx="2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63" name="Group 65">
            <a:extLst>
              <a:ext uri="{FF2B5EF4-FFF2-40B4-BE49-F238E27FC236}">
                <a16:creationId xmlns:a16="http://schemas.microsoft.com/office/drawing/2014/main" id="{8B94D329-FA69-4BAB-A7EB-B3E0F0665A9D}"/>
              </a:ext>
            </a:extLst>
          </p:cNvPr>
          <p:cNvGrpSpPr>
            <a:grpSpLocks/>
          </p:cNvGrpSpPr>
          <p:nvPr/>
        </p:nvGrpSpPr>
        <p:grpSpPr bwMode="auto">
          <a:xfrm>
            <a:off x="5950108" y="4587240"/>
            <a:ext cx="314325" cy="304800"/>
            <a:chOff x="1728" y="2622"/>
            <a:chExt cx="183" cy="192"/>
          </a:xfrm>
        </p:grpSpPr>
        <p:sp>
          <p:nvSpPr>
            <p:cNvPr id="164" name="Oval 66">
              <a:extLst>
                <a:ext uri="{FF2B5EF4-FFF2-40B4-BE49-F238E27FC236}">
                  <a16:creationId xmlns:a16="http://schemas.microsoft.com/office/drawing/2014/main" id="{94A6A1A3-AB1C-4BB9-9E33-7D648A3CC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65" name="Text Box 67">
              <a:extLst>
                <a:ext uri="{FF2B5EF4-FFF2-40B4-BE49-F238E27FC236}">
                  <a16:creationId xmlns:a16="http://schemas.microsoft.com/office/drawing/2014/main" id="{C16E091E-1E40-4435-B38A-59FE9BF14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66" name="Group 68">
            <a:extLst>
              <a:ext uri="{FF2B5EF4-FFF2-40B4-BE49-F238E27FC236}">
                <a16:creationId xmlns:a16="http://schemas.microsoft.com/office/drawing/2014/main" id="{04D083C3-E1C0-4C65-8A0B-E4CBC8E85328}"/>
              </a:ext>
            </a:extLst>
          </p:cNvPr>
          <p:cNvGrpSpPr>
            <a:grpSpLocks/>
          </p:cNvGrpSpPr>
          <p:nvPr/>
        </p:nvGrpSpPr>
        <p:grpSpPr bwMode="auto">
          <a:xfrm>
            <a:off x="7021671" y="3063240"/>
            <a:ext cx="314325" cy="304800"/>
            <a:chOff x="1728" y="2622"/>
            <a:chExt cx="183" cy="192"/>
          </a:xfrm>
        </p:grpSpPr>
        <p:sp>
          <p:nvSpPr>
            <p:cNvPr id="167" name="Oval 69">
              <a:extLst>
                <a:ext uri="{FF2B5EF4-FFF2-40B4-BE49-F238E27FC236}">
                  <a16:creationId xmlns:a16="http://schemas.microsoft.com/office/drawing/2014/main" id="{A657C6CB-E6B2-41A3-8059-67605A05F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68" name="Text Box 70">
              <a:extLst>
                <a:ext uri="{FF2B5EF4-FFF2-40B4-BE49-F238E27FC236}">
                  <a16:creationId xmlns:a16="http://schemas.microsoft.com/office/drawing/2014/main" id="{4CED6430-18F7-461B-B413-B4685AEE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69" name="Group 71">
            <a:extLst>
              <a:ext uri="{FF2B5EF4-FFF2-40B4-BE49-F238E27FC236}">
                <a16:creationId xmlns:a16="http://schemas.microsoft.com/office/drawing/2014/main" id="{0B62A7A3-F902-44EC-9F46-D60425666511}"/>
              </a:ext>
            </a:extLst>
          </p:cNvPr>
          <p:cNvGrpSpPr>
            <a:grpSpLocks/>
          </p:cNvGrpSpPr>
          <p:nvPr/>
        </p:nvGrpSpPr>
        <p:grpSpPr bwMode="auto">
          <a:xfrm>
            <a:off x="5702458" y="2910840"/>
            <a:ext cx="314325" cy="304800"/>
            <a:chOff x="1728" y="2622"/>
            <a:chExt cx="183" cy="192"/>
          </a:xfrm>
        </p:grpSpPr>
        <p:sp>
          <p:nvSpPr>
            <p:cNvPr id="170" name="Oval 72">
              <a:extLst>
                <a:ext uri="{FF2B5EF4-FFF2-40B4-BE49-F238E27FC236}">
                  <a16:creationId xmlns:a16="http://schemas.microsoft.com/office/drawing/2014/main" id="{AF54FD9D-73AF-43D7-A99A-8448F078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71" name="Text Box 73">
              <a:extLst>
                <a:ext uri="{FF2B5EF4-FFF2-40B4-BE49-F238E27FC236}">
                  <a16:creationId xmlns:a16="http://schemas.microsoft.com/office/drawing/2014/main" id="{0E34F8E8-00D0-4631-8411-C2441CD8C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72" name="Group 74">
            <a:extLst>
              <a:ext uri="{FF2B5EF4-FFF2-40B4-BE49-F238E27FC236}">
                <a16:creationId xmlns:a16="http://schemas.microsoft.com/office/drawing/2014/main" id="{8D6AD494-EA9F-44EC-972A-23379202D71C}"/>
              </a:ext>
            </a:extLst>
          </p:cNvPr>
          <p:cNvGrpSpPr>
            <a:grpSpLocks/>
          </p:cNvGrpSpPr>
          <p:nvPr/>
        </p:nvGrpSpPr>
        <p:grpSpPr bwMode="auto">
          <a:xfrm>
            <a:off x="8201183" y="3063240"/>
            <a:ext cx="314325" cy="304800"/>
            <a:chOff x="1728" y="2622"/>
            <a:chExt cx="183" cy="192"/>
          </a:xfrm>
        </p:grpSpPr>
        <p:sp>
          <p:nvSpPr>
            <p:cNvPr id="173" name="Oval 75">
              <a:extLst>
                <a:ext uri="{FF2B5EF4-FFF2-40B4-BE49-F238E27FC236}">
                  <a16:creationId xmlns:a16="http://schemas.microsoft.com/office/drawing/2014/main" id="{D516C0FF-0A34-497F-AF69-F6FB503D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74" name="Text Box 76">
              <a:extLst>
                <a:ext uri="{FF2B5EF4-FFF2-40B4-BE49-F238E27FC236}">
                  <a16:creationId xmlns:a16="http://schemas.microsoft.com/office/drawing/2014/main" id="{013D60DB-FF8E-4A1E-AE0D-250CC2341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</a:p>
          </p:txBody>
        </p:sp>
      </p:grpSp>
      <p:grpSp>
        <p:nvGrpSpPr>
          <p:cNvPr id="175" name="Group 77">
            <a:extLst>
              <a:ext uri="{FF2B5EF4-FFF2-40B4-BE49-F238E27FC236}">
                <a16:creationId xmlns:a16="http://schemas.microsoft.com/office/drawing/2014/main" id="{B71C8A73-3BC9-4E59-8C8A-34DA996D5812}"/>
              </a:ext>
            </a:extLst>
          </p:cNvPr>
          <p:cNvGrpSpPr>
            <a:grpSpLocks/>
          </p:cNvGrpSpPr>
          <p:nvPr/>
        </p:nvGrpSpPr>
        <p:grpSpPr bwMode="auto">
          <a:xfrm>
            <a:off x="4427696" y="4358640"/>
            <a:ext cx="315912" cy="304800"/>
            <a:chOff x="1728" y="2622"/>
            <a:chExt cx="183" cy="192"/>
          </a:xfrm>
        </p:grpSpPr>
        <p:sp>
          <p:nvSpPr>
            <p:cNvPr id="176" name="Oval 78">
              <a:extLst>
                <a:ext uri="{FF2B5EF4-FFF2-40B4-BE49-F238E27FC236}">
                  <a16:creationId xmlns:a16="http://schemas.microsoft.com/office/drawing/2014/main" id="{047CD3F9-2FAA-408A-9D67-1C487EB7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77" name="Text Box 79">
              <a:extLst>
                <a:ext uri="{FF2B5EF4-FFF2-40B4-BE49-F238E27FC236}">
                  <a16:creationId xmlns:a16="http://schemas.microsoft.com/office/drawing/2014/main" id="{E92CC94F-D56F-43A8-9F22-B6CA5F27E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78" name="Group 80">
            <a:extLst>
              <a:ext uri="{FF2B5EF4-FFF2-40B4-BE49-F238E27FC236}">
                <a16:creationId xmlns:a16="http://schemas.microsoft.com/office/drawing/2014/main" id="{8183E79E-2F4B-4797-8B01-DD3DC548D0B7}"/>
              </a:ext>
            </a:extLst>
          </p:cNvPr>
          <p:cNvGrpSpPr>
            <a:grpSpLocks/>
          </p:cNvGrpSpPr>
          <p:nvPr/>
        </p:nvGrpSpPr>
        <p:grpSpPr bwMode="auto">
          <a:xfrm>
            <a:off x="3567271" y="3749040"/>
            <a:ext cx="314325" cy="304800"/>
            <a:chOff x="1728" y="2622"/>
            <a:chExt cx="183" cy="192"/>
          </a:xfrm>
        </p:grpSpPr>
        <p:sp>
          <p:nvSpPr>
            <p:cNvPr id="179" name="Oval 81">
              <a:extLst>
                <a:ext uri="{FF2B5EF4-FFF2-40B4-BE49-F238E27FC236}">
                  <a16:creationId xmlns:a16="http://schemas.microsoft.com/office/drawing/2014/main" id="{91E560F8-442B-47AC-A7BA-BE3D363F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40"/>
              <a:ext cx="144" cy="144"/>
            </a:xfrm>
            <a:prstGeom prst="ellipse">
              <a:avLst/>
            </a:prstGeom>
            <a:solidFill>
              <a:srgbClr val="FF99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80" name="Text Box 82">
              <a:extLst>
                <a:ext uri="{FF2B5EF4-FFF2-40B4-BE49-F238E27FC236}">
                  <a16:creationId xmlns:a16="http://schemas.microsoft.com/office/drawing/2014/main" id="{D0E863E5-7A84-438E-89CE-CC3A6BFB0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81" name="Text Box 83">
            <a:extLst>
              <a:ext uri="{FF2B5EF4-FFF2-40B4-BE49-F238E27FC236}">
                <a16:creationId xmlns:a16="http://schemas.microsoft.com/office/drawing/2014/main" id="{F17717BD-89A9-485E-973D-61DC3CDEA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558" y="2910840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1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2" name="Text Box 84">
            <a:extLst>
              <a:ext uri="{FF2B5EF4-FFF2-40B4-BE49-F238E27FC236}">
                <a16:creationId xmlns:a16="http://schemas.microsoft.com/office/drawing/2014/main" id="{0104CE02-260D-486E-B3B4-8AE6F522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908" y="4022090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4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3" name="Text Box 85">
            <a:extLst>
              <a:ext uri="{FF2B5EF4-FFF2-40B4-BE49-F238E27FC236}">
                <a16:creationId xmlns:a16="http://schemas.microsoft.com/office/drawing/2014/main" id="{290C1EA8-CDA6-43A9-92BE-ACE0E3B9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596" y="3704590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7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4" name="Text Box 86">
            <a:extLst>
              <a:ext uri="{FF2B5EF4-FFF2-40B4-BE49-F238E27FC236}">
                <a16:creationId xmlns:a16="http://schemas.microsoft.com/office/drawing/2014/main" id="{63A47CA7-6862-4452-AEF3-F3EC2CDFA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871" y="4037965"/>
            <a:ext cx="560387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10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5" name="Text Box 87">
            <a:extLst>
              <a:ext uri="{FF2B5EF4-FFF2-40B4-BE49-F238E27FC236}">
                <a16:creationId xmlns:a16="http://schemas.microsoft.com/office/drawing/2014/main" id="{C543573E-148C-4F22-89AF-8F9785720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596" y="4349115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8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6" name="Text Box 88">
            <a:extLst>
              <a:ext uri="{FF2B5EF4-FFF2-40B4-BE49-F238E27FC236}">
                <a16:creationId xmlns:a16="http://schemas.microsoft.com/office/drawing/2014/main" id="{183588FB-AB17-4D97-8E9D-007F8AAF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58" y="2802890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6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7" name="Text Box 89">
            <a:extLst>
              <a:ext uri="{FF2B5EF4-FFF2-40B4-BE49-F238E27FC236}">
                <a16:creationId xmlns:a16="http://schemas.microsoft.com/office/drawing/2014/main" id="{1C94F263-D4CE-46DE-9FE1-6AEEB265D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771" y="2818765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5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8" name="Text Box 90">
            <a:extLst>
              <a:ext uri="{FF2B5EF4-FFF2-40B4-BE49-F238E27FC236}">
                <a16:creationId xmlns:a16="http://schemas.microsoft.com/office/drawing/2014/main" id="{C7E00469-3074-4E16-84D0-A4F6110EC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608" y="2971165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9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89" name="Text Box 91">
            <a:extLst>
              <a:ext uri="{FF2B5EF4-FFF2-40B4-BE49-F238E27FC236}">
                <a16:creationId xmlns:a16="http://schemas.microsoft.com/office/drawing/2014/main" id="{E5415D22-2858-4D21-B24E-988876095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008" y="4434840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3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90" name="Text Box 92">
            <a:extLst>
              <a:ext uri="{FF2B5EF4-FFF2-40B4-BE49-F238E27FC236}">
                <a16:creationId xmlns:a16="http://schemas.microsoft.com/office/drawing/2014/main" id="{1934C74C-D4C0-4F9F-A49E-618418890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971" y="3749040"/>
            <a:ext cx="4127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pt-B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MS PGothic" panose="020B0600070205080204" pitchFamily="34" charset="-128"/>
              </a:rPr>
              <a:t>2</a:t>
            </a:r>
            <a:endParaRPr lang="en-US" sz="1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MS PGothic" panose="020B0600070205080204" pitchFamily="34" charset="-128"/>
            </a:endParaRPr>
          </a:p>
        </p:txBody>
      </p:sp>
      <p:sp>
        <p:nvSpPr>
          <p:cNvPr id="191" name="Line 93">
            <a:extLst>
              <a:ext uri="{FF2B5EF4-FFF2-40B4-BE49-F238E27FC236}">
                <a16:creationId xmlns:a16="http://schemas.microsoft.com/office/drawing/2014/main" id="{374477DF-FA29-46E3-9D48-910058898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8571" y="3368040"/>
            <a:ext cx="655637" cy="4540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92" name="Line 94">
            <a:extLst>
              <a:ext uri="{FF2B5EF4-FFF2-40B4-BE49-F238E27FC236}">
                <a16:creationId xmlns:a16="http://schemas.microsoft.com/office/drawing/2014/main" id="{185CF118-4BE1-464E-9A40-2ACEDD284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221" y="3383915"/>
            <a:ext cx="0" cy="990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93" name="Line 95">
            <a:extLst>
              <a:ext uri="{FF2B5EF4-FFF2-40B4-BE49-F238E27FC236}">
                <a16:creationId xmlns:a16="http://schemas.microsoft.com/office/drawing/2014/main" id="{86FF2634-0E13-43D6-B9CB-5C24DF066F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2433" y="3158490"/>
            <a:ext cx="282575" cy="63023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94" name="Line 96">
            <a:extLst>
              <a:ext uri="{FF2B5EF4-FFF2-40B4-BE49-F238E27FC236}">
                <a16:creationId xmlns:a16="http://schemas.microsoft.com/office/drawing/2014/main" id="{320478E4-A764-4057-9097-850D6CB53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433" y="3993515"/>
            <a:ext cx="495300" cy="6413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95" name="Line 97">
            <a:extLst>
              <a:ext uri="{FF2B5EF4-FFF2-40B4-BE49-F238E27FC236}">
                <a16:creationId xmlns:a16="http://schemas.microsoft.com/office/drawing/2014/main" id="{9B4641BC-36E8-4BDE-866B-26CE042AC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2283" y="3291840"/>
            <a:ext cx="1485900" cy="533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96" name="Line 98">
            <a:extLst>
              <a:ext uri="{FF2B5EF4-FFF2-40B4-BE49-F238E27FC236}">
                <a16:creationId xmlns:a16="http://schemas.microsoft.com/office/drawing/2014/main" id="{6956AD98-E9F3-4FED-825E-3AC2B3123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371" y="3275965"/>
            <a:ext cx="660400" cy="8382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ADB1EE-7F59-4FB4-872C-37AD867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utoUpdateAnimBg="0"/>
      <p:bldP spid="182" grpId="0" autoUpdateAnimBg="0"/>
      <p:bldP spid="183" grpId="0" autoUpdateAnimBg="0"/>
      <p:bldP spid="184" grpId="0" autoUpdateAnimBg="0"/>
      <p:bldP spid="185" grpId="0" autoUpdateAnimBg="0"/>
      <p:bldP spid="186" grpId="0" autoUpdateAnimBg="0"/>
      <p:bldP spid="187" grpId="0" autoUpdateAnimBg="0"/>
      <p:bldP spid="188" grpId="0" autoUpdateAnimBg="0"/>
      <p:bldP spid="189" grpId="0" autoUpdateAnimBg="0"/>
      <p:bldP spid="1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B0F5A-1E41-4365-9828-E86DE47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Exploração</a:t>
            </a:r>
            <a:r>
              <a:rPr lang="pt-BR" dirty="0"/>
              <a:t> em Largura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57A690-66EE-497E-A4A4-50C181BC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bfs</a:t>
            </a:r>
            <a:r>
              <a:rPr lang="pt-BR" dirty="0">
                <a:latin typeface="Consolas" panose="020B0609020204030204" pitchFamily="49" charset="0"/>
              </a:rPr>
              <a:t>(start):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queue.enqueue</a:t>
            </a:r>
            <a:r>
              <a:rPr lang="pt-BR" dirty="0">
                <a:latin typeface="Consolas" panose="020B0609020204030204" pitchFamily="49" charset="0"/>
              </a:rPr>
              <a:t>(start)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exploration_number</a:t>
            </a:r>
            <a:r>
              <a:rPr lang="pt-BR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start.visited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start.exploration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exploration_number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exploration_number</a:t>
            </a:r>
            <a:r>
              <a:rPr lang="pt-BR" dirty="0"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queue.empty</a:t>
            </a:r>
            <a:r>
              <a:rPr lang="pt-BR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node = </a:t>
            </a:r>
            <a:r>
              <a:rPr lang="pt-BR" dirty="0" err="1">
                <a:latin typeface="Consolas" panose="020B0609020204030204" pitchFamily="49" charset="0"/>
              </a:rPr>
              <a:t>queue.dequeue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successor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node.successors</a:t>
            </a:r>
            <a:r>
              <a:rPr lang="pt-BR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successor.visited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successor.visited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</a:t>
            </a:r>
            <a:r>
              <a:rPr lang="pt-BR" dirty="0" err="1">
                <a:latin typeface="Consolas" panose="020B0609020204030204" pitchFamily="49" charset="0"/>
              </a:rPr>
              <a:t>successor.exploration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exploration_number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</a:t>
            </a:r>
            <a:r>
              <a:rPr lang="pt-BR" dirty="0" err="1">
                <a:latin typeface="Consolas" panose="020B0609020204030204" pitchFamily="49" charset="0"/>
              </a:rPr>
              <a:t>exploration_number</a:t>
            </a:r>
            <a:r>
              <a:rPr lang="pt-BR" dirty="0">
                <a:latin typeface="Consolas" panose="020B0609020204030204" pitchFamily="49" charset="0"/>
              </a:rPr>
              <a:t> += 1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queue.enqueue</a:t>
            </a:r>
            <a:r>
              <a:rPr lang="en-US" dirty="0">
                <a:latin typeface="Consolas" panose="020B0609020204030204" pitchFamily="49" charset="0"/>
              </a:rPr>
              <a:t>(successor)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FB80211-4131-4BBF-914D-BD89644B5AE9}"/>
                  </a:ext>
                </a:extLst>
              </p:cNvPr>
              <p:cNvSpPr txBox="1"/>
              <p:nvPr/>
            </p:nvSpPr>
            <p:spPr>
              <a:xfrm>
                <a:off x="8751293" y="5807631"/>
                <a:ext cx="2602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Complexidade: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FB80211-4131-4BBF-914D-BD89644B5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93" y="5807631"/>
                <a:ext cx="2602507" cy="369332"/>
              </a:xfrm>
              <a:prstGeom prst="rect">
                <a:avLst/>
              </a:prstGeom>
              <a:blipFill>
                <a:blip r:embed="rId2"/>
                <a:stretch>
                  <a:fillRect l="-21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78AEB9-60F6-47D1-AE3E-A0780F5E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CEEC-3365-4C44-9DE1-3916518E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Caminho Mínimo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056ED-80E2-469F-8897-76924A8C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muito importante de grafos.</a:t>
            </a:r>
          </a:p>
          <a:p>
            <a:r>
              <a:rPr lang="pt-BR" dirty="0"/>
              <a:t>Aplicação clássica em robótica é para navegação de robôs móveis.</a:t>
            </a:r>
          </a:p>
          <a:p>
            <a:r>
              <a:rPr lang="pt-BR" dirty="0"/>
              <a:t>Se custo de movimento é unitário, então BFS encontra solução ótima.</a:t>
            </a:r>
          </a:p>
          <a:p>
            <a:r>
              <a:rPr lang="pt-BR" dirty="0"/>
              <a:t>BFS encontra caminho mínimo de uma origem até todos os demais vértices do grafo.</a:t>
            </a:r>
          </a:p>
          <a:p>
            <a:r>
              <a:rPr lang="pt-BR" dirty="0"/>
              <a:t>Se custo não é unitário, mas é uniforme, BFS ainda é solução ótima.</a:t>
            </a:r>
          </a:p>
          <a:p>
            <a:r>
              <a:rPr lang="pt-BR" dirty="0"/>
              <a:t>Em Robótica, em geral deseja-se caminho até certo objetivo, logo é comum parar a busca antes.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EDF210-5730-4BE1-85BD-E872033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FA79-A16E-48F1-91AC-938856FB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Busca </a:t>
            </a:r>
            <a:r>
              <a:rPr lang="pt-BR" dirty="0"/>
              <a:t>em Largura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DD5-55DD-42F6-ABBB-491393FC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bfs</a:t>
            </a:r>
            <a:r>
              <a:rPr lang="pt-BR" dirty="0">
                <a:latin typeface="Consolas" panose="020B0609020204030204" pitchFamily="49" charset="0"/>
              </a:rPr>
              <a:t>(start, </a:t>
            </a:r>
            <a:r>
              <a:rPr lang="pt-BR" dirty="0" err="1">
                <a:latin typeface="Consolas" panose="020B0609020204030204" pitchFamily="49" charset="0"/>
              </a:rPr>
              <a:t>goal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queue.enqueue</a:t>
            </a:r>
            <a:r>
              <a:rPr lang="pt-BR" dirty="0">
                <a:latin typeface="Consolas" panose="020B0609020204030204" pitchFamily="49" charset="0"/>
              </a:rPr>
              <a:t>(start)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start.cost</a:t>
            </a:r>
            <a:r>
              <a:rPr lang="pt-BR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start.visited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queue.empty</a:t>
            </a:r>
            <a:r>
              <a:rPr lang="pt-BR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node = </a:t>
            </a:r>
            <a:r>
              <a:rPr lang="pt-BR" dirty="0" err="1">
                <a:latin typeface="Consolas" panose="020B0609020204030204" pitchFamily="49" charset="0"/>
              </a:rPr>
              <a:t>queue.dequeue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successor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node.successors</a:t>
            </a:r>
            <a:r>
              <a:rPr lang="pt-BR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successor.visited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</a:t>
            </a:r>
            <a:r>
              <a:rPr lang="pt-BR" dirty="0" err="1">
                <a:latin typeface="Consolas" panose="020B0609020204030204" pitchFamily="49" charset="0"/>
              </a:rPr>
              <a:t>successor.cost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node.cost</a:t>
            </a:r>
            <a:r>
              <a:rPr lang="pt-BR" dirty="0">
                <a:latin typeface="Consolas" panose="020B0609020204030204" pitchFamily="49" charset="0"/>
              </a:rPr>
              <a:t> + 1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unitary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cost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successor.visited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</a:t>
            </a:r>
            <a:r>
              <a:rPr lang="pt-BR" dirty="0" err="1">
                <a:latin typeface="Consolas" panose="020B0609020204030204" pitchFamily="49" charset="0"/>
              </a:rPr>
              <a:t>successor.parent</a:t>
            </a:r>
            <a:r>
              <a:rPr lang="pt-BR" dirty="0">
                <a:latin typeface="Consolas" panose="020B0609020204030204" pitchFamily="49" charset="0"/>
              </a:rPr>
              <a:t> = node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successor.content</a:t>
            </a:r>
            <a:r>
              <a:rPr lang="pt-BR" dirty="0">
                <a:latin typeface="Consolas" panose="020B0609020204030204" pitchFamily="49" charset="0"/>
              </a:rPr>
              <a:t> == </a:t>
            </a:r>
            <a:r>
              <a:rPr lang="pt-BR" dirty="0" err="1">
                <a:latin typeface="Consolas" panose="020B0609020204030204" pitchFamily="49" charset="0"/>
              </a:rPr>
              <a:t>goal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successor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successor.cost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queue.enqueue</a:t>
            </a:r>
            <a:r>
              <a:rPr lang="en-US" dirty="0">
                <a:latin typeface="Consolas" panose="020B0609020204030204" pitchFamily="49" charset="0"/>
              </a:rPr>
              <a:t>(successor)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5E7F703-F10D-491F-AAC1-5DCE9AE8E142}"/>
                  </a:ext>
                </a:extLst>
              </p:cNvPr>
              <p:cNvSpPr txBox="1"/>
              <p:nvPr/>
            </p:nvSpPr>
            <p:spPr>
              <a:xfrm>
                <a:off x="8751293" y="5807631"/>
                <a:ext cx="2602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Complexidade: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5E7F703-F10D-491F-AAC1-5DCE9AE8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93" y="5807631"/>
                <a:ext cx="2602507" cy="369332"/>
              </a:xfrm>
              <a:prstGeom prst="rect">
                <a:avLst/>
              </a:prstGeom>
              <a:blipFill>
                <a:blip r:embed="rId2"/>
                <a:stretch>
                  <a:fillRect l="-21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3E3C5E-A8DD-4DFE-BCCF-F5A9E0A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5270A7A-DC7D-43D0-8401-CA28566B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7304F1-2CB6-4C11-885F-29E57A3D6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3007E2B-53FC-4941-85B4-E06D586C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A4D141-8FCD-46A3-A618-86729B54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1DF4C2A-720E-457D-8FB9-C024F210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arestas possuem custo não uniforme, BFS não acha caminho ótimo.</a:t>
            </a:r>
          </a:p>
          <a:p>
            <a:r>
              <a:rPr lang="pt-BR" dirty="0"/>
              <a:t>O algoritmo de </a:t>
            </a:r>
            <a:r>
              <a:rPr lang="pt-BR" dirty="0" err="1"/>
              <a:t>Dijkstra</a:t>
            </a:r>
            <a:r>
              <a:rPr lang="pt-BR" dirty="0"/>
              <a:t> generaliza a ideia de BFS para arestas com custos.</a:t>
            </a:r>
          </a:p>
          <a:p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de </a:t>
            </a:r>
            <a:r>
              <a:rPr lang="en-US" dirty="0" err="1"/>
              <a:t>origem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vértices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6E9C3D4-B91E-4D2A-9982-78106559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BBA2C-6093-4F74-8579-28E87C5C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4B0AF-DC79-47A6-897B-46FBD782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é o de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origem</a:t>
            </a:r>
            <a:r>
              <a:rPr lang="en-US" dirty="0"/>
              <a:t>.</a:t>
            </a:r>
          </a:p>
          <a:p>
            <a:r>
              <a:rPr lang="en-US" dirty="0"/>
              <a:t>Leva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que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vértice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visitado</a:t>
            </a:r>
            <a:r>
              <a:rPr lang="en-US" dirty="0"/>
              <a:t>.</a:t>
            </a:r>
          </a:p>
          <a:p>
            <a:r>
              <a:rPr lang="en-US" dirty="0" err="1"/>
              <a:t>Vértices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</a:t>
            </a:r>
            <a:r>
              <a:rPr lang="en-US" dirty="0" err="1"/>
              <a:t>estados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visitado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fila).</a:t>
            </a:r>
          </a:p>
          <a:p>
            <a:pPr lvl="1"/>
            <a:r>
              <a:rPr lang="en-US" dirty="0" err="1"/>
              <a:t>Explorado</a:t>
            </a:r>
            <a:r>
              <a:rPr lang="en-US" dirty="0"/>
              <a:t> (fora da fila).</a:t>
            </a:r>
          </a:p>
          <a:p>
            <a:r>
              <a:rPr lang="en-US" dirty="0"/>
              <a:t>Se o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“</a:t>
            </a:r>
            <a:r>
              <a:rPr lang="en-US" dirty="0" err="1"/>
              <a:t>explorado</a:t>
            </a:r>
            <a:r>
              <a:rPr lang="en-US" dirty="0"/>
              <a:t>”, </a:t>
            </a:r>
            <a:r>
              <a:rPr lang="en-US" dirty="0" err="1"/>
              <a:t>já</a:t>
            </a:r>
            <a:r>
              <a:rPr lang="en-US" dirty="0"/>
              <a:t> se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minima.</a:t>
            </a:r>
          </a:p>
          <a:p>
            <a:r>
              <a:rPr lang="en-US" dirty="0"/>
              <a:t>Para </a:t>
            </a:r>
            <a:r>
              <a:rPr lang="en-US" dirty="0" err="1"/>
              <a:t>eficiência</a:t>
            </a:r>
            <a:r>
              <a:rPr lang="en-US" dirty="0"/>
              <a:t>, 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/>
              <a:t>fila de </a:t>
            </a:r>
            <a:r>
              <a:rPr lang="en-US" i="1" dirty="0" err="1"/>
              <a:t>prioridades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A44BA-4169-4BD6-A3EE-B8CF096D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379FC-DCBF-44E6-819E-E95C2CBA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Dijkstra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DE2EE-40A7-4FB3-8816-1D8B4148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19" name="Group 418">
            <a:extLst>
              <a:ext uri="{FF2B5EF4-FFF2-40B4-BE49-F238E27FC236}">
                <a16:creationId xmlns:a16="http://schemas.microsoft.com/office/drawing/2014/main" id="{79B9EBD9-A22B-4C02-9B63-7E3BA02BC88F}"/>
              </a:ext>
            </a:extLst>
          </p:cNvPr>
          <p:cNvGrpSpPr>
            <a:grpSpLocks/>
          </p:cNvGrpSpPr>
          <p:nvPr/>
        </p:nvGrpSpPr>
        <p:grpSpPr bwMode="auto">
          <a:xfrm>
            <a:off x="1668780" y="1970406"/>
            <a:ext cx="2616200" cy="1798637"/>
            <a:chOff x="288" y="1075"/>
            <a:chExt cx="1648" cy="1133"/>
          </a:xfrm>
        </p:grpSpPr>
        <p:grpSp>
          <p:nvGrpSpPr>
            <p:cNvPr id="320" name="Group 5">
              <a:extLst>
                <a:ext uri="{FF2B5EF4-FFF2-40B4-BE49-F238E27FC236}">
                  <a16:creationId xmlns:a16="http://schemas.microsoft.com/office/drawing/2014/main" id="{DB66C6EB-7591-4B3F-A3BA-3E583937C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" y="1651"/>
              <a:ext cx="222" cy="173"/>
              <a:chOff x="3957" y="1420"/>
              <a:chExt cx="205" cy="173"/>
            </a:xfrm>
          </p:grpSpPr>
          <p:sp>
            <p:nvSpPr>
              <p:cNvPr id="357" name="Oval 6">
                <a:extLst>
                  <a:ext uri="{FF2B5EF4-FFF2-40B4-BE49-F238E27FC236}">
                    <a16:creationId xmlns:a16="http://schemas.microsoft.com/office/drawing/2014/main" id="{F36490E3-189D-4C6A-BB73-02D1FD0B4D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6" y="1446"/>
                <a:ext cx="138" cy="127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8" name="Text Box 7">
                <a:extLst>
                  <a:ext uri="{FF2B5EF4-FFF2-40B4-BE49-F238E27FC236}">
                    <a16:creationId xmlns:a16="http://schemas.microsoft.com/office/drawing/2014/main" id="{6FC9634D-212A-4071-A95D-0E8B4CEF5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1420"/>
                <a:ext cx="2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21" name="Group 8">
              <a:extLst>
                <a:ext uri="{FF2B5EF4-FFF2-40B4-BE49-F238E27FC236}">
                  <a16:creationId xmlns:a16="http://schemas.microsoft.com/office/drawing/2014/main" id="{CF1F12E1-B20C-4EB0-8102-727C5782D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363"/>
              <a:ext cx="223" cy="173"/>
              <a:chOff x="4450" y="2084"/>
              <a:chExt cx="206" cy="173"/>
            </a:xfrm>
          </p:grpSpPr>
          <p:sp>
            <p:nvSpPr>
              <p:cNvPr id="355" name="Oval 9">
                <a:extLst>
                  <a:ext uri="{FF2B5EF4-FFF2-40B4-BE49-F238E27FC236}">
                    <a16:creationId xmlns:a16="http://schemas.microsoft.com/office/drawing/2014/main" id="{E6366365-80BA-4701-ACEA-8EF2B82F1A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6" name="Text Box 10">
                <a:extLst>
                  <a:ext uri="{FF2B5EF4-FFF2-40B4-BE49-F238E27FC236}">
                    <a16:creationId xmlns:a16="http://schemas.microsoft.com/office/drawing/2014/main" id="{ACBB2A92-4E92-4BF6-A566-5A72D73C0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22" name="Group 11">
              <a:extLst>
                <a:ext uri="{FF2B5EF4-FFF2-40B4-BE49-F238E27FC236}">
                  <a16:creationId xmlns:a16="http://schemas.microsoft.com/office/drawing/2014/main" id="{65CC2C12-78CF-4F88-84DE-47592CE99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939"/>
              <a:ext cx="223" cy="173"/>
              <a:chOff x="3504" y="2084"/>
              <a:chExt cx="206" cy="173"/>
            </a:xfrm>
          </p:grpSpPr>
          <p:sp>
            <p:nvSpPr>
              <p:cNvPr id="353" name="Oval 12">
                <a:extLst>
                  <a:ext uri="{FF2B5EF4-FFF2-40B4-BE49-F238E27FC236}">
                    <a16:creationId xmlns:a16="http://schemas.microsoft.com/office/drawing/2014/main" id="{2D1FF51D-88F5-4AA5-8AAD-0D4A4D7B36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2107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4" name="Text Box 13">
                <a:extLst>
                  <a:ext uri="{FF2B5EF4-FFF2-40B4-BE49-F238E27FC236}">
                    <a16:creationId xmlns:a16="http://schemas.microsoft.com/office/drawing/2014/main" id="{8E88BEFF-F0DD-4803-8A67-429CE1399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23" name="Group 14">
              <a:extLst>
                <a:ext uri="{FF2B5EF4-FFF2-40B4-BE49-F238E27FC236}">
                  <a16:creationId xmlns:a16="http://schemas.microsoft.com/office/drawing/2014/main" id="{D39FE2A1-567E-4577-9D96-BFBCFD1D4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1075"/>
              <a:ext cx="223" cy="173"/>
              <a:chOff x="4450" y="2084"/>
              <a:chExt cx="206" cy="173"/>
            </a:xfrm>
          </p:grpSpPr>
          <p:sp>
            <p:nvSpPr>
              <p:cNvPr id="351" name="Oval 15">
                <a:extLst>
                  <a:ext uri="{FF2B5EF4-FFF2-40B4-BE49-F238E27FC236}">
                    <a16:creationId xmlns:a16="http://schemas.microsoft.com/office/drawing/2014/main" id="{55DBCEF9-8C4A-4C5F-AB78-FCFAE5A5AA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2" name="Text Box 16">
                <a:extLst>
                  <a:ext uri="{FF2B5EF4-FFF2-40B4-BE49-F238E27FC236}">
                    <a16:creationId xmlns:a16="http://schemas.microsoft.com/office/drawing/2014/main" id="{05762309-6C87-4066-8A54-18202DB21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</a:p>
            </p:txBody>
          </p:sp>
        </p:grpSp>
        <p:grpSp>
          <p:nvGrpSpPr>
            <p:cNvPr id="324" name="Group 17">
              <a:extLst>
                <a:ext uri="{FF2B5EF4-FFF2-40B4-BE49-F238E27FC236}">
                  <a16:creationId xmlns:a16="http://schemas.microsoft.com/office/drawing/2014/main" id="{43140A9C-17F2-4668-9B9D-C183F3617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" y="1363"/>
              <a:ext cx="223" cy="173"/>
              <a:chOff x="4450" y="2084"/>
              <a:chExt cx="206" cy="173"/>
            </a:xfrm>
          </p:grpSpPr>
          <p:sp>
            <p:nvSpPr>
              <p:cNvPr id="349" name="Oval 18">
                <a:extLst>
                  <a:ext uri="{FF2B5EF4-FFF2-40B4-BE49-F238E27FC236}">
                    <a16:creationId xmlns:a16="http://schemas.microsoft.com/office/drawing/2014/main" id="{B8B5EF57-53E4-4CFA-B08A-DB22617FAF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0" name="Text Box 19">
                <a:extLst>
                  <a:ext uri="{FF2B5EF4-FFF2-40B4-BE49-F238E27FC236}">
                    <a16:creationId xmlns:a16="http://schemas.microsoft.com/office/drawing/2014/main" id="{7B25139E-D7C9-4CAD-A612-382FB4D82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</a:p>
            </p:txBody>
          </p:sp>
        </p:grpSp>
        <p:grpSp>
          <p:nvGrpSpPr>
            <p:cNvPr id="325" name="Group 20">
              <a:extLst>
                <a:ext uri="{FF2B5EF4-FFF2-40B4-BE49-F238E27FC236}">
                  <a16:creationId xmlns:a16="http://schemas.microsoft.com/office/drawing/2014/main" id="{79ADB075-F57E-4580-8B01-E6CBEAEB2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" y="1939"/>
              <a:ext cx="223" cy="173"/>
              <a:chOff x="4450" y="2084"/>
              <a:chExt cx="206" cy="173"/>
            </a:xfrm>
          </p:grpSpPr>
          <p:sp>
            <p:nvSpPr>
              <p:cNvPr id="347" name="Oval 21">
                <a:extLst>
                  <a:ext uri="{FF2B5EF4-FFF2-40B4-BE49-F238E27FC236}">
                    <a16:creationId xmlns:a16="http://schemas.microsoft.com/office/drawing/2014/main" id="{743F70FA-39EC-452A-9951-CAEA92CA58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48" name="Text Box 22">
                <a:extLst>
                  <a:ext uri="{FF2B5EF4-FFF2-40B4-BE49-F238E27FC236}">
                    <a16:creationId xmlns:a16="http://schemas.microsoft.com/office/drawing/2014/main" id="{694E5604-EFB7-4BD8-A98D-4ECF5D6ED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6</a:t>
                </a:r>
              </a:p>
            </p:txBody>
          </p:sp>
        </p:grpSp>
        <p:sp>
          <p:nvSpPr>
            <p:cNvPr id="326" name="Text Box 23">
              <a:extLst>
                <a:ext uri="{FF2B5EF4-FFF2-40B4-BE49-F238E27FC236}">
                  <a16:creationId xmlns:a16="http://schemas.microsoft.com/office/drawing/2014/main" id="{A7A7F614-BF3E-45DF-8F58-6A724CD6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187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7" name="Text Box 24">
              <a:extLst>
                <a:ext uri="{FF2B5EF4-FFF2-40B4-BE49-F238E27FC236}">
                  <a16:creationId xmlns:a16="http://schemas.microsoft.com/office/drawing/2014/main" id="{FE4D7038-3B4D-4E62-92D4-22249ABF6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131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8" name="Text Box 25">
              <a:extLst>
                <a:ext uri="{FF2B5EF4-FFF2-40B4-BE49-F238E27FC236}">
                  <a16:creationId xmlns:a16="http://schemas.microsoft.com/office/drawing/2014/main" id="{B9AFB5C0-6224-46F8-A400-2135176D6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7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9" name="Text Box 26">
              <a:extLst>
                <a:ext uri="{FF2B5EF4-FFF2-40B4-BE49-F238E27FC236}">
                  <a16:creationId xmlns:a16="http://schemas.microsoft.com/office/drawing/2014/main" id="{A6EB6AFD-044F-426C-8C13-B54F254BD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166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0" name="Text Box 27">
              <a:extLst>
                <a:ext uri="{FF2B5EF4-FFF2-40B4-BE49-F238E27FC236}">
                  <a16:creationId xmlns:a16="http://schemas.microsoft.com/office/drawing/2014/main" id="{C6C361CB-D51D-449D-8916-C11DBA21C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145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1" name="Line 28">
              <a:extLst>
                <a:ext uri="{FF2B5EF4-FFF2-40B4-BE49-F238E27FC236}">
                  <a16:creationId xmlns:a16="http://schemas.microsoft.com/office/drawing/2014/main" id="{A57AAE81-C38B-48A4-83EE-E5E944ED4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9" y="1459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2" name="Line 29">
              <a:extLst>
                <a:ext uri="{FF2B5EF4-FFF2-40B4-BE49-F238E27FC236}">
                  <a16:creationId xmlns:a16="http://schemas.microsoft.com/office/drawing/2014/main" id="{2029EB72-F3AD-42AB-9A45-0BF87BBC8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035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3" name="Line 30">
              <a:extLst>
                <a:ext uri="{FF2B5EF4-FFF2-40B4-BE49-F238E27FC236}">
                  <a16:creationId xmlns:a16="http://schemas.microsoft.com/office/drawing/2014/main" id="{E3CA4529-0F37-47C0-B764-6AE4E4305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" y="1517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4" name="Line 31">
              <a:extLst>
                <a:ext uri="{FF2B5EF4-FFF2-40B4-BE49-F238E27FC236}">
                  <a16:creationId xmlns:a16="http://schemas.microsoft.com/office/drawing/2014/main" id="{CC4F68D0-5961-4EF9-95F6-C1147BC89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1" y="1517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5" name="Line 32">
              <a:extLst>
                <a:ext uri="{FF2B5EF4-FFF2-40B4-BE49-F238E27FC236}">
                  <a16:creationId xmlns:a16="http://schemas.microsoft.com/office/drawing/2014/main" id="{239F51B3-2DC0-4DC3-BBD8-6D291F7CC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9" y="1507"/>
              <a:ext cx="742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6" name="Line 33">
              <a:extLst>
                <a:ext uri="{FF2B5EF4-FFF2-40B4-BE49-F238E27FC236}">
                  <a16:creationId xmlns:a16="http://schemas.microsoft.com/office/drawing/2014/main" id="{E342BEB5-8FAC-48A4-B4AE-AFF211213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1497"/>
              <a:ext cx="780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7" name="Line 34">
              <a:extLst>
                <a:ext uri="{FF2B5EF4-FFF2-40B4-BE49-F238E27FC236}">
                  <a16:creationId xmlns:a16="http://schemas.microsoft.com/office/drawing/2014/main" id="{549AB5D5-5B36-45D7-80F8-4648BD040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9" y="1171"/>
              <a:ext cx="364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8" name="Line 35">
              <a:extLst>
                <a:ext uri="{FF2B5EF4-FFF2-40B4-BE49-F238E27FC236}">
                  <a16:creationId xmlns:a16="http://schemas.microsoft.com/office/drawing/2014/main" id="{4E66A044-8D86-4A98-A9CD-23BE5FAEE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9" y="1171"/>
              <a:ext cx="229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9" name="Line 36">
              <a:extLst>
                <a:ext uri="{FF2B5EF4-FFF2-40B4-BE49-F238E27FC236}">
                  <a16:creationId xmlns:a16="http://schemas.microsoft.com/office/drawing/2014/main" id="{C51BA9C1-1653-47CE-9388-89B3381BE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" y="1459"/>
              <a:ext cx="312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40" name="Line 37">
              <a:extLst>
                <a:ext uri="{FF2B5EF4-FFF2-40B4-BE49-F238E27FC236}">
                  <a16:creationId xmlns:a16="http://schemas.microsoft.com/office/drawing/2014/main" id="{66592DEF-CAA7-4494-902E-25A73320D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" y="1795"/>
              <a:ext cx="312" cy="1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41" name="Text Box 38">
              <a:extLst>
                <a:ext uri="{FF2B5EF4-FFF2-40B4-BE49-F238E27FC236}">
                  <a16:creationId xmlns:a16="http://schemas.microsoft.com/office/drawing/2014/main" id="{C0DACF13-AB20-410C-9906-E8CDAD58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03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2" name="Text Box 39">
              <a:extLst>
                <a:ext uri="{FF2B5EF4-FFF2-40B4-BE49-F238E27FC236}">
                  <a16:creationId xmlns:a16="http://schemas.microsoft.com/office/drawing/2014/main" id="{74589F74-A586-4A6C-9F62-F508DFAB7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117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3" name="Text Box 40">
              <a:extLst>
                <a:ext uri="{FF2B5EF4-FFF2-40B4-BE49-F238E27FC236}">
                  <a16:creationId xmlns:a16="http://schemas.microsoft.com/office/drawing/2014/main" id="{7073245D-015E-423F-AB7A-3AF19AEBC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157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4" name="Text Box 41">
              <a:extLst>
                <a:ext uri="{FF2B5EF4-FFF2-40B4-BE49-F238E27FC236}">
                  <a16:creationId xmlns:a16="http://schemas.microsoft.com/office/drawing/2014/main" id="{2C0BDB30-088F-4B82-8000-8CBD3B45B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158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5" name="Text Box 42">
              <a:extLst>
                <a:ext uri="{FF2B5EF4-FFF2-40B4-BE49-F238E27FC236}">
                  <a16:creationId xmlns:a16="http://schemas.microsoft.com/office/drawing/2014/main" id="{192E9336-F29F-45E8-851A-6CEC32E64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117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6" name="Text Box 103">
              <a:extLst>
                <a:ext uri="{FF2B5EF4-FFF2-40B4-BE49-F238E27FC236}">
                  <a16:creationId xmlns:a16="http://schemas.microsoft.com/office/drawing/2014/main" id="{A0C2E311-529F-4931-891F-854EF8FFF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59" name="Oval 194">
            <a:extLst>
              <a:ext uri="{FF2B5EF4-FFF2-40B4-BE49-F238E27FC236}">
                <a16:creationId xmlns:a16="http://schemas.microsoft.com/office/drawing/2014/main" id="{6D6CFC4B-D10B-4883-A322-5ABB4506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218" y="4759643"/>
            <a:ext cx="742950" cy="381000"/>
          </a:xfrm>
          <a:prstGeom prst="ellips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360" name="Group 440">
            <a:extLst>
              <a:ext uri="{FF2B5EF4-FFF2-40B4-BE49-F238E27FC236}">
                <a16:creationId xmlns:a16="http://schemas.microsoft.com/office/drawing/2014/main" id="{FDDFBB25-F48C-432A-ACCA-A37DD117E05F}"/>
              </a:ext>
            </a:extLst>
          </p:cNvPr>
          <p:cNvGrpSpPr>
            <a:grpSpLocks/>
          </p:cNvGrpSpPr>
          <p:nvPr/>
        </p:nvGrpSpPr>
        <p:grpSpPr bwMode="auto">
          <a:xfrm>
            <a:off x="1586230" y="4446906"/>
            <a:ext cx="2698750" cy="2081212"/>
            <a:chOff x="236" y="2635"/>
            <a:chExt cx="1700" cy="1311"/>
          </a:xfrm>
        </p:grpSpPr>
        <p:grpSp>
          <p:nvGrpSpPr>
            <p:cNvPr id="361" name="Group 198">
              <a:extLst>
                <a:ext uri="{FF2B5EF4-FFF2-40B4-BE49-F238E27FC236}">
                  <a16:creationId xmlns:a16="http://schemas.microsoft.com/office/drawing/2014/main" id="{5D1685DB-7C7B-4653-A6C3-72636ECB0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" y="3341"/>
              <a:ext cx="222" cy="173"/>
              <a:chOff x="3957" y="1420"/>
              <a:chExt cx="205" cy="173"/>
            </a:xfrm>
          </p:grpSpPr>
          <p:sp>
            <p:nvSpPr>
              <p:cNvPr id="407" name="Oval 199">
                <a:extLst>
                  <a:ext uri="{FF2B5EF4-FFF2-40B4-BE49-F238E27FC236}">
                    <a16:creationId xmlns:a16="http://schemas.microsoft.com/office/drawing/2014/main" id="{06FB6A15-3C33-4B46-AA4A-9A79271122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6" y="1446"/>
                <a:ext cx="138" cy="127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08" name="Text Box 200">
                <a:extLst>
                  <a:ext uri="{FF2B5EF4-FFF2-40B4-BE49-F238E27FC236}">
                    <a16:creationId xmlns:a16="http://schemas.microsoft.com/office/drawing/2014/main" id="{45D5DFC6-321F-40DD-9E7B-46FF5F4B3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1420"/>
                <a:ext cx="2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62" name="Group 201">
              <a:extLst>
                <a:ext uri="{FF2B5EF4-FFF2-40B4-BE49-F238E27FC236}">
                  <a16:creationId xmlns:a16="http://schemas.microsoft.com/office/drawing/2014/main" id="{DB4A890A-A50B-40E0-91E7-ECC2AD660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3053"/>
              <a:ext cx="223" cy="173"/>
              <a:chOff x="4450" y="2084"/>
              <a:chExt cx="206" cy="173"/>
            </a:xfrm>
          </p:grpSpPr>
          <p:sp>
            <p:nvSpPr>
              <p:cNvPr id="405" name="Oval 202">
                <a:extLst>
                  <a:ext uri="{FF2B5EF4-FFF2-40B4-BE49-F238E27FC236}">
                    <a16:creationId xmlns:a16="http://schemas.microsoft.com/office/drawing/2014/main" id="{79502609-81E2-494A-AEC9-BB58662D80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06" name="Text Box 203">
                <a:extLst>
                  <a:ext uri="{FF2B5EF4-FFF2-40B4-BE49-F238E27FC236}">
                    <a16:creationId xmlns:a16="http://schemas.microsoft.com/office/drawing/2014/main" id="{2ADBF715-980F-4151-8ED3-4F6F3E520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63" name="Group 204">
              <a:extLst>
                <a:ext uri="{FF2B5EF4-FFF2-40B4-BE49-F238E27FC236}">
                  <a16:creationId xmlns:a16="http://schemas.microsoft.com/office/drawing/2014/main" id="{0C8A79F2-CE96-4EB8-AA29-4F95B61FE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3629"/>
              <a:ext cx="223" cy="173"/>
              <a:chOff x="3504" y="2084"/>
              <a:chExt cx="206" cy="173"/>
            </a:xfrm>
          </p:grpSpPr>
          <p:sp>
            <p:nvSpPr>
              <p:cNvPr id="403" name="Oval 205">
                <a:extLst>
                  <a:ext uri="{FF2B5EF4-FFF2-40B4-BE49-F238E27FC236}">
                    <a16:creationId xmlns:a16="http://schemas.microsoft.com/office/drawing/2014/main" id="{909A1BF2-32D1-45EE-B4FB-1BDA575F79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2107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04" name="Text Box 206">
                <a:extLst>
                  <a:ext uri="{FF2B5EF4-FFF2-40B4-BE49-F238E27FC236}">
                    <a16:creationId xmlns:a16="http://schemas.microsoft.com/office/drawing/2014/main" id="{7E697F72-C94C-472B-AF79-07B5E8975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64" name="Group 207">
              <a:extLst>
                <a:ext uri="{FF2B5EF4-FFF2-40B4-BE49-F238E27FC236}">
                  <a16:creationId xmlns:a16="http://schemas.microsoft.com/office/drawing/2014/main" id="{1293245C-D5AA-40EC-AB11-C42B7CA83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" y="2765"/>
              <a:ext cx="223" cy="173"/>
              <a:chOff x="4450" y="2084"/>
              <a:chExt cx="206" cy="173"/>
            </a:xfrm>
          </p:grpSpPr>
          <p:sp>
            <p:nvSpPr>
              <p:cNvPr id="401" name="Oval 208">
                <a:extLst>
                  <a:ext uri="{FF2B5EF4-FFF2-40B4-BE49-F238E27FC236}">
                    <a16:creationId xmlns:a16="http://schemas.microsoft.com/office/drawing/2014/main" id="{DD7FEA2C-FC60-417F-9C67-1E82E66420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02" name="Text Box 209">
                <a:extLst>
                  <a:ext uri="{FF2B5EF4-FFF2-40B4-BE49-F238E27FC236}">
                    <a16:creationId xmlns:a16="http://schemas.microsoft.com/office/drawing/2014/main" id="{89DD72D9-D200-4D85-938A-761C8AC68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</a:p>
            </p:txBody>
          </p:sp>
        </p:grpSp>
        <p:grpSp>
          <p:nvGrpSpPr>
            <p:cNvPr id="365" name="Group 210">
              <a:extLst>
                <a:ext uri="{FF2B5EF4-FFF2-40B4-BE49-F238E27FC236}">
                  <a16:creationId xmlns:a16="http://schemas.microsoft.com/office/drawing/2014/main" id="{F44DA0FA-61E4-48AF-B502-6B7319ADD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8" y="3053"/>
              <a:ext cx="223" cy="173"/>
              <a:chOff x="4450" y="2084"/>
              <a:chExt cx="206" cy="173"/>
            </a:xfrm>
          </p:grpSpPr>
          <p:sp>
            <p:nvSpPr>
              <p:cNvPr id="399" name="Oval 211">
                <a:extLst>
                  <a:ext uri="{FF2B5EF4-FFF2-40B4-BE49-F238E27FC236}">
                    <a16:creationId xmlns:a16="http://schemas.microsoft.com/office/drawing/2014/main" id="{CB2A4DD9-0785-4A86-B91D-86869F6649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00" name="Text Box 212">
                <a:extLst>
                  <a:ext uri="{FF2B5EF4-FFF2-40B4-BE49-F238E27FC236}">
                    <a16:creationId xmlns:a16="http://schemas.microsoft.com/office/drawing/2014/main" id="{280B531C-5870-4A10-BED3-17DD7EB20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</a:p>
            </p:txBody>
          </p:sp>
        </p:grpSp>
        <p:grpSp>
          <p:nvGrpSpPr>
            <p:cNvPr id="366" name="Group 213">
              <a:extLst>
                <a:ext uri="{FF2B5EF4-FFF2-40B4-BE49-F238E27FC236}">
                  <a16:creationId xmlns:a16="http://schemas.microsoft.com/office/drawing/2014/main" id="{89FDF76F-57BD-43F5-8A13-0656ED8A5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8" y="3629"/>
              <a:ext cx="223" cy="173"/>
              <a:chOff x="4450" y="2084"/>
              <a:chExt cx="206" cy="173"/>
            </a:xfrm>
          </p:grpSpPr>
          <p:sp>
            <p:nvSpPr>
              <p:cNvPr id="397" name="Oval 214">
                <a:extLst>
                  <a:ext uri="{FF2B5EF4-FFF2-40B4-BE49-F238E27FC236}">
                    <a16:creationId xmlns:a16="http://schemas.microsoft.com/office/drawing/2014/main" id="{4A8482C0-6038-4345-A141-A8D4F627CA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98" name="Text Box 215">
                <a:extLst>
                  <a:ext uri="{FF2B5EF4-FFF2-40B4-BE49-F238E27FC236}">
                    <a16:creationId xmlns:a16="http://schemas.microsoft.com/office/drawing/2014/main" id="{204F217C-697A-4D26-892D-3BD3243FF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6</a:t>
                </a:r>
              </a:p>
            </p:txBody>
          </p:sp>
        </p:grpSp>
        <p:sp>
          <p:nvSpPr>
            <p:cNvPr id="367" name="Text Box 216">
              <a:extLst>
                <a:ext uri="{FF2B5EF4-FFF2-40B4-BE49-F238E27FC236}">
                  <a16:creationId xmlns:a16="http://schemas.microsoft.com/office/drawing/2014/main" id="{B2AB0E1A-B7CF-47E3-8CCB-08F142EEC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356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" name="Text Box 217">
              <a:extLst>
                <a:ext uri="{FF2B5EF4-FFF2-40B4-BE49-F238E27FC236}">
                  <a16:creationId xmlns:a16="http://schemas.microsoft.com/office/drawing/2014/main" id="{4FCCCD83-3F6C-4129-A791-F8B81402D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300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" name="Text Box 218">
              <a:extLst>
                <a:ext uri="{FF2B5EF4-FFF2-40B4-BE49-F238E27FC236}">
                  <a16:creationId xmlns:a16="http://schemas.microsoft.com/office/drawing/2014/main" id="{BED4DFCA-52B7-401B-94D7-6ADDB081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" y="336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0" name="Text Box 219">
              <a:extLst>
                <a:ext uri="{FF2B5EF4-FFF2-40B4-BE49-F238E27FC236}">
                  <a16:creationId xmlns:a16="http://schemas.microsoft.com/office/drawing/2014/main" id="{2983BC0B-6D85-4A5A-8F70-347BAAA65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335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1" name="Text Box 220">
              <a:extLst>
                <a:ext uri="{FF2B5EF4-FFF2-40B4-BE49-F238E27FC236}">
                  <a16:creationId xmlns:a16="http://schemas.microsoft.com/office/drawing/2014/main" id="{1BD1498D-93AE-4525-A1B6-2C49231E4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314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2" name="Line 221">
              <a:extLst>
                <a:ext uri="{FF2B5EF4-FFF2-40B4-BE49-F238E27FC236}">
                  <a16:creationId xmlns:a16="http://schemas.microsoft.com/office/drawing/2014/main" id="{AB4CF5B0-E932-46F3-98F8-65BA3CC26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3725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3" name="Line 222">
              <a:extLst>
                <a:ext uri="{FF2B5EF4-FFF2-40B4-BE49-F238E27FC236}">
                  <a16:creationId xmlns:a16="http://schemas.microsoft.com/office/drawing/2014/main" id="{043BF0F6-1B87-4F46-8A96-43BFEC0B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" y="3207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4" name="Line 223">
              <a:extLst>
                <a:ext uri="{FF2B5EF4-FFF2-40B4-BE49-F238E27FC236}">
                  <a16:creationId xmlns:a16="http://schemas.microsoft.com/office/drawing/2014/main" id="{E9074275-E89A-4F88-A055-8AA31E3AD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2" y="3207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5" name="Line 224">
              <a:extLst>
                <a:ext uri="{FF2B5EF4-FFF2-40B4-BE49-F238E27FC236}">
                  <a16:creationId xmlns:a16="http://schemas.microsoft.com/office/drawing/2014/main" id="{55393207-64DA-4888-9F2E-556B9FD17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" y="3197"/>
              <a:ext cx="742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6" name="Line 225">
              <a:extLst>
                <a:ext uri="{FF2B5EF4-FFF2-40B4-BE49-F238E27FC236}">
                  <a16:creationId xmlns:a16="http://schemas.microsoft.com/office/drawing/2014/main" id="{59F4FA8E-6CD6-4428-8C49-4A55955C5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3187"/>
              <a:ext cx="780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7" name="Line 226">
              <a:extLst>
                <a:ext uri="{FF2B5EF4-FFF2-40B4-BE49-F238E27FC236}">
                  <a16:creationId xmlns:a16="http://schemas.microsoft.com/office/drawing/2014/main" id="{C58AEC49-E8B3-42D5-B102-F02F4FCE4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" y="2861"/>
              <a:ext cx="364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8" name="Line 227">
              <a:extLst>
                <a:ext uri="{FF2B5EF4-FFF2-40B4-BE49-F238E27FC236}">
                  <a16:creationId xmlns:a16="http://schemas.microsoft.com/office/drawing/2014/main" id="{949D04D1-C45A-4A3D-84E8-3B824220A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0" y="2861"/>
              <a:ext cx="229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9" name="Line 228">
              <a:extLst>
                <a:ext uri="{FF2B5EF4-FFF2-40B4-BE49-F238E27FC236}">
                  <a16:creationId xmlns:a16="http://schemas.microsoft.com/office/drawing/2014/main" id="{4E598A9B-B0B0-436B-A16E-80CBA722A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" y="3149"/>
              <a:ext cx="312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80" name="Line 229">
              <a:extLst>
                <a:ext uri="{FF2B5EF4-FFF2-40B4-BE49-F238E27FC236}">
                  <a16:creationId xmlns:a16="http://schemas.microsoft.com/office/drawing/2014/main" id="{D11E5828-2785-49C0-B47E-E31D363D4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3485"/>
              <a:ext cx="312" cy="1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81" name="Text Box 230">
              <a:extLst>
                <a:ext uri="{FF2B5EF4-FFF2-40B4-BE49-F238E27FC236}">
                  <a16:creationId xmlns:a16="http://schemas.microsoft.com/office/drawing/2014/main" id="{A2308E6A-4871-4A4B-91BE-AF42FB119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372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2" name="Text Box 231">
              <a:extLst>
                <a:ext uri="{FF2B5EF4-FFF2-40B4-BE49-F238E27FC236}">
                  <a16:creationId xmlns:a16="http://schemas.microsoft.com/office/drawing/2014/main" id="{5AC71067-3D17-42D6-88B9-53C79A930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86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3" name="Text Box 232">
              <a:extLst>
                <a:ext uri="{FF2B5EF4-FFF2-40B4-BE49-F238E27FC236}">
                  <a16:creationId xmlns:a16="http://schemas.microsoft.com/office/drawing/2014/main" id="{44FD26A8-5F3A-476A-975D-FCE7DBF6A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26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4" name="Text Box 233">
              <a:extLst>
                <a:ext uri="{FF2B5EF4-FFF2-40B4-BE49-F238E27FC236}">
                  <a16:creationId xmlns:a16="http://schemas.microsoft.com/office/drawing/2014/main" id="{3ECAAFE9-F5C4-4012-8FB7-8315DA65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327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5" name="Text Box 234">
              <a:extLst>
                <a:ext uri="{FF2B5EF4-FFF2-40B4-BE49-F238E27FC236}">
                  <a16:creationId xmlns:a16="http://schemas.microsoft.com/office/drawing/2014/main" id="{EA3AD152-1DB0-45A2-BC73-6DB1BDBC3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" y="286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6" name="Line 235">
              <a:extLst>
                <a:ext uri="{FF2B5EF4-FFF2-40B4-BE49-F238E27FC236}">
                  <a16:creationId xmlns:a16="http://schemas.microsoft.com/office/drawing/2014/main" id="{2DD8B67D-9B06-4E9B-BE7E-E4FDB1422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3485"/>
              <a:ext cx="312" cy="19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87" name="Line 236">
              <a:extLst>
                <a:ext uri="{FF2B5EF4-FFF2-40B4-BE49-F238E27FC236}">
                  <a16:creationId xmlns:a16="http://schemas.microsoft.com/office/drawing/2014/main" id="{FA02E991-51EC-4604-BE06-169D19BA3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" y="3197"/>
              <a:ext cx="742" cy="48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388" name="Group 239">
              <a:extLst>
                <a:ext uri="{FF2B5EF4-FFF2-40B4-BE49-F238E27FC236}">
                  <a16:creationId xmlns:a16="http://schemas.microsoft.com/office/drawing/2014/main" id="{E4B63C52-759C-4C78-BA88-CFA4F0EE1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" y="3149"/>
              <a:ext cx="728" cy="0"/>
              <a:chOff x="1344" y="2832"/>
              <a:chExt cx="672" cy="0"/>
            </a:xfrm>
          </p:grpSpPr>
          <p:sp>
            <p:nvSpPr>
              <p:cNvPr id="395" name="Line 240">
                <a:extLst>
                  <a:ext uri="{FF2B5EF4-FFF2-40B4-BE49-F238E27FC236}">
                    <a16:creationId xmlns:a16="http://schemas.microsoft.com/office/drawing/2014/main" id="{FF85851D-063E-40B7-9676-717780961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832"/>
                <a:ext cx="67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96" name="Line 241">
                <a:extLst>
                  <a:ext uri="{FF2B5EF4-FFF2-40B4-BE49-F238E27FC236}">
                    <a16:creationId xmlns:a16="http://schemas.microsoft.com/office/drawing/2014/main" id="{F20A3F4C-9944-41EA-AB99-6372C831F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832"/>
                <a:ext cx="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89" name="Text Box 243">
              <a:extLst>
                <a:ext uri="{FF2B5EF4-FFF2-40B4-BE49-F238E27FC236}">
                  <a16:creationId xmlns:a16="http://schemas.microsoft.com/office/drawing/2014/main" id="{8C3F48D5-93E6-4708-8E32-CEB86CF87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348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0" name="Text Box 244">
              <a:extLst>
                <a:ext uri="{FF2B5EF4-FFF2-40B4-BE49-F238E27FC236}">
                  <a16:creationId xmlns:a16="http://schemas.microsoft.com/office/drawing/2014/main" id="{CE7FD1C2-52CF-4D8C-B691-771D6A8B1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3773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1" name="Text Box 245">
              <a:extLst>
                <a:ext uri="{FF2B5EF4-FFF2-40B4-BE49-F238E27FC236}">
                  <a16:creationId xmlns:a16="http://schemas.microsoft.com/office/drawing/2014/main" id="{033F4F7C-7DAE-41AD-AA8F-12A5C13C0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2957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2" name="Text Box 246">
              <a:extLst>
                <a:ext uri="{FF2B5EF4-FFF2-40B4-BE49-F238E27FC236}">
                  <a16:creationId xmlns:a16="http://schemas.microsoft.com/office/drawing/2014/main" id="{7B668446-EC0C-4131-910C-A3820B96A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263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3" name="Text Box 247">
              <a:extLst>
                <a:ext uri="{FF2B5EF4-FFF2-40B4-BE49-F238E27FC236}">
                  <a16:creationId xmlns:a16="http://schemas.microsoft.com/office/drawing/2014/main" id="{2EC8D6E7-3B07-4349-8FE6-61B3E6576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3773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4" name="Text Box 248">
              <a:extLst>
                <a:ext uri="{FF2B5EF4-FFF2-40B4-BE49-F238E27FC236}">
                  <a16:creationId xmlns:a16="http://schemas.microsoft.com/office/drawing/2014/main" id="{36ACDA15-F4A9-4E02-9EED-324F9EA4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072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09" name="Group 414">
            <a:extLst>
              <a:ext uri="{FF2B5EF4-FFF2-40B4-BE49-F238E27FC236}">
                <a16:creationId xmlns:a16="http://schemas.microsoft.com/office/drawing/2014/main" id="{0826531A-4E3F-4476-86BD-4F1795BCA496}"/>
              </a:ext>
            </a:extLst>
          </p:cNvPr>
          <p:cNvGrpSpPr>
            <a:grpSpLocks/>
          </p:cNvGrpSpPr>
          <p:nvPr/>
        </p:nvGrpSpPr>
        <p:grpSpPr bwMode="auto">
          <a:xfrm>
            <a:off x="4792980" y="4302443"/>
            <a:ext cx="2768600" cy="2103438"/>
            <a:chOff x="2400" y="2496"/>
            <a:chExt cx="1744" cy="1325"/>
          </a:xfrm>
        </p:grpSpPr>
        <p:grpSp>
          <p:nvGrpSpPr>
            <p:cNvPr id="410" name="Group 305">
              <a:extLst>
                <a:ext uri="{FF2B5EF4-FFF2-40B4-BE49-F238E27FC236}">
                  <a16:creationId xmlns:a16="http://schemas.microsoft.com/office/drawing/2014/main" id="{E376A280-D2A7-4A7F-AC4A-F86ECBFBF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3216"/>
              <a:ext cx="222" cy="173"/>
              <a:chOff x="3957" y="1420"/>
              <a:chExt cx="205" cy="173"/>
            </a:xfrm>
          </p:grpSpPr>
          <p:sp>
            <p:nvSpPr>
              <p:cNvPr id="456" name="Oval 306">
                <a:extLst>
                  <a:ext uri="{FF2B5EF4-FFF2-40B4-BE49-F238E27FC236}">
                    <a16:creationId xmlns:a16="http://schemas.microsoft.com/office/drawing/2014/main" id="{2F480E95-4821-4DB8-90A0-8834B9B807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6" y="1446"/>
                <a:ext cx="138" cy="127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57" name="Text Box 307">
                <a:extLst>
                  <a:ext uri="{FF2B5EF4-FFF2-40B4-BE49-F238E27FC236}">
                    <a16:creationId xmlns:a16="http://schemas.microsoft.com/office/drawing/2014/main" id="{CB17E549-05B6-47CD-8828-07DCF36A8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1420"/>
                <a:ext cx="2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11" name="Group 308">
              <a:extLst>
                <a:ext uri="{FF2B5EF4-FFF2-40B4-BE49-F238E27FC236}">
                  <a16:creationId xmlns:a16="http://schemas.microsoft.com/office/drawing/2014/main" id="{E4405D19-6224-4A02-9518-F267B0F60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" y="2928"/>
              <a:ext cx="223" cy="173"/>
              <a:chOff x="4450" y="2084"/>
              <a:chExt cx="206" cy="173"/>
            </a:xfrm>
          </p:grpSpPr>
          <p:sp>
            <p:nvSpPr>
              <p:cNvPr id="454" name="Oval 309">
                <a:extLst>
                  <a:ext uri="{FF2B5EF4-FFF2-40B4-BE49-F238E27FC236}">
                    <a16:creationId xmlns:a16="http://schemas.microsoft.com/office/drawing/2014/main" id="{46B37D62-608D-4E06-8B10-772DBF52C0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55" name="Text Box 310">
                <a:extLst>
                  <a:ext uri="{FF2B5EF4-FFF2-40B4-BE49-F238E27FC236}">
                    <a16:creationId xmlns:a16="http://schemas.microsoft.com/office/drawing/2014/main" id="{1A4FAB2A-13AF-4C58-91C7-8B248716D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12" name="Group 311">
              <a:extLst>
                <a:ext uri="{FF2B5EF4-FFF2-40B4-BE49-F238E27FC236}">
                  <a16:creationId xmlns:a16="http://schemas.microsoft.com/office/drawing/2014/main" id="{00E930C3-72CF-4F50-92FF-1E42DA7B8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" y="3504"/>
              <a:ext cx="223" cy="173"/>
              <a:chOff x="3504" y="2084"/>
              <a:chExt cx="206" cy="173"/>
            </a:xfrm>
          </p:grpSpPr>
          <p:sp>
            <p:nvSpPr>
              <p:cNvPr id="452" name="Oval 312">
                <a:extLst>
                  <a:ext uri="{FF2B5EF4-FFF2-40B4-BE49-F238E27FC236}">
                    <a16:creationId xmlns:a16="http://schemas.microsoft.com/office/drawing/2014/main" id="{2C006E1A-74BA-4826-8EE9-F50509B5FF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2107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53" name="Text Box 313">
                <a:extLst>
                  <a:ext uri="{FF2B5EF4-FFF2-40B4-BE49-F238E27FC236}">
                    <a16:creationId xmlns:a16="http://schemas.microsoft.com/office/drawing/2014/main" id="{A2DDDB5E-4619-41FF-AEE2-92F9CB9C0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13" name="Group 314">
              <a:extLst>
                <a:ext uri="{FF2B5EF4-FFF2-40B4-BE49-F238E27FC236}">
                  <a16:creationId xmlns:a16="http://schemas.microsoft.com/office/drawing/2014/main" id="{951E1B64-60F2-44AE-A171-18A0AC9B2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" y="2640"/>
              <a:ext cx="223" cy="173"/>
              <a:chOff x="4450" y="2084"/>
              <a:chExt cx="206" cy="173"/>
            </a:xfrm>
          </p:grpSpPr>
          <p:sp>
            <p:nvSpPr>
              <p:cNvPr id="450" name="Oval 315">
                <a:extLst>
                  <a:ext uri="{FF2B5EF4-FFF2-40B4-BE49-F238E27FC236}">
                    <a16:creationId xmlns:a16="http://schemas.microsoft.com/office/drawing/2014/main" id="{FC383011-71D0-4557-AF29-B76BE2F4AC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51" name="Text Box 316">
                <a:extLst>
                  <a:ext uri="{FF2B5EF4-FFF2-40B4-BE49-F238E27FC236}">
                    <a16:creationId xmlns:a16="http://schemas.microsoft.com/office/drawing/2014/main" id="{501F1A66-9E67-42B4-8BAA-9D41A15A1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</a:p>
            </p:txBody>
          </p:sp>
        </p:grpSp>
        <p:grpSp>
          <p:nvGrpSpPr>
            <p:cNvPr id="414" name="Group 317">
              <a:extLst>
                <a:ext uri="{FF2B5EF4-FFF2-40B4-BE49-F238E27FC236}">
                  <a16:creationId xmlns:a16="http://schemas.microsoft.com/office/drawing/2014/main" id="{546F83F8-DB36-4EA1-831D-E828FE8C3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7" y="2928"/>
              <a:ext cx="223" cy="173"/>
              <a:chOff x="4450" y="2084"/>
              <a:chExt cx="206" cy="173"/>
            </a:xfrm>
          </p:grpSpPr>
          <p:sp>
            <p:nvSpPr>
              <p:cNvPr id="448" name="Oval 318">
                <a:extLst>
                  <a:ext uri="{FF2B5EF4-FFF2-40B4-BE49-F238E27FC236}">
                    <a16:creationId xmlns:a16="http://schemas.microsoft.com/office/drawing/2014/main" id="{F25B7ED4-6536-4D91-AC5A-59DDEB40D2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49" name="Text Box 319">
                <a:extLst>
                  <a:ext uri="{FF2B5EF4-FFF2-40B4-BE49-F238E27FC236}">
                    <a16:creationId xmlns:a16="http://schemas.microsoft.com/office/drawing/2014/main" id="{508A2746-4BA0-4FA2-9CF4-AC7E5B34E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</a:p>
            </p:txBody>
          </p:sp>
        </p:grpSp>
        <p:grpSp>
          <p:nvGrpSpPr>
            <p:cNvPr id="415" name="Group 320">
              <a:extLst>
                <a:ext uri="{FF2B5EF4-FFF2-40B4-BE49-F238E27FC236}">
                  <a16:creationId xmlns:a16="http://schemas.microsoft.com/office/drawing/2014/main" id="{723BACD3-8DE9-4567-8B15-4D4EF41A8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7" y="3504"/>
              <a:ext cx="223" cy="173"/>
              <a:chOff x="4450" y="2084"/>
              <a:chExt cx="206" cy="173"/>
            </a:xfrm>
          </p:grpSpPr>
          <p:sp>
            <p:nvSpPr>
              <p:cNvPr id="446" name="Oval 321">
                <a:extLst>
                  <a:ext uri="{FF2B5EF4-FFF2-40B4-BE49-F238E27FC236}">
                    <a16:creationId xmlns:a16="http://schemas.microsoft.com/office/drawing/2014/main" id="{9E504AF1-A257-4DEF-A51E-98D21A0F86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47" name="Text Box 322">
                <a:extLst>
                  <a:ext uri="{FF2B5EF4-FFF2-40B4-BE49-F238E27FC236}">
                    <a16:creationId xmlns:a16="http://schemas.microsoft.com/office/drawing/2014/main" id="{72225E71-AC84-40DD-A878-E0232135E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6</a:t>
                </a:r>
              </a:p>
            </p:txBody>
          </p:sp>
        </p:grpSp>
        <p:sp>
          <p:nvSpPr>
            <p:cNvPr id="416" name="Text Box 323">
              <a:extLst>
                <a:ext uri="{FF2B5EF4-FFF2-40B4-BE49-F238E27FC236}">
                  <a16:creationId xmlns:a16="http://schemas.microsoft.com/office/drawing/2014/main" id="{7E0410E3-4204-49A5-BD9E-58F5C5D2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43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7" name="Text Box 324">
              <a:extLst>
                <a:ext uri="{FF2B5EF4-FFF2-40B4-BE49-F238E27FC236}">
                  <a16:creationId xmlns:a16="http://schemas.microsoft.com/office/drawing/2014/main" id="{385734E3-D986-4F45-8B7C-500F4F6C7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2880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8" name="Text Box 325">
              <a:extLst>
                <a:ext uri="{FF2B5EF4-FFF2-40B4-BE49-F238E27FC236}">
                  <a16:creationId xmlns:a16="http://schemas.microsoft.com/office/drawing/2014/main" id="{02C09340-973D-4C96-B420-C831045F5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324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9" name="Text Box 326">
              <a:extLst>
                <a:ext uri="{FF2B5EF4-FFF2-40B4-BE49-F238E27FC236}">
                  <a16:creationId xmlns:a16="http://schemas.microsoft.com/office/drawing/2014/main" id="{5506B0E7-68CC-4D16-B4D5-B35BD90A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322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20" name="Text Box 327">
              <a:extLst>
                <a:ext uri="{FF2B5EF4-FFF2-40B4-BE49-F238E27FC236}">
                  <a16:creationId xmlns:a16="http://schemas.microsoft.com/office/drawing/2014/main" id="{7CDCCB8E-708C-4C25-97B1-99D07C73B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02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21" name="Line 328">
              <a:extLst>
                <a:ext uri="{FF2B5EF4-FFF2-40B4-BE49-F238E27FC236}">
                  <a16:creationId xmlns:a16="http://schemas.microsoft.com/office/drawing/2014/main" id="{3E7FD720-ED11-48B9-9435-6FC7D30B0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9" y="3024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2" name="Line 329">
              <a:extLst>
                <a:ext uri="{FF2B5EF4-FFF2-40B4-BE49-F238E27FC236}">
                  <a16:creationId xmlns:a16="http://schemas.microsoft.com/office/drawing/2014/main" id="{475234F1-F1AC-4E7E-B332-4DD47034B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3600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3" name="Line 330">
              <a:extLst>
                <a:ext uri="{FF2B5EF4-FFF2-40B4-BE49-F238E27FC236}">
                  <a16:creationId xmlns:a16="http://schemas.microsoft.com/office/drawing/2014/main" id="{747FBC09-D5DA-47CF-AED4-74E00AE8A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6" y="3082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4" name="Line 331">
              <a:extLst>
                <a:ext uri="{FF2B5EF4-FFF2-40B4-BE49-F238E27FC236}">
                  <a16:creationId xmlns:a16="http://schemas.microsoft.com/office/drawing/2014/main" id="{19D649A7-25B4-41B2-A44B-6E3326873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1" y="3082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5" name="Line 332">
              <a:extLst>
                <a:ext uri="{FF2B5EF4-FFF2-40B4-BE49-F238E27FC236}">
                  <a16:creationId xmlns:a16="http://schemas.microsoft.com/office/drawing/2014/main" id="{86BE5451-CB8C-4674-A2E4-542D3DD26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9" y="3072"/>
              <a:ext cx="742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6" name="Line 333">
              <a:extLst>
                <a:ext uri="{FF2B5EF4-FFF2-40B4-BE49-F238E27FC236}">
                  <a16:creationId xmlns:a16="http://schemas.microsoft.com/office/drawing/2014/main" id="{90B5B010-A124-48D7-A2AC-6E5F95E6D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8" y="3062"/>
              <a:ext cx="780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7" name="Line 334">
              <a:extLst>
                <a:ext uri="{FF2B5EF4-FFF2-40B4-BE49-F238E27FC236}">
                  <a16:creationId xmlns:a16="http://schemas.microsoft.com/office/drawing/2014/main" id="{454CF4B7-F9F3-446B-94A4-4545519F6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9" y="2736"/>
              <a:ext cx="364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8" name="Line 335">
              <a:extLst>
                <a:ext uri="{FF2B5EF4-FFF2-40B4-BE49-F238E27FC236}">
                  <a16:creationId xmlns:a16="http://schemas.microsoft.com/office/drawing/2014/main" id="{AC917554-CF93-4242-9F22-B5C3C10F4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" y="2736"/>
              <a:ext cx="229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29" name="Line 336">
              <a:extLst>
                <a:ext uri="{FF2B5EF4-FFF2-40B4-BE49-F238E27FC236}">
                  <a16:creationId xmlns:a16="http://schemas.microsoft.com/office/drawing/2014/main" id="{196A9319-1E2C-4B53-B56D-84318C749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1" y="3024"/>
              <a:ext cx="312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30" name="Line 337">
              <a:extLst>
                <a:ext uri="{FF2B5EF4-FFF2-40B4-BE49-F238E27FC236}">
                  <a16:creationId xmlns:a16="http://schemas.microsoft.com/office/drawing/2014/main" id="{31F8E773-952E-4C1D-A538-35F0E731B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3360"/>
              <a:ext cx="312" cy="1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31" name="Text Box 338">
              <a:extLst>
                <a:ext uri="{FF2B5EF4-FFF2-40B4-BE49-F238E27FC236}">
                  <a16:creationId xmlns:a16="http://schemas.microsoft.com/office/drawing/2014/main" id="{6E3B3C8A-9ADC-481A-87AE-3E0D478D2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600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2" name="Text Box 339">
              <a:extLst>
                <a:ext uri="{FF2B5EF4-FFF2-40B4-BE49-F238E27FC236}">
                  <a16:creationId xmlns:a16="http://schemas.microsoft.com/office/drawing/2014/main" id="{F1D8E60A-6BFC-48D4-9E26-EFD75F864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273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3" name="Text Box 340">
              <a:extLst>
                <a:ext uri="{FF2B5EF4-FFF2-40B4-BE49-F238E27FC236}">
                  <a16:creationId xmlns:a16="http://schemas.microsoft.com/office/drawing/2014/main" id="{4CFF983A-EF6D-4F86-9BE7-9F3938B12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13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4" name="Text Box 341">
              <a:extLst>
                <a:ext uri="{FF2B5EF4-FFF2-40B4-BE49-F238E27FC236}">
                  <a16:creationId xmlns:a16="http://schemas.microsoft.com/office/drawing/2014/main" id="{2238D73F-5616-4FE1-84A7-707F8E639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" y="314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5" name="Text Box 342">
              <a:extLst>
                <a:ext uri="{FF2B5EF4-FFF2-40B4-BE49-F238E27FC236}">
                  <a16:creationId xmlns:a16="http://schemas.microsoft.com/office/drawing/2014/main" id="{2803E3A2-B8BC-4AA8-A72D-0AA4C1013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73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6" name="Line 343">
              <a:extLst>
                <a:ext uri="{FF2B5EF4-FFF2-40B4-BE49-F238E27FC236}">
                  <a16:creationId xmlns:a16="http://schemas.microsoft.com/office/drawing/2014/main" id="{AE2912EC-8CEE-48EB-828B-DC13D4974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3360"/>
              <a:ext cx="312" cy="19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37" name="Line 344">
              <a:extLst>
                <a:ext uri="{FF2B5EF4-FFF2-40B4-BE49-F238E27FC236}">
                  <a16:creationId xmlns:a16="http://schemas.microsoft.com/office/drawing/2014/main" id="{492251C5-A6C9-4ADF-B1FC-3D860C217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9" y="3072"/>
              <a:ext cx="742" cy="48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38" name="Line 347">
              <a:extLst>
                <a:ext uri="{FF2B5EF4-FFF2-40B4-BE49-F238E27FC236}">
                  <a16:creationId xmlns:a16="http://schemas.microsoft.com/office/drawing/2014/main" id="{CAD179D9-70C2-4C99-BBD4-CD7A44AAB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9" y="3024"/>
              <a:ext cx="7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39" name="Line 348">
              <a:extLst>
                <a:ext uri="{FF2B5EF4-FFF2-40B4-BE49-F238E27FC236}">
                  <a16:creationId xmlns:a16="http://schemas.microsoft.com/office/drawing/2014/main" id="{31C80E39-63FD-44C2-82C4-177EB4EB1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5" y="3059"/>
              <a:ext cx="780" cy="48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40" name="Text Box 350">
              <a:extLst>
                <a:ext uri="{FF2B5EF4-FFF2-40B4-BE49-F238E27FC236}">
                  <a16:creationId xmlns:a16="http://schemas.microsoft.com/office/drawing/2014/main" id="{B5FC842C-4179-4AF5-97ED-762E0D2EB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360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1" name="Text Box 351">
              <a:extLst>
                <a:ext uri="{FF2B5EF4-FFF2-40B4-BE49-F238E27FC236}">
                  <a16:creationId xmlns:a16="http://schemas.microsoft.com/office/drawing/2014/main" id="{A2132226-F1E3-4EF1-BB96-8B0537E66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64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2" name="Text Box 352">
              <a:extLst>
                <a:ext uri="{FF2B5EF4-FFF2-40B4-BE49-F238E27FC236}">
                  <a16:creationId xmlns:a16="http://schemas.microsoft.com/office/drawing/2014/main" id="{8CD2A550-9600-4969-8254-AAC6CB43F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279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3" name="Text Box 353">
              <a:extLst>
                <a:ext uri="{FF2B5EF4-FFF2-40B4-BE49-F238E27FC236}">
                  <a16:creationId xmlns:a16="http://schemas.microsoft.com/office/drawing/2014/main" id="{0625CD88-463C-4AAA-B51C-9C5C9B139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64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4" name="Text Box 354">
              <a:extLst>
                <a:ext uri="{FF2B5EF4-FFF2-40B4-BE49-F238E27FC236}">
                  <a16:creationId xmlns:a16="http://schemas.microsoft.com/office/drawing/2014/main" id="{99EC217D-8446-4ADE-A3B8-110787F9E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2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5" name="Text Box 355">
              <a:extLst>
                <a:ext uri="{FF2B5EF4-FFF2-40B4-BE49-F238E27FC236}">
                  <a16:creationId xmlns:a16="http://schemas.microsoft.com/office/drawing/2014/main" id="{C404F985-4938-4C59-846E-65CB75C82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49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58" name="Group 415">
            <a:extLst>
              <a:ext uri="{FF2B5EF4-FFF2-40B4-BE49-F238E27FC236}">
                <a16:creationId xmlns:a16="http://schemas.microsoft.com/office/drawing/2014/main" id="{AB3A068C-8BCA-4B84-8F37-A3716E6DFB7C}"/>
              </a:ext>
            </a:extLst>
          </p:cNvPr>
          <p:cNvGrpSpPr>
            <a:grpSpLocks/>
          </p:cNvGrpSpPr>
          <p:nvPr/>
        </p:nvGrpSpPr>
        <p:grpSpPr bwMode="auto">
          <a:xfrm>
            <a:off x="8069580" y="4378643"/>
            <a:ext cx="2768600" cy="2103438"/>
            <a:chOff x="4272" y="2544"/>
            <a:chExt cx="1744" cy="1325"/>
          </a:xfrm>
        </p:grpSpPr>
        <p:grpSp>
          <p:nvGrpSpPr>
            <p:cNvPr id="459" name="Group 360">
              <a:extLst>
                <a:ext uri="{FF2B5EF4-FFF2-40B4-BE49-F238E27FC236}">
                  <a16:creationId xmlns:a16="http://schemas.microsoft.com/office/drawing/2014/main" id="{0F46DD76-8995-4A42-B6CC-871EF516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8" y="3264"/>
              <a:ext cx="222" cy="173"/>
              <a:chOff x="3957" y="1420"/>
              <a:chExt cx="205" cy="173"/>
            </a:xfrm>
          </p:grpSpPr>
          <p:sp>
            <p:nvSpPr>
              <p:cNvPr id="507" name="Oval 361">
                <a:extLst>
                  <a:ext uri="{FF2B5EF4-FFF2-40B4-BE49-F238E27FC236}">
                    <a16:creationId xmlns:a16="http://schemas.microsoft.com/office/drawing/2014/main" id="{24046C2B-2FE2-4741-9FC8-32789418C5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6" y="1446"/>
                <a:ext cx="138" cy="127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8" name="Text Box 362">
                <a:extLst>
                  <a:ext uri="{FF2B5EF4-FFF2-40B4-BE49-F238E27FC236}">
                    <a16:creationId xmlns:a16="http://schemas.microsoft.com/office/drawing/2014/main" id="{2E510E35-820C-4ABB-86DF-0BDF91748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1420"/>
                <a:ext cx="2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60" name="Group 363">
              <a:extLst>
                <a:ext uri="{FF2B5EF4-FFF2-40B4-BE49-F238E27FC236}">
                  <a16:creationId xmlns:a16="http://schemas.microsoft.com/office/drawing/2014/main" id="{A3A30C6A-DEFA-4EB6-845A-260DA3F4F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2976"/>
              <a:ext cx="223" cy="173"/>
              <a:chOff x="4450" y="2084"/>
              <a:chExt cx="206" cy="173"/>
            </a:xfrm>
          </p:grpSpPr>
          <p:sp>
            <p:nvSpPr>
              <p:cNvPr id="505" name="Oval 364">
                <a:extLst>
                  <a:ext uri="{FF2B5EF4-FFF2-40B4-BE49-F238E27FC236}">
                    <a16:creationId xmlns:a16="http://schemas.microsoft.com/office/drawing/2014/main" id="{2CBD405D-FA51-42C3-8637-FBEC513611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6" name="Text Box 365">
                <a:extLst>
                  <a:ext uri="{FF2B5EF4-FFF2-40B4-BE49-F238E27FC236}">
                    <a16:creationId xmlns:a16="http://schemas.microsoft.com/office/drawing/2014/main" id="{1FD49ECE-6E82-4C81-85C6-089E6CA4F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61" name="Group 366">
              <a:extLst>
                <a:ext uri="{FF2B5EF4-FFF2-40B4-BE49-F238E27FC236}">
                  <a16:creationId xmlns:a16="http://schemas.microsoft.com/office/drawing/2014/main" id="{95CBBC1C-112F-49CC-99BE-77863C8CE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552"/>
              <a:ext cx="223" cy="173"/>
              <a:chOff x="3504" y="2084"/>
              <a:chExt cx="206" cy="173"/>
            </a:xfrm>
          </p:grpSpPr>
          <p:sp>
            <p:nvSpPr>
              <p:cNvPr id="503" name="Oval 367">
                <a:extLst>
                  <a:ext uri="{FF2B5EF4-FFF2-40B4-BE49-F238E27FC236}">
                    <a16:creationId xmlns:a16="http://schemas.microsoft.com/office/drawing/2014/main" id="{F1DA5276-8436-4622-AFCD-307219A21E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2107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4" name="Text Box 368">
                <a:extLst>
                  <a:ext uri="{FF2B5EF4-FFF2-40B4-BE49-F238E27FC236}">
                    <a16:creationId xmlns:a16="http://schemas.microsoft.com/office/drawing/2014/main" id="{E1CB7478-65C4-493C-AB3D-F94235057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62" name="Group 369">
              <a:extLst>
                <a:ext uri="{FF2B5EF4-FFF2-40B4-BE49-F238E27FC236}">
                  <a16:creationId xmlns:a16="http://schemas.microsoft.com/office/drawing/2014/main" id="{089D40B0-704C-41A5-882B-869986450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6" y="2688"/>
              <a:ext cx="223" cy="173"/>
              <a:chOff x="4450" y="2084"/>
              <a:chExt cx="206" cy="173"/>
            </a:xfrm>
          </p:grpSpPr>
          <p:sp>
            <p:nvSpPr>
              <p:cNvPr id="501" name="Oval 370">
                <a:extLst>
                  <a:ext uri="{FF2B5EF4-FFF2-40B4-BE49-F238E27FC236}">
                    <a16:creationId xmlns:a16="http://schemas.microsoft.com/office/drawing/2014/main" id="{27D792CB-A518-4177-8386-A14640CE31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2" name="Text Box 371">
                <a:extLst>
                  <a:ext uri="{FF2B5EF4-FFF2-40B4-BE49-F238E27FC236}">
                    <a16:creationId xmlns:a16="http://schemas.microsoft.com/office/drawing/2014/main" id="{BE38E467-78E3-485B-8BB3-D24A4F774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</a:p>
            </p:txBody>
          </p:sp>
        </p:grpSp>
        <p:grpSp>
          <p:nvGrpSpPr>
            <p:cNvPr id="463" name="Group 372">
              <a:extLst>
                <a:ext uri="{FF2B5EF4-FFF2-40B4-BE49-F238E27FC236}">
                  <a16:creationId xmlns:a16="http://schemas.microsoft.com/office/drawing/2014/main" id="{30F6AB8F-B3BD-46DA-9763-17BD06865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" y="2976"/>
              <a:ext cx="223" cy="173"/>
              <a:chOff x="4450" y="2084"/>
              <a:chExt cx="206" cy="173"/>
            </a:xfrm>
          </p:grpSpPr>
          <p:sp>
            <p:nvSpPr>
              <p:cNvPr id="499" name="Oval 373">
                <a:extLst>
                  <a:ext uri="{FF2B5EF4-FFF2-40B4-BE49-F238E27FC236}">
                    <a16:creationId xmlns:a16="http://schemas.microsoft.com/office/drawing/2014/main" id="{C032906C-DC0E-4C82-A878-D5B8401E66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0" name="Text Box 374">
                <a:extLst>
                  <a:ext uri="{FF2B5EF4-FFF2-40B4-BE49-F238E27FC236}">
                    <a16:creationId xmlns:a16="http://schemas.microsoft.com/office/drawing/2014/main" id="{29D8C851-56E2-4DFB-911D-3CB1D95A2B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</a:p>
            </p:txBody>
          </p:sp>
        </p:grpSp>
        <p:grpSp>
          <p:nvGrpSpPr>
            <p:cNvPr id="464" name="Group 375">
              <a:extLst>
                <a:ext uri="{FF2B5EF4-FFF2-40B4-BE49-F238E27FC236}">
                  <a16:creationId xmlns:a16="http://schemas.microsoft.com/office/drawing/2014/main" id="{C0C056F4-FA84-4826-82A6-F6D088EDA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" y="3552"/>
              <a:ext cx="223" cy="173"/>
              <a:chOff x="4450" y="2084"/>
              <a:chExt cx="206" cy="173"/>
            </a:xfrm>
          </p:grpSpPr>
          <p:sp>
            <p:nvSpPr>
              <p:cNvPr id="497" name="Oval 376">
                <a:extLst>
                  <a:ext uri="{FF2B5EF4-FFF2-40B4-BE49-F238E27FC236}">
                    <a16:creationId xmlns:a16="http://schemas.microsoft.com/office/drawing/2014/main" id="{ED200EA8-495B-49C0-A697-C9B5B9CF34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98" name="Text Box 377">
                <a:extLst>
                  <a:ext uri="{FF2B5EF4-FFF2-40B4-BE49-F238E27FC236}">
                    <a16:creationId xmlns:a16="http://schemas.microsoft.com/office/drawing/2014/main" id="{AFF625CA-4B49-41CE-887C-9B78B8A02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6</a:t>
                </a:r>
              </a:p>
            </p:txBody>
          </p:sp>
        </p:grpSp>
        <p:sp>
          <p:nvSpPr>
            <p:cNvPr id="465" name="Text Box 378">
              <a:extLst>
                <a:ext uri="{FF2B5EF4-FFF2-40B4-BE49-F238E27FC236}">
                  <a16:creationId xmlns:a16="http://schemas.microsoft.com/office/drawing/2014/main" id="{1EB6484F-E657-4D8D-8F8D-199C7EBE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48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6" name="Text Box 379">
              <a:extLst>
                <a:ext uri="{FF2B5EF4-FFF2-40B4-BE49-F238E27FC236}">
                  <a16:creationId xmlns:a16="http://schemas.microsoft.com/office/drawing/2014/main" id="{13C43623-FC40-43ED-BAB7-5A7B72D33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92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7" name="Text Box 380">
              <a:extLst>
                <a:ext uri="{FF2B5EF4-FFF2-40B4-BE49-F238E27FC236}">
                  <a16:creationId xmlns:a16="http://schemas.microsoft.com/office/drawing/2014/main" id="{56CA753B-2803-4882-8ABB-0464E71A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1" y="3292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8" name="Text Box 381">
              <a:extLst>
                <a:ext uri="{FF2B5EF4-FFF2-40B4-BE49-F238E27FC236}">
                  <a16:creationId xmlns:a16="http://schemas.microsoft.com/office/drawing/2014/main" id="{37759BF8-7687-4542-ABF7-141DACBB7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27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9" name="Text Box 382">
              <a:extLst>
                <a:ext uri="{FF2B5EF4-FFF2-40B4-BE49-F238E27FC236}">
                  <a16:creationId xmlns:a16="http://schemas.microsoft.com/office/drawing/2014/main" id="{97FCE3EB-78AB-44BC-935D-A16CA09D2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072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70" name="Line 383">
              <a:extLst>
                <a:ext uri="{FF2B5EF4-FFF2-40B4-BE49-F238E27FC236}">
                  <a16:creationId xmlns:a16="http://schemas.microsoft.com/office/drawing/2014/main" id="{AF66FB47-D511-4F8E-B6F8-000C43AFF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" y="3648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" name="Line 384">
              <a:extLst>
                <a:ext uri="{FF2B5EF4-FFF2-40B4-BE49-F238E27FC236}">
                  <a16:creationId xmlns:a16="http://schemas.microsoft.com/office/drawing/2014/main" id="{2A5A8581-3704-48EA-A953-B2C1B999A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313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2" name="Line 385">
              <a:extLst>
                <a:ext uri="{FF2B5EF4-FFF2-40B4-BE49-F238E27FC236}">
                  <a16:creationId xmlns:a16="http://schemas.microsoft.com/office/drawing/2014/main" id="{42B34788-C4DA-4D8E-BE07-5C2C620AA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4" y="313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3" name="Line 386">
              <a:extLst>
                <a:ext uri="{FF2B5EF4-FFF2-40B4-BE49-F238E27FC236}">
                  <a16:creationId xmlns:a16="http://schemas.microsoft.com/office/drawing/2014/main" id="{E42206DA-E09C-45E4-8C8D-7CDBA08B8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" y="3120"/>
              <a:ext cx="742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4" name="Line 387">
              <a:extLst>
                <a:ext uri="{FF2B5EF4-FFF2-40B4-BE49-F238E27FC236}">
                  <a16:creationId xmlns:a16="http://schemas.microsoft.com/office/drawing/2014/main" id="{D5FADB1D-810C-4C75-B1A4-CB3F90FF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3110"/>
              <a:ext cx="780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5" name="Line 388">
              <a:extLst>
                <a:ext uri="{FF2B5EF4-FFF2-40B4-BE49-F238E27FC236}">
                  <a16:creationId xmlns:a16="http://schemas.microsoft.com/office/drawing/2014/main" id="{A78330D5-B27D-4F8D-A39C-6F7E75A19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" y="2784"/>
              <a:ext cx="364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6" name="Line 389">
              <a:extLst>
                <a:ext uri="{FF2B5EF4-FFF2-40B4-BE49-F238E27FC236}">
                  <a16:creationId xmlns:a16="http://schemas.microsoft.com/office/drawing/2014/main" id="{0B4B520D-A91E-4809-9565-2A6D712AB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52" y="2784"/>
              <a:ext cx="229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7" name="Line 390">
              <a:extLst>
                <a:ext uri="{FF2B5EF4-FFF2-40B4-BE49-F238E27FC236}">
                  <a16:creationId xmlns:a16="http://schemas.microsoft.com/office/drawing/2014/main" id="{E81A4238-F8A3-4796-8742-9F54E0A8B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072"/>
              <a:ext cx="312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8" name="Line 391">
              <a:extLst>
                <a:ext uri="{FF2B5EF4-FFF2-40B4-BE49-F238E27FC236}">
                  <a16:creationId xmlns:a16="http://schemas.microsoft.com/office/drawing/2014/main" id="{6A938529-DB1C-4F6A-833E-809787418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408"/>
              <a:ext cx="312" cy="1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9" name="Text Box 392">
              <a:extLst>
                <a:ext uri="{FF2B5EF4-FFF2-40B4-BE49-F238E27FC236}">
                  <a16:creationId xmlns:a16="http://schemas.microsoft.com/office/drawing/2014/main" id="{96CD20EE-B667-400E-9772-CD46D69A7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364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0" name="Text Box 393">
              <a:extLst>
                <a:ext uri="{FF2B5EF4-FFF2-40B4-BE49-F238E27FC236}">
                  <a16:creationId xmlns:a16="http://schemas.microsoft.com/office/drawing/2014/main" id="{C0B279F1-E56B-4E1C-AAD0-2942FBD4D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" y="278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1" name="Text Box 394">
              <a:extLst>
                <a:ext uri="{FF2B5EF4-FFF2-40B4-BE49-F238E27FC236}">
                  <a16:creationId xmlns:a16="http://schemas.microsoft.com/office/drawing/2014/main" id="{88B0B091-FA1E-4918-82D8-FAF08386E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" y="3187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2" name="Text Box 395">
              <a:extLst>
                <a:ext uri="{FF2B5EF4-FFF2-40B4-BE49-F238E27FC236}">
                  <a16:creationId xmlns:a16="http://schemas.microsoft.com/office/drawing/2014/main" id="{8AC193A4-CA06-4934-AC05-73DE6E5EA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2" y="3197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3" name="Text Box 396">
              <a:extLst>
                <a:ext uri="{FF2B5EF4-FFF2-40B4-BE49-F238E27FC236}">
                  <a16:creationId xmlns:a16="http://schemas.microsoft.com/office/drawing/2014/main" id="{165B56C1-7E6F-417C-806E-FAF2FF986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278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4" name="Line 397">
              <a:extLst>
                <a:ext uri="{FF2B5EF4-FFF2-40B4-BE49-F238E27FC236}">
                  <a16:creationId xmlns:a16="http://schemas.microsoft.com/office/drawing/2014/main" id="{5FBC0D2A-F447-4F37-A8A8-454170E4D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408"/>
              <a:ext cx="312" cy="19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5" name="Line 398">
              <a:extLst>
                <a:ext uri="{FF2B5EF4-FFF2-40B4-BE49-F238E27FC236}">
                  <a16:creationId xmlns:a16="http://schemas.microsoft.com/office/drawing/2014/main" id="{515DD105-C207-409D-9632-970F98767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" y="3120"/>
              <a:ext cx="742" cy="48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486" name="Group 401">
              <a:extLst>
                <a:ext uri="{FF2B5EF4-FFF2-40B4-BE49-F238E27FC236}">
                  <a16:creationId xmlns:a16="http://schemas.microsoft.com/office/drawing/2014/main" id="{0F91DC34-7719-49C8-8348-D918263A1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" y="3072"/>
              <a:ext cx="728" cy="0"/>
              <a:chOff x="1344" y="2832"/>
              <a:chExt cx="672" cy="0"/>
            </a:xfrm>
          </p:grpSpPr>
          <p:sp>
            <p:nvSpPr>
              <p:cNvPr id="495" name="Line 402">
                <a:extLst>
                  <a:ext uri="{FF2B5EF4-FFF2-40B4-BE49-F238E27FC236}">
                    <a16:creationId xmlns:a16="http://schemas.microsoft.com/office/drawing/2014/main" id="{68C8521F-5859-4708-B0FD-B9AD10625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832"/>
                <a:ext cx="67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96" name="Line 403">
                <a:extLst>
                  <a:ext uri="{FF2B5EF4-FFF2-40B4-BE49-F238E27FC236}">
                    <a16:creationId xmlns:a16="http://schemas.microsoft.com/office/drawing/2014/main" id="{1B4CDD59-EC25-43A9-8710-0F61CE45B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832"/>
                <a:ext cx="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87" name="Line 406">
              <a:extLst>
                <a:ext uri="{FF2B5EF4-FFF2-40B4-BE49-F238E27FC236}">
                  <a16:creationId xmlns:a16="http://schemas.microsoft.com/office/drawing/2014/main" id="{C78A72CB-EFA6-4D59-B127-2304FAF92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50" y="2784"/>
              <a:ext cx="229" cy="23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8" name="Line 407">
              <a:extLst>
                <a:ext uri="{FF2B5EF4-FFF2-40B4-BE49-F238E27FC236}">
                  <a16:creationId xmlns:a16="http://schemas.microsoft.com/office/drawing/2014/main" id="{AF8E0EEA-BC85-4690-87BB-B88E4E0F0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3111"/>
              <a:ext cx="780" cy="48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9" name="Text Box 408">
              <a:extLst>
                <a:ext uri="{FF2B5EF4-FFF2-40B4-BE49-F238E27FC236}">
                  <a16:creationId xmlns:a16="http://schemas.microsoft.com/office/drawing/2014/main" id="{8A13EE91-16F9-4839-AF1B-143A42A24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40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0" name="Text Box 409">
              <a:extLst>
                <a:ext uri="{FF2B5EF4-FFF2-40B4-BE49-F238E27FC236}">
                  <a16:creationId xmlns:a16="http://schemas.microsoft.com/office/drawing/2014/main" id="{7BF77CE4-2353-4135-8BF4-25C3E8CC6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369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1" name="Text Box 410">
              <a:extLst>
                <a:ext uri="{FF2B5EF4-FFF2-40B4-BE49-F238E27FC236}">
                  <a16:creationId xmlns:a16="http://schemas.microsoft.com/office/drawing/2014/main" id="{3C376EAC-10FC-4F24-BCAF-00A0149B2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2853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2" name="Text Box 411">
              <a:extLst>
                <a:ext uri="{FF2B5EF4-FFF2-40B4-BE49-F238E27FC236}">
                  <a16:creationId xmlns:a16="http://schemas.microsoft.com/office/drawing/2014/main" id="{B8BA79CE-CB07-4600-A7B3-BC38C387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54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3" name="Text Box 412">
              <a:extLst>
                <a:ext uri="{FF2B5EF4-FFF2-40B4-BE49-F238E27FC236}">
                  <a16:creationId xmlns:a16="http://schemas.microsoft.com/office/drawing/2014/main" id="{00AFABEE-4801-4F7B-8D8E-75CD28F6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" y="297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4" name="Text Box 413">
              <a:extLst>
                <a:ext uri="{FF2B5EF4-FFF2-40B4-BE49-F238E27FC236}">
                  <a16:creationId xmlns:a16="http://schemas.microsoft.com/office/drawing/2014/main" id="{0A0088F9-BC2F-494D-8278-6F967A321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" y="369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09" name="Group 421">
            <a:extLst>
              <a:ext uri="{FF2B5EF4-FFF2-40B4-BE49-F238E27FC236}">
                <a16:creationId xmlns:a16="http://schemas.microsoft.com/office/drawing/2014/main" id="{1AEECFBB-BDBD-44F8-AA5B-61F0E23A7EA5}"/>
              </a:ext>
            </a:extLst>
          </p:cNvPr>
          <p:cNvGrpSpPr>
            <a:grpSpLocks/>
          </p:cNvGrpSpPr>
          <p:nvPr/>
        </p:nvGrpSpPr>
        <p:grpSpPr bwMode="auto">
          <a:xfrm>
            <a:off x="2311718" y="1679893"/>
            <a:ext cx="2252662" cy="2208213"/>
            <a:chOff x="693" y="892"/>
            <a:chExt cx="1419" cy="1391"/>
          </a:xfrm>
        </p:grpSpPr>
        <p:sp>
          <p:nvSpPr>
            <p:cNvPr id="510" name="Text Box 107">
              <a:extLst>
                <a:ext uri="{FF2B5EF4-FFF2-40B4-BE49-F238E27FC236}">
                  <a16:creationId xmlns:a16="http://schemas.microsoft.com/office/drawing/2014/main" id="{E5BC82E1-91C9-4D13-BF34-FF009919B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050"/>
              <a:ext cx="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pt-BR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+</a:t>
              </a:r>
              <a:endParaRPr lang="en-US" altLang="en-US" sz="1800">
                <a:solidFill>
                  <a:srgbClr val="00B05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1" name="Text Box 108">
              <a:extLst>
                <a:ext uri="{FF2B5EF4-FFF2-40B4-BE49-F238E27FC236}">
                  <a16:creationId xmlns:a16="http://schemas.microsoft.com/office/drawing/2014/main" id="{352CDC8A-2316-4CD9-9393-E69929947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1337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pt-BR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+</a:t>
              </a:r>
              <a:endParaRPr lang="en-US" altLang="en-US" sz="1800">
                <a:solidFill>
                  <a:srgbClr val="00B05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2" name="Text Box 109">
              <a:extLst>
                <a:ext uri="{FF2B5EF4-FFF2-40B4-BE49-F238E27FC236}">
                  <a16:creationId xmlns:a16="http://schemas.microsoft.com/office/drawing/2014/main" id="{D014E49A-598C-4028-B521-F9864D961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" y="892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pt-BR" altLang="en-US" sz="1800">
                  <a:solidFill>
                    <a:srgbClr val="00B05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+</a:t>
              </a:r>
              <a:endParaRPr lang="en-US" altLang="en-US" sz="1800">
                <a:solidFill>
                  <a:srgbClr val="00B05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3" name="Text Box 419">
              <a:extLst>
                <a:ext uri="{FF2B5EF4-FFF2-40B4-BE49-F238E27FC236}">
                  <a16:creationId xmlns:a16="http://schemas.microsoft.com/office/drawing/2014/main" id="{417F8E1E-4E2D-40DC-8207-ECC3ED90B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2032"/>
              <a:ext cx="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pt-BR" altLang="en-US" sz="1800">
                  <a:solidFill>
                    <a:srgbClr val="00CC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+</a:t>
              </a:r>
              <a:endParaRPr lang="en-US" altLang="en-US" sz="1800">
                <a:solidFill>
                  <a:srgbClr val="00CC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4" name="Text Box 420">
              <a:extLst>
                <a:ext uri="{FF2B5EF4-FFF2-40B4-BE49-F238E27FC236}">
                  <a16:creationId xmlns:a16="http://schemas.microsoft.com/office/drawing/2014/main" id="{1B80DC2F-22E0-451B-9DEA-A16611228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193"/>
              <a:ext cx="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pt-BR" altLang="en-US" sz="1800">
                  <a:solidFill>
                    <a:srgbClr val="00CC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+</a:t>
              </a:r>
              <a:endParaRPr lang="en-US" altLang="en-US" sz="1800">
                <a:solidFill>
                  <a:srgbClr val="00CC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15" name="Group 431">
            <a:extLst>
              <a:ext uri="{FF2B5EF4-FFF2-40B4-BE49-F238E27FC236}">
                <a16:creationId xmlns:a16="http://schemas.microsoft.com/office/drawing/2014/main" id="{4023B490-77E6-4437-985E-2F4619AE9816}"/>
              </a:ext>
            </a:extLst>
          </p:cNvPr>
          <p:cNvGrpSpPr>
            <a:grpSpLocks/>
          </p:cNvGrpSpPr>
          <p:nvPr/>
        </p:nvGrpSpPr>
        <p:grpSpPr bwMode="auto">
          <a:xfrm>
            <a:off x="4792980" y="1679893"/>
            <a:ext cx="2862263" cy="2201863"/>
            <a:chOff x="2256" y="892"/>
            <a:chExt cx="1803" cy="1387"/>
          </a:xfrm>
        </p:grpSpPr>
        <p:sp>
          <p:nvSpPr>
            <p:cNvPr id="516" name="Text Box 117">
              <a:extLst>
                <a:ext uri="{FF2B5EF4-FFF2-40B4-BE49-F238E27FC236}">
                  <a16:creationId xmlns:a16="http://schemas.microsoft.com/office/drawing/2014/main" id="{E47329D1-38E2-4322-8F8F-C08574A41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892"/>
              <a:ext cx="3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sym typeface="Symbol" panose="05050102010706020507" pitchFamily="18" charset="2"/>
                </a:rPr>
                <a:t>+</a:t>
              </a: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endParaRPr>
            </a:p>
          </p:txBody>
        </p:sp>
        <p:grpSp>
          <p:nvGrpSpPr>
            <p:cNvPr id="517" name="Group 47">
              <a:extLst>
                <a:ext uri="{FF2B5EF4-FFF2-40B4-BE49-F238E27FC236}">
                  <a16:creationId xmlns:a16="http://schemas.microsoft.com/office/drawing/2014/main" id="{8A10288C-D594-4BD6-86FC-9829B55CB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074"/>
              <a:ext cx="1631" cy="1133"/>
              <a:chOff x="1488" y="2256"/>
              <a:chExt cx="1506" cy="1133"/>
            </a:xfrm>
          </p:grpSpPr>
          <p:grpSp>
            <p:nvGrpSpPr>
              <p:cNvPr id="524" name="Group 48">
                <a:extLst>
                  <a:ext uri="{FF2B5EF4-FFF2-40B4-BE49-F238E27FC236}">
                    <a16:creationId xmlns:a16="http://schemas.microsoft.com/office/drawing/2014/main" id="{0A51AF76-C2F6-44E3-9996-F2CB0963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832"/>
                <a:ext cx="205" cy="173"/>
                <a:chOff x="3957" y="1420"/>
                <a:chExt cx="205" cy="173"/>
              </a:xfrm>
            </p:grpSpPr>
            <p:sp>
              <p:nvSpPr>
                <p:cNvPr id="560" name="Oval 49">
                  <a:extLst>
                    <a:ext uri="{FF2B5EF4-FFF2-40B4-BE49-F238E27FC236}">
                      <a16:creationId xmlns:a16="http://schemas.microsoft.com/office/drawing/2014/main" id="{A38325A0-3D95-437E-9225-3E56FCBE1C1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66" y="1446"/>
                  <a:ext cx="138" cy="127"/>
                </a:xfrm>
                <a:prstGeom prst="ellipse">
                  <a:avLst/>
                </a:prstGeom>
                <a:solidFill>
                  <a:srgbClr val="EBEBEB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1" name="Text Box 50">
                  <a:extLst>
                    <a:ext uri="{FF2B5EF4-FFF2-40B4-BE49-F238E27FC236}">
                      <a16:creationId xmlns:a16="http://schemas.microsoft.com/office/drawing/2014/main" id="{06DD2CA8-15F1-45DF-847E-2565156F22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0"/>
                  <a:ext cx="20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en-US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1</a:t>
                  </a:r>
                  <a:endPara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525" name="Group 51">
                <a:extLst>
                  <a:ext uri="{FF2B5EF4-FFF2-40B4-BE49-F238E27FC236}">
                    <a16:creationId xmlns:a16="http://schemas.microsoft.com/office/drawing/2014/main" id="{19B55C6E-E7D9-4FEE-898A-BD096E5908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2544"/>
                <a:ext cx="206" cy="173"/>
                <a:chOff x="4450" y="2084"/>
                <a:chExt cx="206" cy="173"/>
              </a:xfrm>
            </p:grpSpPr>
            <p:sp>
              <p:nvSpPr>
                <p:cNvPr id="558" name="Oval 52">
                  <a:extLst>
                    <a:ext uri="{FF2B5EF4-FFF2-40B4-BE49-F238E27FC236}">
                      <a16:creationId xmlns:a16="http://schemas.microsoft.com/office/drawing/2014/main" id="{D65A80A7-67E6-412E-827C-F927A941C6E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57" y="2108"/>
                  <a:ext cx="139" cy="126"/>
                </a:xfrm>
                <a:prstGeom prst="ellipse">
                  <a:avLst/>
                </a:prstGeom>
                <a:solidFill>
                  <a:srgbClr val="EBEBEB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9" name="Text Box 53">
                  <a:extLst>
                    <a:ext uri="{FF2B5EF4-FFF2-40B4-BE49-F238E27FC236}">
                      <a16:creationId xmlns:a16="http://schemas.microsoft.com/office/drawing/2014/main" id="{CC82A2D2-ED57-40C2-BEB4-9BBF4C0A24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0" y="2084"/>
                  <a:ext cx="20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en-US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2</a:t>
                  </a:r>
                  <a:endPara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526" name="Group 54">
                <a:extLst>
                  <a:ext uri="{FF2B5EF4-FFF2-40B4-BE49-F238E27FC236}">
                    <a16:creationId xmlns:a16="http://schemas.microsoft.com/office/drawing/2014/main" id="{77066C9E-18CC-47F5-9B40-28EBFC850A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3120"/>
                <a:ext cx="206" cy="173"/>
                <a:chOff x="3504" y="2084"/>
                <a:chExt cx="206" cy="173"/>
              </a:xfrm>
            </p:grpSpPr>
            <p:sp>
              <p:nvSpPr>
                <p:cNvPr id="556" name="Oval 55">
                  <a:extLst>
                    <a:ext uri="{FF2B5EF4-FFF2-40B4-BE49-F238E27FC236}">
                      <a16:creationId xmlns:a16="http://schemas.microsoft.com/office/drawing/2014/main" id="{A525F8C1-0E47-4830-814C-CFB297E974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2107"/>
                  <a:ext cx="139" cy="126"/>
                </a:xfrm>
                <a:prstGeom prst="ellipse">
                  <a:avLst/>
                </a:prstGeom>
                <a:solidFill>
                  <a:srgbClr val="EBEBEB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7" name="Text Box 56">
                  <a:extLst>
                    <a:ext uri="{FF2B5EF4-FFF2-40B4-BE49-F238E27FC236}">
                      <a16:creationId xmlns:a16="http://schemas.microsoft.com/office/drawing/2014/main" id="{8BC2F4C1-6E6A-404A-89DF-4CD6E52284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2084"/>
                  <a:ext cx="20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en-US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3</a:t>
                  </a:r>
                  <a:endPara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527" name="Group 57">
                <a:extLst>
                  <a:ext uri="{FF2B5EF4-FFF2-40B4-BE49-F238E27FC236}">
                    <a16:creationId xmlns:a16="http://schemas.microsoft.com/office/drawing/2014/main" id="{613F18AC-E612-4A27-BA1A-DDE773323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256"/>
                <a:ext cx="206" cy="173"/>
                <a:chOff x="4450" y="2084"/>
                <a:chExt cx="206" cy="173"/>
              </a:xfrm>
            </p:grpSpPr>
            <p:sp>
              <p:nvSpPr>
                <p:cNvPr id="554" name="Oval 58">
                  <a:extLst>
                    <a:ext uri="{FF2B5EF4-FFF2-40B4-BE49-F238E27FC236}">
                      <a16:creationId xmlns:a16="http://schemas.microsoft.com/office/drawing/2014/main" id="{ED877D16-56CD-44E0-9C7F-B71DF765FF7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57" y="2108"/>
                  <a:ext cx="139" cy="126"/>
                </a:xfrm>
                <a:prstGeom prst="ellipse">
                  <a:avLst/>
                </a:prstGeom>
                <a:solidFill>
                  <a:srgbClr val="EBEBEB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5" name="Text Box 59">
                  <a:extLst>
                    <a:ext uri="{FF2B5EF4-FFF2-40B4-BE49-F238E27FC236}">
                      <a16:creationId xmlns:a16="http://schemas.microsoft.com/office/drawing/2014/main" id="{072FF702-862C-47E0-BF37-A5C1B75C2E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0" y="2084"/>
                  <a:ext cx="20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4</a:t>
                  </a:r>
                </a:p>
              </p:txBody>
            </p:sp>
          </p:grpSp>
          <p:grpSp>
            <p:nvGrpSpPr>
              <p:cNvPr id="528" name="Group 60">
                <a:extLst>
                  <a:ext uri="{FF2B5EF4-FFF2-40B4-BE49-F238E27FC236}">
                    <a16:creationId xmlns:a16="http://schemas.microsoft.com/office/drawing/2014/main" id="{C2D9F422-1F5C-4378-A97C-B18B53E55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544"/>
                <a:ext cx="206" cy="173"/>
                <a:chOff x="4450" y="2084"/>
                <a:chExt cx="206" cy="173"/>
              </a:xfrm>
            </p:grpSpPr>
            <p:sp>
              <p:nvSpPr>
                <p:cNvPr id="552" name="Oval 61">
                  <a:extLst>
                    <a:ext uri="{FF2B5EF4-FFF2-40B4-BE49-F238E27FC236}">
                      <a16:creationId xmlns:a16="http://schemas.microsoft.com/office/drawing/2014/main" id="{59BA639E-3054-42AF-8AE5-9A5A1BAC6D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57" y="2108"/>
                  <a:ext cx="139" cy="126"/>
                </a:xfrm>
                <a:prstGeom prst="ellipse">
                  <a:avLst/>
                </a:prstGeom>
                <a:solidFill>
                  <a:srgbClr val="EBEBEB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3" name="Text Box 62">
                  <a:extLst>
                    <a:ext uri="{FF2B5EF4-FFF2-40B4-BE49-F238E27FC236}">
                      <a16:creationId xmlns:a16="http://schemas.microsoft.com/office/drawing/2014/main" id="{737422F4-2517-4A32-AA49-3B0105A384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0" y="2084"/>
                  <a:ext cx="20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5</a:t>
                  </a:r>
                </a:p>
              </p:txBody>
            </p:sp>
          </p:grpSp>
          <p:grpSp>
            <p:nvGrpSpPr>
              <p:cNvPr id="529" name="Group 63">
                <a:extLst>
                  <a:ext uri="{FF2B5EF4-FFF2-40B4-BE49-F238E27FC236}">
                    <a16:creationId xmlns:a16="http://schemas.microsoft.com/office/drawing/2014/main" id="{A467A5E9-036B-4BA8-894E-E2240DE2E7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3120"/>
                <a:ext cx="206" cy="173"/>
                <a:chOff x="4450" y="2084"/>
                <a:chExt cx="206" cy="173"/>
              </a:xfrm>
            </p:grpSpPr>
            <p:sp>
              <p:nvSpPr>
                <p:cNvPr id="550" name="Oval 64">
                  <a:extLst>
                    <a:ext uri="{FF2B5EF4-FFF2-40B4-BE49-F238E27FC236}">
                      <a16:creationId xmlns:a16="http://schemas.microsoft.com/office/drawing/2014/main" id="{D7B7B6E1-3DF6-426F-9292-4223F5F7A21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57" y="2108"/>
                  <a:ext cx="139" cy="126"/>
                </a:xfrm>
                <a:prstGeom prst="ellipse">
                  <a:avLst/>
                </a:prstGeom>
                <a:solidFill>
                  <a:srgbClr val="EBEBEB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1" name="Text Box 65">
                  <a:extLst>
                    <a:ext uri="{FF2B5EF4-FFF2-40B4-BE49-F238E27FC236}">
                      <a16:creationId xmlns:a16="http://schemas.microsoft.com/office/drawing/2014/main" id="{7BDDEE1F-31C5-498D-AF8C-F0DA28D8A0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0" y="2084"/>
                  <a:ext cx="20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</a:rPr>
                    <a:t>6</a:t>
                  </a:r>
                </a:p>
              </p:txBody>
            </p:sp>
          </p:grpSp>
          <p:sp>
            <p:nvSpPr>
              <p:cNvPr id="530" name="Text Box 66">
                <a:extLst>
                  <a:ext uri="{FF2B5EF4-FFF2-40B4-BE49-F238E27FC236}">
                    <a16:creationId xmlns:a16="http://schemas.microsoft.com/office/drawing/2014/main" id="{52C52AA7-C867-4FDF-B4ED-71DF3D4AF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052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1" name="Text Box 67">
                <a:extLst>
                  <a:ext uri="{FF2B5EF4-FFF2-40B4-BE49-F238E27FC236}">
                    <a16:creationId xmlns:a16="http://schemas.microsoft.com/office/drawing/2014/main" id="{2DFFC577-9764-4ED7-B8DA-3392CEFC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496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2" name="Text Box 68">
                <a:extLst>
                  <a:ext uri="{FF2B5EF4-FFF2-40B4-BE49-F238E27FC236}">
                    <a16:creationId xmlns:a16="http://schemas.microsoft.com/office/drawing/2014/main" id="{DFC108EC-2D53-4F75-9D0A-5A38E3AF50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2" y="2860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3" name="Text Box 69">
                <a:extLst>
                  <a:ext uri="{FF2B5EF4-FFF2-40B4-BE49-F238E27FC236}">
                    <a16:creationId xmlns:a16="http://schemas.microsoft.com/office/drawing/2014/main" id="{A708D92F-FB4F-4359-832A-F6A74746C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4" y="2842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4" name="Text Box 70">
                <a:extLst>
                  <a:ext uri="{FF2B5EF4-FFF2-40B4-BE49-F238E27FC236}">
                    <a16:creationId xmlns:a16="http://schemas.microsoft.com/office/drawing/2014/main" id="{E5326995-21E5-499A-8A54-1FF7D0590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640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7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5" name="Line 71">
                <a:extLst>
                  <a:ext uri="{FF2B5EF4-FFF2-40B4-BE49-F238E27FC236}">
                    <a16:creationId xmlns:a16="http://schemas.microsoft.com/office/drawing/2014/main" id="{71A577CD-6D57-4DF4-B558-63E8D9E45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6" name="Line 72">
                <a:extLst>
                  <a:ext uri="{FF2B5EF4-FFF2-40B4-BE49-F238E27FC236}">
                    <a16:creationId xmlns:a16="http://schemas.microsoft.com/office/drawing/2014/main" id="{86CD9CD7-A307-4614-9632-CED2549F7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216"/>
                <a:ext cx="67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7" name="Line 73">
                <a:extLst>
                  <a:ext uri="{FF2B5EF4-FFF2-40B4-BE49-F238E27FC236}">
                    <a16:creationId xmlns:a16="http://schemas.microsoft.com/office/drawing/2014/main" id="{565C79BD-E6D6-4C4C-ABBB-175D983EC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6" y="2698"/>
                <a:ext cx="0" cy="43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8" name="Line 74">
                <a:extLst>
                  <a:ext uri="{FF2B5EF4-FFF2-40B4-BE49-F238E27FC236}">
                    <a16:creationId xmlns:a16="http://schemas.microsoft.com/office/drawing/2014/main" id="{8F82BAF9-F31F-47ED-BF6F-7EAD60FE9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4" y="2698"/>
                <a:ext cx="0" cy="43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39" name="Line 75">
                <a:extLst>
                  <a:ext uri="{FF2B5EF4-FFF2-40B4-BE49-F238E27FC236}">
                    <a16:creationId xmlns:a16="http://schemas.microsoft.com/office/drawing/2014/main" id="{013497CE-757D-4C86-977A-3DDF65039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2688"/>
                <a:ext cx="685" cy="4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0" name="Line 76">
                <a:extLst>
                  <a:ext uri="{FF2B5EF4-FFF2-40B4-BE49-F238E27FC236}">
                    <a16:creationId xmlns:a16="http://schemas.microsoft.com/office/drawing/2014/main" id="{AF4BF189-1D49-4F14-A024-F792D0DE0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4" y="2678"/>
                <a:ext cx="720" cy="4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1" name="Line 77">
                <a:extLst>
                  <a:ext uri="{FF2B5EF4-FFF2-40B4-BE49-F238E27FC236}">
                    <a16:creationId xmlns:a16="http://schemas.microsoft.com/office/drawing/2014/main" id="{0A8EC117-B237-4030-9B0D-2790452C6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2352"/>
                <a:ext cx="336" cy="2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2" name="Line 78">
                <a:extLst>
                  <a:ext uri="{FF2B5EF4-FFF2-40B4-BE49-F238E27FC236}">
                    <a16:creationId xmlns:a16="http://schemas.microsoft.com/office/drawing/2014/main" id="{F44E861E-9BF1-4DDA-9DB7-7B931E310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4" y="2352"/>
                <a:ext cx="212" cy="2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3" name="Line 79">
                <a:extLst>
                  <a:ext uri="{FF2B5EF4-FFF2-40B4-BE49-F238E27FC236}">
                    <a16:creationId xmlns:a16="http://schemas.microsoft.com/office/drawing/2014/main" id="{8BCFA4BF-E2E4-435C-B2D3-4917F8D54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2640"/>
                <a:ext cx="288" cy="2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4" name="Line 80">
                <a:extLst>
                  <a:ext uri="{FF2B5EF4-FFF2-40B4-BE49-F238E27FC236}">
                    <a16:creationId xmlns:a16="http://schemas.microsoft.com/office/drawing/2014/main" id="{8A1D4594-8904-448D-84C3-8A0974F90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288" cy="1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5" name="Text Box 81">
                <a:extLst>
                  <a:ext uri="{FF2B5EF4-FFF2-40B4-BE49-F238E27FC236}">
                    <a16:creationId xmlns:a16="http://schemas.microsoft.com/office/drawing/2014/main" id="{D2E619D2-433D-44BB-9828-25B564683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16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7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6" name="Text Box 82">
                <a:extLst>
                  <a:ext uri="{FF2B5EF4-FFF2-40B4-BE49-F238E27FC236}">
                    <a16:creationId xmlns:a16="http://schemas.microsoft.com/office/drawing/2014/main" id="{69606FEF-7436-4887-B95A-798CC3FD7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352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7" name="Text Box 83">
                <a:extLst>
                  <a:ext uri="{FF2B5EF4-FFF2-40B4-BE49-F238E27FC236}">
                    <a16:creationId xmlns:a16="http://schemas.microsoft.com/office/drawing/2014/main" id="{523B5524-97C8-4838-A923-DB55D1DB6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755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8" name="Text Box 84">
                <a:extLst>
                  <a:ext uri="{FF2B5EF4-FFF2-40B4-BE49-F238E27FC236}">
                    <a16:creationId xmlns:a16="http://schemas.microsoft.com/office/drawing/2014/main" id="{ADBE9166-1F58-4A1D-A99B-49B4C4801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765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49" name="Text Box 85">
                <a:extLst>
                  <a:ext uri="{FF2B5EF4-FFF2-40B4-BE49-F238E27FC236}">
                    <a16:creationId xmlns:a16="http://schemas.microsoft.com/office/drawing/2014/main" id="{52499314-1777-445E-8D2B-5196F4872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352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518" name="Line 86">
              <a:extLst>
                <a:ext uri="{FF2B5EF4-FFF2-40B4-BE49-F238E27FC236}">
                  <a16:creationId xmlns:a16="http://schemas.microsoft.com/office/drawing/2014/main" id="{F063358C-A666-4597-848B-39F5E37C1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783"/>
              <a:ext cx="329" cy="2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19" name="Text Box 180">
              <a:extLst>
                <a:ext uri="{FF2B5EF4-FFF2-40B4-BE49-F238E27FC236}">
                  <a16:creationId xmlns:a16="http://schemas.microsoft.com/office/drawing/2014/main" id="{990D58F6-838A-4EA1-BD5F-EBAF684F6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76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0" name="Text Box 182">
              <a:extLst>
                <a:ext uri="{FF2B5EF4-FFF2-40B4-BE49-F238E27FC236}">
                  <a16:creationId xmlns:a16="http://schemas.microsoft.com/office/drawing/2014/main" id="{506497EB-D82D-4661-A4D5-95C722255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2" y="207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1" name="Text Box 423">
              <a:extLst>
                <a:ext uri="{FF2B5EF4-FFF2-40B4-BE49-F238E27FC236}">
                  <a16:creationId xmlns:a16="http://schemas.microsoft.com/office/drawing/2014/main" id="{C64514A7-049A-4EC6-A881-168035341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26"/>
              <a:ext cx="3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sym typeface="Symbol" panose="05050102010706020507" pitchFamily="18" charset="2"/>
                </a:rPr>
                <a:t>+</a:t>
              </a: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endParaRPr>
            </a:p>
          </p:txBody>
        </p:sp>
        <p:sp>
          <p:nvSpPr>
            <p:cNvPr id="522" name="Text Box 424">
              <a:extLst>
                <a:ext uri="{FF2B5EF4-FFF2-40B4-BE49-F238E27FC236}">
                  <a16:creationId xmlns:a16="http://schemas.microsoft.com/office/drawing/2014/main" id="{9431DD43-EDEA-4507-9546-7F9E3F943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046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sym typeface="Symbol" panose="05050102010706020507" pitchFamily="18" charset="2"/>
                </a:rPr>
                <a:t>+</a:t>
              </a: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endParaRPr>
            </a:p>
          </p:txBody>
        </p:sp>
        <p:sp>
          <p:nvSpPr>
            <p:cNvPr id="523" name="Text Box 425">
              <a:extLst>
                <a:ext uri="{FF2B5EF4-FFF2-40B4-BE49-F238E27FC236}">
                  <a16:creationId xmlns:a16="http://schemas.microsoft.com/office/drawing/2014/main" id="{5F22ABDF-663A-4DB6-8C69-193BA883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121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sym typeface="Symbol" panose="05050102010706020507" pitchFamily="18" charset="2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endParaRPr>
            </a:p>
          </p:txBody>
        </p:sp>
      </p:grpSp>
      <p:grpSp>
        <p:nvGrpSpPr>
          <p:cNvPr id="562" name="Group 427">
            <a:extLst>
              <a:ext uri="{FF2B5EF4-FFF2-40B4-BE49-F238E27FC236}">
                <a16:creationId xmlns:a16="http://schemas.microsoft.com/office/drawing/2014/main" id="{3C233EEE-97FD-4707-B974-19A129955F91}"/>
              </a:ext>
            </a:extLst>
          </p:cNvPr>
          <p:cNvGrpSpPr>
            <a:grpSpLocks/>
          </p:cNvGrpSpPr>
          <p:nvPr/>
        </p:nvGrpSpPr>
        <p:grpSpPr bwMode="auto">
          <a:xfrm>
            <a:off x="5180330" y="2187893"/>
            <a:ext cx="742950" cy="1047750"/>
            <a:chOff x="2500" y="1212"/>
            <a:chExt cx="468" cy="660"/>
          </a:xfrm>
        </p:grpSpPr>
        <p:sp>
          <p:nvSpPr>
            <p:cNvPr id="563" name="Oval 97">
              <a:extLst>
                <a:ext uri="{FF2B5EF4-FFF2-40B4-BE49-F238E27FC236}">
                  <a16:creationId xmlns:a16="http://schemas.microsoft.com/office/drawing/2014/main" id="{20ECD8EB-675D-49F3-A36C-E6CF8D7F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1632"/>
              <a:ext cx="4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64" name="Text Box 113">
              <a:extLst>
                <a:ext uri="{FF2B5EF4-FFF2-40B4-BE49-F238E27FC236}">
                  <a16:creationId xmlns:a16="http://schemas.microsoft.com/office/drawing/2014/main" id="{DF49967B-6585-4E0A-B7F9-2B9A31944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1212"/>
              <a:ext cx="208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65" name="Group 429">
            <a:extLst>
              <a:ext uri="{FF2B5EF4-FFF2-40B4-BE49-F238E27FC236}">
                <a16:creationId xmlns:a16="http://schemas.microsoft.com/office/drawing/2014/main" id="{B5C18E3A-9E75-4A36-9AEB-52BFE061D77E}"/>
              </a:ext>
            </a:extLst>
          </p:cNvPr>
          <p:cNvGrpSpPr>
            <a:grpSpLocks/>
          </p:cNvGrpSpPr>
          <p:nvPr/>
        </p:nvGrpSpPr>
        <p:grpSpPr bwMode="auto">
          <a:xfrm>
            <a:off x="6035993" y="3388043"/>
            <a:ext cx="1271587" cy="514350"/>
            <a:chOff x="3039" y="1968"/>
            <a:chExt cx="801" cy="324"/>
          </a:xfrm>
        </p:grpSpPr>
        <p:sp>
          <p:nvSpPr>
            <p:cNvPr id="566" name="Oval 102">
              <a:extLst>
                <a:ext uri="{FF2B5EF4-FFF2-40B4-BE49-F238E27FC236}">
                  <a16:creationId xmlns:a16="http://schemas.microsoft.com/office/drawing/2014/main" id="{0D21A221-0BCC-40EE-B09C-CD9F9A88D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968"/>
              <a:ext cx="4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67" name="Text Box 115">
              <a:extLst>
                <a:ext uri="{FF2B5EF4-FFF2-40B4-BE49-F238E27FC236}">
                  <a16:creationId xmlns:a16="http://schemas.microsoft.com/office/drawing/2014/main" id="{216C6498-B004-4A26-9508-6E1C078E0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119"/>
              <a:ext cx="28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68" name="Group 430">
            <a:extLst>
              <a:ext uri="{FF2B5EF4-FFF2-40B4-BE49-F238E27FC236}">
                <a16:creationId xmlns:a16="http://schemas.microsoft.com/office/drawing/2014/main" id="{BEE67375-09D5-458C-BDF1-F1BF8DC8D058}"/>
              </a:ext>
            </a:extLst>
          </p:cNvPr>
          <p:cNvGrpSpPr>
            <a:grpSpLocks/>
          </p:cNvGrpSpPr>
          <p:nvPr/>
        </p:nvGrpSpPr>
        <p:grpSpPr bwMode="auto">
          <a:xfrm>
            <a:off x="6340793" y="2411731"/>
            <a:ext cx="1238250" cy="671512"/>
            <a:chOff x="3247" y="1371"/>
            <a:chExt cx="780" cy="423"/>
          </a:xfrm>
        </p:grpSpPr>
        <p:sp>
          <p:nvSpPr>
            <p:cNvPr id="569" name="Oval 100">
              <a:extLst>
                <a:ext uri="{FF2B5EF4-FFF2-40B4-BE49-F238E27FC236}">
                  <a16:creationId xmlns:a16="http://schemas.microsoft.com/office/drawing/2014/main" id="{9F0B258F-2D0E-46A6-AA69-F9A27B63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1554"/>
              <a:ext cx="4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70" name="Text Box 116">
              <a:extLst>
                <a:ext uri="{FF2B5EF4-FFF2-40B4-BE49-F238E27FC236}">
                  <a16:creationId xmlns:a16="http://schemas.microsoft.com/office/drawing/2014/main" id="{E269FDF3-5A80-4E64-93BA-66339E8C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371"/>
              <a:ext cx="233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71" name="Group 436">
            <a:extLst>
              <a:ext uri="{FF2B5EF4-FFF2-40B4-BE49-F238E27FC236}">
                <a16:creationId xmlns:a16="http://schemas.microsoft.com/office/drawing/2014/main" id="{AFDA0212-588B-4001-A35A-475C2BBEEC46}"/>
              </a:ext>
            </a:extLst>
          </p:cNvPr>
          <p:cNvGrpSpPr>
            <a:grpSpLocks/>
          </p:cNvGrpSpPr>
          <p:nvPr/>
        </p:nvGrpSpPr>
        <p:grpSpPr bwMode="auto">
          <a:xfrm>
            <a:off x="7987030" y="1722756"/>
            <a:ext cx="2698750" cy="2125662"/>
            <a:chOff x="4268" y="919"/>
            <a:chExt cx="1700" cy="1339"/>
          </a:xfrm>
        </p:grpSpPr>
        <p:sp>
          <p:nvSpPr>
            <p:cNvPr id="572" name="Text Box 111">
              <a:extLst>
                <a:ext uri="{FF2B5EF4-FFF2-40B4-BE49-F238E27FC236}">
                  <a16:creationId xmlns:a16="http://schemas.microsoft.com/office/drawing/2014/main" id="{95549E54-068B-4808-AE7B-ECA8A2B1D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2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73" name="Text Box 112">
              <a:extLst>
                <a:ext uri="{FF2B5EF4-FFF2-40B4-BE49-F238E27FC236}">
                  <a16:creationId xmlns:a16="http://schemas.microsoft.com/office/drawing/2014/main" id="{AB5366A5-4C6A-450D-83DC-7CE55D63F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207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574" name="Group 133">
              <a:extLst>
                <a:ext uri="{FF2B5EF4-FFF2-40B4-BE49-F238E27FC236}">
                  <a16:creationId xmlns:a16="http://schemas.microsoft.com/office/drawing/2014/main" id="{99BEDE0C-E68E-4AFF-9378-A22CF0803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8" y="1661"/>
              <a:ext cx="222" cy="173"/>
              <a:chOff x="3957" y="1420"/>
              <a:chExt cx="205" cy="173"/>
            </a:xfrm>
          </p:grpSpPr>
          <p:sp>
            <p:nvSpPr>
              <p:cNvPr id="616" name="Oval 134">
                <a:extLst>
                  <a:ext uri="{FF2B5EF4-FFF2-40B4-BE49-F238E27FC236}">
                    <a16:creationId xmlns:a16="http://schemas.microsoft.com/office/drawing/2014/main" id="{70C4A05C-25E5-44EE-895A-FEB1788A39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6" y="1446"/>
                <a:ext cx="138" cy="127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17" name="Text Box 135">
                <a:extLst>
                  <a:ext uri="{FF2B5EF4-FFF2-40B4-BE49-F238E27FC236}">
                    <a16:creationId xmlns:a16="http://schemas.microsoft.com/office/drawing/2014/main" id="{14C73841-C5E9-40C9-B8F9-D0ECB6859E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1420"/>
                <a:ext cx="2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1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575" name="Group 136">
              <a:extLst>
                <a:ext uri="{FF2B5EF4-FFF2-40B4-BE49-F238E27FC236}">
                  <a16:creationId xmlns:a16="http://schemas.microsoft.com/office/drawing/2014/main" id="{415B64F6-0413-41D1-BE01-101A60DB6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6" y="1373"/>
              <a:ext cx="223" cy="173"/>
              <a:chOff x="4450" y="2084"/>
              <a:chExt cx="206" cy="173"/>
            </a:xfrm>
          </p:grpSpPr>
          <p:sp>
            <p:nvSpPr>
              <p:cNvPr id="614" name="Oval 137">
                <a:extLst>
                  <a:ext uri="{FF2B5EF4-FFF2-40B4-BE49-F238E27FC236}">
                    <a16:creationId xmlns:a16="http://schemas.microsoft.com/office/drawing/2014/main" id="{C15FB3EC-FEC6-4587-AE05-82DAF23803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15" name="Text Box 138">
                <a:extLst>
                  <a:ext uri="{FF2B5EF4-FFF2-40B4-BE49-F238E27FC236}">
                    <a16:creationId xmlns:a16="http://schemas.microsoft.com/office/drawing/2014/main" id="{FBD85D12-4500-4F1C-B0F6-0C55FD7B8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2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576" name="Group 139">
              <a:extLst>
                <a:ext uri="{FF2B5EF4-FFF2-40B4-BE49-F238E27FC236}">
                  <a16:creationId xmlns:a16="http://schemas.microsoft.com/office/drawing/2014/main" id="{6997A352-6F38-4150-9F11-DCD32FAFC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6" y="1949"/>
              <a:ext cx="223" cy="173"/>
              <a:chOff x="3504" y="2084"/>
              <a:chExt cx="206" cy="173"/>
            </a:xfrm>
          </p:grpSpPr>
          <p:sp>
            <p:nvSpPr>
              <p:cNvPr id="612" name="Oval 140">
                <a:extLst>
                  <a:ext uri="{FF2B5EF4-FFF2-40B4-BE49-F238E27FC236}">
                    <a16:creationId xmlns:a16="http://schemas.microsoft.com/office/drawing/2014/main" id="{B31A6050-FF91-4EB9-BE67-160728B871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5" y="2107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13" name="Text Box 141">
                <a:extLst>
                  <a:ext uri="{FF2B5EF4-FFF2-40B4-BE49-F238E27FC236}">
                    <a16:creationId xmlns:a16="http://schemas.microsoft.com/office/drawing/2014/main" id="{14F81F32-76E6-4CC7-8FE1-84F3E4F6E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3</a:t>
                </a:r>
                <a:endParaRPr kumimoji="0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577" name="Group 142">
              <a:extLst>
                <a:ext uri="{FF2B5EF4-FFF2-40B4-BE49-F238E27FC236}">
                  <a16:creationId xmlns:a16="http://schemas.microsoft.com/office/drawing/2014/main" id="{C56113C9-E1BF-4EF6-9E8A-9EF0CDDD1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6" y="1085"/>
              <a:ext cx="223" cy="173"/>
              <a:chOff x="4450" y="2084"/>
              <a:chExt cx="206" cy="173"/>
            </a:xfrm>
          </p:grpSpPr>
          <p:sp>
            <p:nvSpPr>
              <p:cNvPr id="610" name="Oval 143">
                <a:extLst>
                  <a:ext uri="{FF2B5EF4-FFF2-40B4-BE49-F238E27FC236}">
                    <a16:creationId xmlns:a16="http://schemas.microsoft.com/office/drawing/2014/main" id="{09833A3C-5B9F-446B-83B2-D67DB3CE1F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11" name="Text Box 144">
                <a:extLst>
                  <a:ext uri="{FF2B5EF4-FFF2-40B4-BE49-F238E27FC236}">
                    <a16:creationId xmlns:a16="http://schemas.microsoft.com/office/drawing/2014/main" id="{8CDC2BF8-F9AA-4ACB-8E11-12F68D956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4</a:t>
                </a:r>
              </a:p>
            </p:txBody>
          </p:sp>
        </p:grpSp>
        <p:grpSp>
          <p:nvGrpSpPr>
            <p:cNvPr id="578" name="Group 145">
              <a:extLst>
                <a:ext uri="{FF2B5EF4-FFF2-40B4-BE49-F238E27FC236}">
                  <a16:creationId xmlns:a16="http://schemas.microsoft.com/office/drawing/2014/main" id="{F58710C5-EAB0-4F37-88BE-22FC494D5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0" y="1373"/>
              <a:ext cx="223" cy="173"/>
              <a:chOff x="4450" y="2084"/>
              <a:chExt cx="206" cy="173"/>
            </a:xfrm>
          </p:grpSpPr>
          <p:sp>
            <p:nvSpPr>
              <p:cNvPr id="608" name="Oval 146">
                <a:extLst>
                  <a:ext uri="{FF2B5EF4-FFF2-40B4-BE49-F238E27FC236}">
                    <a16:creationId xmlns:a16="http://schemas.microsoft.com/office/drawing/2014/main" id="{1B8F165E-E4F2-4168-B867-26855861CF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09" name="Text Box 147">
                <a:extLst>
                  <a:ext uri="{FF2B5EF4-FFF2-40B4-BE49-F238E27FC236}">
                    <a16:creationId xmlns:a16="http://schemas.microsoft.com/office/drawing/2014/main" id="{537F0B56-5C9D-4E71-8DB1-6D070C97B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5</a:t>
                </a:r>
              </a:p>
            </p:txBody>
          </p:sp>
        </p:grpSp>
        <p:grpSp>
          <p:nvGrpSpPr>
            <p:cNvPr id="579" name="Group 148">
              <a:extLst>
                <a:ext uri="{FF2B5EF4-FFF2-40B4-BE49-F238E27FC236}">
                  <a16:creationId xmlns:a16="http://schemas.microsoft.com/office/drawing/2014/main" id="{45773DCB-32D3-4A0C-8A8D-F4A69B469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0" y="1949"/>
              <a:ext cx="223" cy="173"/>
              <a:chOff x="4450" y="2084"/>
              <a:chExt cx="206" cy="173"/>
            </a:xfrm>
          </p:grpSpPr>
          <p:sp>
            <p:nvSpPr>
              <p:cNvPr id="606" name="Oval 149">
                <a:extLst>
                  <a:ext uri="{FF2B5EF4-FFF2-40B4-BE49-F238E27FC236}">
                    <a16:creationId xmlns:a16="http://schemas.microsoft.com/office/drawing/2014/main" id="{0CC1BE1B-FF07-4ABD-8348-3802FE8517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57" y="2108"/>
                <a:ext cx="139" cy="126"/>
              </a:xfrm>
              <a:prstGeom prst="ellipse">
                <a:avLst/>
              </a:prstGeom>
              <a:solidFill>
                <a:srgbClr val="EBEBEB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07" name="Text Box 150">
                <a:extLst>
                  <a:ext uri="{FF2B5EF4-FFF2-40B4-BE49-F238E27FC236}">
                    <a16:creationId xmlns:a16="http://schemas.microsoft.com/office/drawing/2014/main" id="{3359CE26-2854-4DF0-AC29-FEC670951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2084"/>
                <a:ext cx="2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6</a:t>
                </a:r>
              </a:p>
            </p:txBody>
          </p:sp>
        </p:grpSp>
        <p:sp>
          <p:nvSpPr>
            <p:cNvPr id="580" name="Text Box 151">
              <a:extLst>
                <a:ext uri="{FF2B5EF4-FFF2-40B4-BE49-F238E27FC236}">
                  <a16:creationId xmlns:a16="http://schemas.microsoft.com/office/drawing/2014/main" id="{A6DADAC0-06BC-4792-BBEC-19A7D2BDB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88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1" name="Text Box 152">
              <a:extLst>
                <a:ext uri="{FF2B5EF4-FFF2-40B4-BE49-F238E27FC236}">
                  <a16:creationId xmlns:a16="http://schemas.microsoft.com/office/drawing/2014/main" id="{8F1082F5-55B8-4B24-A5B7-B1F7EF1B7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4" y="132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2" name="Text Box 153">
              <a:extLst>
                <a:ext uri="{FF2B5EF4-FFF2-40B4-BE49-F238E27FC236}">
                  <a16:creationId xmlns:a16="http://schemas.microsoft.com/office/drawing/2014/main" id="{50D18448-EAA3-4141-936C-6F569615D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" y="168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3" name="Text Box 154">
              <a:extLst>
                <a:ext uri="{FF2B5EF4-FFF2-40B4-BE49-F238E27FC236}">
                  <a16:creationId xmlns:a16="http://schemas.microsoft.com/office/drawing/2014/main" id="{C9CB6E3D-C8CE-49A9-A2B6-D879194CB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67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4" name="Text Box 155">
              <a:extLst>
                <a:ext uri="{FF2B5EF4-FFF2-40B4-BE49-F238E27FC236}">
                  <a16:creationId xmlns:a16="http://schemas.microsoft.com/office/drawing/2014/main" id="{8ACE842B-D2D0-4A07-81CA-668EB9026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469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5" name="Line 156">
              <a:extLst>
                <a:ext uri="{FF2B5EF4-FFF2-40B4-BE49-F238E27FC236}">
                  <a16:creationId xmlns:a16="http://schemas.microsoft.com/office/drawing/2014/main" id="{C0E9F9B0-354A-4A8D-9BF3-898E0E473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2" y="1469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86" name="Line 157">
              <a:extLst>
                <a:ext uri="{FF2B5EF4-FFF2-40B4-BE49-F238E27FC236}">
                  <a16:creationId xmlns:a16="http://schemas.microsoft.com/office/drawing/2014/main" id="{BFF09461-6020-410A-9A60-10BD8376E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" y="2045"/>
              <a:ext cx="7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87" name="Line 158">
              <a:extLst>
                <a:ext uri="{FF2B5EF4-FFF2-40B4-BE49-F238E27FC236}">
                  <a16:creationId xmlns:a16="http://schemas.microsoft.com/office/drawing/2014/main" id="{E6CC2B09-B556-4BC4-BDCE-0CECC8A53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1527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88" name="Line 159">
              <a:extLst>
                <a:ext uri="{FF2B5EF4-FFF2-40B4-BE49-F238E27FC236}">
                  <a16:creationId xmlns:a16="http://schemas.microsoft.com/office/drawing/2014/main" id="{9360DE4D-603E-443A-BCD4-AF39A178E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4" y="1527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89" name="Line 160">
              <a:extLst>
                <a:ext uri="{FF2B5EF4-FFF2-40B4-BE49-F238E27FC236}">
                  <a16:creationId xmlns:a16="http://schemas.microsoft.com/office/drawing/2014/main" id="{5CDC97BD-5BC8-4523-A9B9-5354199DB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2" y="1517"/>
              <a:ext cx="742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90" name="Line 161">
              <a:extLst>
                <a:ext uri="{FF2B5EF4-FFF2-40B4-BE49-F238E27FC236}">
                  <a16:creationId xmlns:a16="http://schemas.microsoft.com/office/drawing/2014/main" id="{3F8B0E33-9C35-4ECD-B9B0-DAD700602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507"/>
              <a:ext cx="780" cy="4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91" name="Line 162">
              <a:extLst>
                <a:ext uri="{FF2B5EF4-FFF2-40B4-BE49-F238E27FC236}">
                  <a16:creationId xmlns:a16="http://schemas.microsoft.com/office/drawing/2014/main" id="{0E8A62EA-2922-43BA-9994-1747E565E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2" y="1181"/>
              <a:ext cx="364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92" name="Line 163">
              <a:extLst>
                <a:ext uri="{FF2B5EF4-FFF2-40B4-BE49-F238E27FC236}">
                  <a16:creationId xmlns:a16="http://schemas.microsoft.com/office/drawing/2014/main" id="{14CF6B33-5C3F-4A8B-B76E-00758664F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12" y="1181"/>
              <a:ext cx="229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93" name="Line 164">
              <a:extLst>
                <a:ext uri="{FF2B5EF4-FFF2-40B4-BE49-F238E27FC236}">
                  <a16:creationId xmlns:a16="http://schemas.microsoft.com/office/drawing/2014/main" id="{53710F19-1284-4E72-ABDD-053B79EC3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" y="1469"/>
              <a:ext cx="312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94" name="Line 165">
              <a:extLst>
                <a:ext uri="{FF2B5EF4-FFF2-40B4-BE49-F238E27FC236}">
                  <a16:creationId xmlns:a16="http://schemas.microsoft.com/office/drawing/2014/main" id="{94611A5F-DE79-4758-B715-5CC68B1AB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805"/>
              <a:ext cx="312" cy="1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95" name="Text Box 166">
              <a:extLst>
                <a:ext uri="{FF2B5EF4-FFF2-40B4-BE49-F238E27FC236}">
                  <a16:creationId xmlns:a16="http://schemas.microsoft.com/office/drawing/2014/main" id="{CE71CEA4-DB67-4069-BDBA-1B4CC4DF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4" y="204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96" name="Text Box 167">
              <a:extLst>
                <a:ext uri="{FF2B5EF4-FFF2-40B4-BE49-F238E27FC236}">
                  <a16:creationId xmlns:a16="http://schemas.microsoft.com/office/drawing/2014/main" id="{A4F80B3C-DA30-4E86-8433-75AEE0BEB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" y="118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97" name="Text Box 168">
              <a:extLst>
                <a:ext uri="{FF2B5EF4-FFF2-40B4-BE49-F238E27FC236}">
                  <a16:creationId xmlns:a16="http://schemas.microsoft.com/office/drawing/2014/main" id="{10ED8149-B36E-4848-93F6-E88217564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58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98" name="Text Box 169">
              <a:extLst>
                <a:ext uri="{FF2B5EF4-FFF2-40B4-BE49-F238E27FC236}">
                  <a16:creationId xmlns:a16="http://schemas.microsoft.com/office/drawing/2014/main" id="{D0845789-05D7-4E97-8E50-6EAFB00AD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1594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99" name="Text Box 170">
              <a:extLst>
                <a:ext uri="{FF2B5EF4-FFF2-40B4-BE49-F238E27FC236}">
                  <a16:creationId xmlns:a16="http://schemas.microsoft.com/office/drawing/2014/main" id="{A638891A-9BEC-4ACA-A004-9C8F74E81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118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0" name="Line 171">
              <a:extLst>
                <a:ext uri="{FF2B5EF4-FFF2-40B4-BE49-F238E27FC236}">
                  <a16:creationId xmlns:a16="http://schemas.microsoft.com/office/drawing/2014/main" id="{4EBF199E-000B-4A27-80E7-FCCB06BF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805"/>
              <a:ext cx="312" cy="19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01" name="Line 172">
              <a:extLst>
                <a:ext uri="{FF2B5EF4-FFF2-40B4-BE49-F238E27FC236}">
                  <a16:creationId xmlns:a16="http://schemas.microsoft.com/office/drawing/2014/main" id="{948B52C7-7E2E-42B0-B65D-6C13005A9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2" y="1517"/>
              <a:ext cx="742" cy="48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02" name="Text Box 174">
              <a:extLst>
                <a:ext uri="{FF2B5EF4-FFF2-40B4-BE49-F238E27FC236}">
                  <a16:creationId xmlns:a16="http://schemas.microsoft.com/office/drawing/2014/main" id="{78D6F87C-83BC-4602-8C6A-FECC52F19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1392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3" name="Text Box 175">
              <a:extLst>
                <a:ext uri="{FF2B5EF4-FFF2-40B4-BE49-F238E27FC236}">
                  <a16:creationId xmlns:a16="http://schemas.microsoft.com/office/drawing/2014/main" id="{1192FBED-6FDE-4728-966E-0B9DA0E3E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7" y="208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4" name="Text Box 177">
              <a:extLst>
                <a:ext uri="{FF2B5EF4-FFF2-40B4-BE49-F238E27FC236}">
                  <a16:creationId xmlns:a16="http://schemas.microsoft.com/office/drawing/2014/main" id="{9EF5D37E-E36D-4373-8805-54AB4645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4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5" name="Text Box 432">
              <a:extLst>
                <a:ext uri="{FF2B5EF4-FFF2-40B4-BE49-F238E27FC236}">
                  <a16:creationId xmlns:a16="http://schemas.microsoft.com/office/drawing/2014/main" id="{6B2DB168-103B-48AD-86CB-5AC3045E2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" y="919"/>
              <a:ext cx="3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sym typeface="Symbol" panose="05050102010706020507" pitchFamily="18" charset="2"/>
                </a:rPr>
                <a:t>+</a:t>
              </a: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endParaRPr>
            </a:p>
          </p:txBody>
        </p:sp>
      </p:grpSp>
      <p:grpSp>
        <p:nvGrpSpPr>
          <p:cNvPr id="618" name="Group 437">
            <a:extLst>
              <a:ext uri="{FF2B5EF4-FFF2-40B4-BE49-F238E27FC236}">
                <a16:creationId xmlns:a16="http://schemas.microsoft.com/office/drawing/2014/main" id="{C8EDA749-0ED3-44EB-B2D5-D4D201C13B18}"/>
              </a:ext>
            </a:extLst>
          </p:cNvPr>
          <p:cNvGrpSpPr>
            <a:grpSpLocks/>
          </p:cNvGrpSpPr>
          <p:nvPr/>
        </p:nvGrpSpPr>
        <p:grpSpPr bwMode="auto">
          <a:xfrm>
            <a:off x="8685530" y="2183131"/>
            <a:ext cx="1246188" cy="582612"/>
            <a:chOff x="4708" y="1209"/>
            <a:chExt cx="785" cy="367"/>
          </a:xfrm>
        </p:grpSpPr>
        <p:sp>
          <p:nvSpPr>
            <p:cNvPr id="619" name="Oval 125">
              <a:extLst>
                <a:ext uri="{FF2B5EF4-FFF2-40B4-BE49-F238E27FC236}">
                  <a16:creationId xmlns:a16="http://schemas.microsoft.com/office/drawing/2014/main" id="{8E24A23C-8302-4FF3-BECB-2DA9200D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1336"/>
              <a:ext cx="4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0" name="Text Box 433">
              <a:extLst>
                <a:ext uri="{FF2B5EF4-FFF2-40B4-BE49-F238E27FC236}">
                  <a16:creationId xmlns:a16="http://schemas.microsoft.com/office/drawing/2014/main" id="{AF43A3EE-B5DA-4798-9714-D7549054A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8" y="1209"/>
              <a:ext cx="208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621" name="Group 435">
            <a:extLst>
              <a:ext uri="{FF2B5EF4-FFF2-40B4-BE49-F238E27FC236}">
                <a16:creationId xmlns:a16="http://schemas.microsoft.com/office/drawing/2014/main" id="{BCD616FF-F429-418D-9ED4-8F3F6DA2A3A9}"/>
              </a:ext>
            </a:extLst>
          </p:cNvPr>
          <p:cNvGrpSpPr>
            <a:grpSpLocks/>
          </p:cNvGrpSpPr>
          <p:nvPr/>
        </p:nvGrpSpPr>
        <p:grpSpPr bwMode="auto">
          <a:xfrm>
            <a:off x="9418955" y="1727518"/>
            <a:ext cx="1084263" cy="746125"/>
            <a:chOff x="5154" y="912"/>
            <a:chExt cx="683" cy="470"/>
          </a:xfrm>
        </p:grpSpPr>
        <p:sp>
          <p:nvSpPr>
            <p:cNvPr id="622" name="Oval 128">
              <a:extLst>
                <a:ext uri="{FF2B5EF4-FFF2-40B4-BE49-F238E27FC236}">
                  <a16:creationId xmlns:a16="http://schemas.microsoft.com/office/drawing/2014/main" id="{06E469C1-4B14-4BB5-BB1A-C3AEAB422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" y="1142"/>
              <a:ext cx="4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23" name="Text Box 176">
              <a:extLst>
                <a:ext uri="{FF2B5EF4-FFF2-40B4-BE49-F238E27FC236}">
                  <a16:creationId xmlns:a16="http://schemas.microsoft.com/office/drawing/2014/main" id="{A168F9A7-0B26-4109-ACDD-90C09D7DB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4" y="912"/>
              <a:ext cx="33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624" name="Group 439">
            <a:extLst>
              <a:ext uri="{FF2B5EF4-FFF2-40B4-BE49-F238E27FC236}">
                <a16:creationId xmlns:a16="http://schemas.microsoft.com/office/drawing/2014/main" id="{DBB1B5EC-7DBA-4E9C-A9C5-8B546AD7DA43}"/>
              </a:ext>
            </a:extLst>
          </p:cNvPr>
          <p:cNvGrpSpPr>
            <a:grpSpLocks/>
          </p:cNvGrpSpPr>
          <p:nvPr/>
        </p:nvGrpSpPr>
        <p:grpSpPr bwMode="auto">
          <a:xfrm>
            <a:off x="2441893" y="5369243"/>
            <a:ext cx="1611312" cy="1187450"/>
            <a:chOff x="775" y="3236"/>
            <a:chExt cx="1015" cy="748"/>
          </a:xfrm>
        </p:grpSpPr>
        <p:sp>
          <p:nvSpPr>
            <p:cNvPr id="625" name="Oval 193">
              <a:extLst>
                <a:ext uri="{FF2B5EF4-FFF2-40B4-BE49-F238E27FC236}">
                  <a16:creationId xmlns:a16="http://schemas.microsoft.com/office/drawing/2014/main" id="{095CF9A9-CC6B-4E0B-9150-0D47FDB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3236"/>
              <a:ext cx="4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6" name="Text Box 438">
              <a:extLst>
                <a:ext uri="{FF2B5EF4-FFF2-40B4-BE49-F238E27FC236}">
                  <a16:creationId xmlns:a16="http://schemas.microsoft.com/office/drawing/2014/main" id="{64E72C7B-7C28-4E82-8937-1E0F8EED9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811"/>
              <a:ext cx="208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627" name="Group 429">
            <a:extLst>
              <a:ext uri="{FF2B5EF4-FFF2-40B4-BE49-F238E27FC236}">
                <a16:creationId xmlns:a16="http://schemas.microsoft.com/office/drawing/2014/main" id="{6675CEC0-67F9-4FCC-B65B-E4D166E43885}"/>
              </a:ext>
            </a:extLst>
          </p:cNvPr>
          <p:cNvGrpSpPr>
            <a:grpSpLocks/>
          </p:cNvGrpSpPr>
          <p:nvPr/>
        </p:nvGrpSpPr>
        <p:grpSpPr bwMode="auto">
          <a:xfrm>
            <a:off x="1806893" y="2170431"/>
            <a:ext cx="928687" cy="736600"/>
            <a:chOff x="3129" y="1744"/>
            <a:chExt cx="585" cy="464"/>
          </a:xfrm>
        </p:grpSpPr>
        <p:sp>
          <p:nvSpPr>
            <p:cNvPr id="628" name="Oval 102">
              <a:extLst>
                <a:ext uri="{FF2B5EF4-FFF2-40B4-BE49-F238E27FC236}">
                  <a16:creationId xmlns:a16="http://schemas.microsoft.com/office/drawing/2014/main" id="{78B7EBDE-1B4B-42E5-AD02-A60F4180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968"/>
              <a:ext cx="36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29" name="Text Box 115">
              <a:extLst>
                <a:ext uri="{FF2B5EF4-FFF2-40B4-BE49-F238E27FC236}">
                  <a16:creationId xmlns:a16="http://schemas.microsoft.com/office/drawing/2014/main" id="{D016C046-B266-45A5-8346-901B30973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1744"/>
              <a:ext cx="225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630" name="Group 429">
            <a:extLst>
              <a:ext uri="{FF2B5EF4-FFF2-40B4-BE49-F238E27FC236}">
                <a16:creationId xmlns:a16="http://schemas.microsoft.com/office/drawing/2014/main" id="{60C6D841-D598-4FD9-B2D1-86621FA84477}"/>
              </a:ext>
            </a:extLst>
          </p:cNvPr>
          <p:cNvGrpSpPr>
            <a:grpSpLocks/>
          </p:cNvGrpSpPr>
          <p:nvPr/>
        </p:nvGrpSpPr>
        <p:grpSpPr bwMode="auto">
          <a:xfrm>
            <a:off x="1806893" y="3168968"/>
            <a:ext cx="928687" cy="714375"/>
            <a:chOff x="3084" y="1968"/>
            <a:chExt cx="585" cy="450"/>
          </a:xfrm>
        </p:grpSpPr>
        <p:sp>
          <p:nvSpPr>
            <p:cNvPr id="631" name="Oval 102">
              <a:extLst>
                <a:ext uri="{FF2B5EF4-FFF2-40B4-BE49-F238E27FC236}">
                  <a16:creationId xmlns:a16="http://schemas.microsoft.com/office/drawing/2014/main" id="{28FC23DF-A0FA-4E34-9F25-38827740E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968"/>
              <a:ext cx="36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32" name="Text Box 115">
              <a:extLst>
                <a:ext uri="{FF2B5EF4-FFF2-40B4-BE49-F238E27FC236}">
                  <a16:creationId xmlns:a16="http://schemas.microsoft.com/office/drawing/2014/main" id="{1CDA2DC8-BEA3-4C91-9C51-F3BA15093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2244"/>
              <a:ext cx="225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33" name="Oval 193">
            <a:extLst>
              <a:ext uri="{FF2B5EF4-FFF2-40B4-BE49-F238E27FC236}">
                <a16:creationId xmlns:a16="http://schemas.microsoft.com/office/drawing/2014/main" id="{A514B740-69D3-4E22-8E8E-9D47A2AA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518" y="5454968"/>
            <a:ext cx="742950" cy="381000"/>
          </a:xfrm>
          <a:prstGeom prst="ellips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A4CCC0-7BA7-4241-B85A-D106AFB8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  <p:bldP spid="6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5F8BA-0CF7-4B8F-99AB-64CE3CB7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de Prioridades (de Mínimo)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819F3C-311E-4B93-9CA6-3EEADBC58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Estrutura de dados com seguintes operações:</a:t>
                </a:r>
              </a:p>
              <a:p>
                <a:pPr lvl="1"/>
                <a:r>
                  <a:rPr lang="pt-BR" dirty="0" err="1">
                    <a:latin typeface="Consolas" panose="020B0609020204030204" pitchFamily="49" charset="0"/>
                  </a:rPr>
                  <a:t>extract_min</a:t>
                </a:r>
                <a:r>
                  <a:rPr lang="pt-BR" dirty="0">
                    <a:latin typeface="Consolas" panose="020B0609020204030204" pitchFamily="49" charset="0"/>
                  </a:rPr>
                  <a:t>()</a:t>
                </a:r>
                <a:r>
                  <a:rPr lang="pt-BR" dirty="0"/>
                  <a:t>: retorna o elemento mínimo e o remove.</a:t>
                </a:r>
              </a:p>
              <a:p>
                <a:pPr lvl="1"/>
                <a:r>
                  <a:rPr lang="pt-BR" dirty="0" err="1">
                    <a:latin typeface="Consolas" panose="020B0609020204030204" pitchFamily="49" charset="0"/>
                  </a:rPr>
                  <a:t>insert_or_update</a:t>
                </a:r>
                <a:r>
                  <a:rPr lang="pt-BR" dirty="0">
                    <a:latin typeface="Consolas" panose="020B0609020204030204" pitchFamily="49" charset="0"/>
                  </a:rPr>
                  <a:t>(</a:t>
                </a:r>
                <a:r>
                  <a:rPr lang="pt-BR" dirty="0" err="1">
                    <a:latin typeface="Consolas" panose="020B0609020204030204" pitchFamily="49" charset="0"/>
                  </a:rPr>
                  <a:t>value</a:t>
                </a:r>
                <a:r>
                  <a:rPr lang="pt-BR" dirty="0">
                    <a:latin typeface="Consolas" panose="020B0609020204030204" pitchFamily="49" charset="0"/>
                  </a:rPr>
                  <a:t>, </a:t>
                </a:r>
                <a:r>
                  <a:rPr lang="pt-BR" dirty="0" err="1">
                    <a:latin typeface="Consolas" panose="020B0609020204030204" pitchFamily="49" charset="0"/>
                  </a:rPr>
                  <a:t>element</a:t>
                </a:r>
                <a:r>
                  <a:rPr lang="pt-BR" dirty="0">
                    <a:latin typeface="Consolas" panose="020B0609020204030204" pitchFamily="49" charset="0"/>
                  </a:rPr>
                  <a:t>)</a:t>
                </a:r>
                <a:r>
                  <a:rPr lang="pt-BR" dirty="0"/>
                  <a:t>: insere um novo elemento ou atualiza (se já estiver na fila de prioridades).</a:t>
                </a:r>
              </a:p>
              <a:p>
                <a:r>
                  <a:rPr lang="pt-BR" dirty="0"/>
                  <a:t>Também existe a estrutura equivalente de máximo.</a:t>
                </a:r>
              </a:p>
              <a:p>
                <a:r>
                  <a:rPr lang="pt-BR" dirty="0"/>
                  <a:t>Implementação padrão usa </a:t>
                </a:r>
                <a:r>
                  <a:rPr lang="pt-BR" i="1" dirty="0" err="1"/>
                  <a:t>heap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Se corretamente implementada, complexidade das operações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819F3C-311E-4B93-9CA6-3EEADBC58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11FD7A-CC73-43A9-A0C6-95535E09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5C7E5-CC2F-43C7-9329-8DEC10B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Caminho</a:t>
            </a:r>
            <a:endParaRPr lang="en-US" dirty="0"/>
          </a:p>
        </p:txBody>
      </p:sp>
      <p:pic>
        <p:nvPicPr>
          <p:cNvPr id="7180" name="Espaço Reservado para Conteúdo 7179">
            <a:extLst>
              <a:ext uri="{FF2B5EF4-FFF2-40B4-BE49-F238E27FC236}">
                <a16:creationId xmlns:a16="http://schemas.microsoft.com/office/drawing/2014/main" id="{ED6DF1B5-77AF-4410-9ED1-B68662AE1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243" y="1825625"/>
            <a:ext cx="6211514" cy="435133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E2828EE-F8B9-4342-9280-091800DB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5B14-A3BC-4D0B-AE6F-64FDBAD4A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CE6F-B337-4BEF-AB71-2B055A6D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8C9AA-17AA-4C32-891F-1D47F28A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dijkstra</a:t>
            </a:r>
            <a:r>
              <a:rPr lang="pt-BR" dirty="0"/>
              <a:t>(start):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00B050"/>
                </a:solidFill>
              </a:rPr>
              <a:t># </a:t>
            </a:r>
            <a:r>
              <a:rPr lang="pt-BR" dirty="0" err="1">
                <a:solidFill>
                  <a:srgbClr val="00B050"/>
                </a:solidFill>
              </a:rPr>
              <a:t>Initialize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node.cost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to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inf</a:t>
            </a:r>
            <a:r>
              <a:rPr lang="pt-BR" dirty="0">
                <a:solidFill>
                  <a:srgbClr val="00B050"/>
                </a:solidFill>
              </a:rPr>
              <a:t> for </a:t>
            </a:r>
            <a:r>
              <a:rPr lang="pt-BR" dirty="0" err="1">
                <a:solidFill>
                  <a:srgbClr val="00B050"/>
                </a:solidFill>
              </a:rPr>
              <a:t>all</a:t>
            </a:r>
            <a:r>
              <a:rPr lang="pt-BR" dirty="0">
                <a:solidFill>
                  <a:srgbClr val="00B050"/>
                </a:solidFill>
              </a:rPr>
              <a:t> nodes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</a:t>
            </a:r>
            <a:r>
              <a:rPr lang="pt-BR" dirty="0"/>
              <a:t> = </a:t>
            </a:r>
            <a:r>
              <a:rPr lang="pt-BR" dirty="0" err="1"/>
              <a:t>PriorityQueue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start.cost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start.cost</a:t>
            </a:r>
            <a:r>
              <a:rPr lang="pt-BR" dirty="0"/>
              <a:t>, start)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solidFill>
                  <a:srgbClr val="0000FF"/>
                </a:solidFill>
              </a:rPr>
              <a:t>while</a:t>
            </a:r>
            <a:r>
              <a:rPr lang="pt-BR" dirty="0"/>
              <a:t> </a:t>
            </a:r>
            <a:r>
              <a:rPr lang="pt-BR" dirty="0" err="1">
                <a:solidFill>
                  <a:srgbClr val="0000FF"/>
                </a:solidFill>
              </a:rPr>
              <a:t>not</a:t>
            </a:r>
            <a:r>
              <a:rPr lang="pt-BR" dirty="0"/>
              <a:t> </a:t>
            </a:r>
            <a:r>
              <a:rPr lang="pt-BR" dirty="0" err="1"/>
              <a:t>pq.empty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node = </a:t>
            </a:r>
            <a:r>
              <a:rPr lang="pt-BR" dirty="0" err="1"/>
              <a:t>pq.extract_min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/>
              <a:t> </a:t>
            </a:r>
            <a:r>
              <a:rPr lang="pt-BR" dirty="0" err="1"/>
              <a:t>successor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in</a:t>
            </a:r>
            <a:r>
              <a:rPr lang="pt-BR" dirty="0"/>
              <a:t> </a:t>
            </a:r>
            <a:r>
              <a:rPr lang="pt-BR" dirty="0" err="1"/>
              <a:t>node.successors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>
                <a:solidFill>
                  <a:srgbClr val="0000FF"/>
                </a:solidFill>
              </a:rPr>
              <a:t>if</a:t>
            </a:r>
            <a:r>
              <a:rPr lang="pt-BR" dirty="0"/>
              <a:t> </a:t>
            </a:r>
            <a:r>
              <a:rPr lang="pt-BR" dirty="0" err="1"/>
              <a:t>successor.cost</a:t>
            </a:r>
            <a:r>
              <a:rPr lang="pt-BR" dirty="0"/>
              <a:t> &gt; </a:t>
            </a:r>
            <a:r>
              <a:rPr lang="pt-BR" dirty="0" err="1"/>
              <a:t>node.cost</a:t>
            </a:r>
            <a:r>
              <a:rPr lang="pt-BR" dirty="0"/>
              <a:t> + </a:t>
            </a:r>
            <a:r>
              <a:rPr lang="pt-BR" dirty="0" err="1"/>
              <a:t>cost</a:t>
            </a:r>
            <a:r>
              <a:rPr lang="pt-BR" dirty="0"/>
              <a:t>(node, </a:t>
            </a:r>
            <a:r>
              <a:rPr lang="pt-BR" dirty="0" err="1"/>
              <a:t>successor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successor.cost</a:t>
            </a:r>
            <a:r>
              <a:rPr lang="pt-BR" dirty="0"/>
              <a:t> = </a:t>
            </a:r>
            <a:r>
              <a:rPr lang="pt-BR" dirty="0" err="1"/>
              <a:t>node.cost</a:t>
            </a:r>
            <a:r>
              <a:rPr lang="pt-BR" dirty="0"/>
              <a:t> + </a:t>
            </a:r>
            <a:r>
              <a:rPr lang="pt-BR" dirty="0" err="1"/>
              <a:t>cost</a:t>
            </a:r>
            <a:r>
              <a:rPr lang="pt-BR" dirty="0"/>
              <a:t>(node, </a:t>
            </a:r>
            <a:r>
              <a:rPr lang="pt-BR" dirty="0" err="1"/>
              <a:t>successor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successor.parent</a:t>
            </a:r>
            <a:r>
              <a:rPr lang="pt-BR" dirty="0"/>
              <a:t> = node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successor.cost</a:t>
            </a:r>
            <a:r>
              <a:rPr lang="pt-BR" dirty="0"/>
              <a:t>, node)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5C0AA1-62F6-4DC1-89EF-5947C5F5B427}"/>
                  </a:ext>
                </a:extLst>
              </p:cNvPr>
              <p:cNvSpPr txBox="1"/>
              <p:nvPr/>
            </p:nvSpPr>
            <p:spPr>
              <a:xfrm>
                <a:off x="7242610" y="1825625"/>
                <a:ext cx="41111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Complexidade:</a:t>
                </a:r>
              </a:p>
              <a:p>
                <a:r>
                  <a:rPr lang="pt-BR" dirty="0"/>
                  <a:t>Com fila de prioridades: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 fila de </a:t>
                </a:r>
                <a:r>
                  <a:rPr lang="en-US" dirty="0" err="1"/>
                  <a:t>prioridades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5C0AA1-62F6-4DC1-89EF-5947C5F5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610" y="1825625"/>
                <a:ext cx="4111190" cy="923330"/>
              </a:xfrm>
              <a:prstGeom prst="rect">
                <a:avLst/>
              </a:prstGeom>
              <a:blipFill>
                <a:blip r:embed="rId2"/>
                <a:stretch>
                  <a:fillRect l="-118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2BEDE1A9-4407-4EE2-BDEE-29DC8E9F2992}"/>
              </a:ext>
            </a:extLst>
          </p:cNvPr>
          <p:cNvSpPr txBox="1"/>
          <p:nvPr/>
        </p:nvSpPr>
        <p:spPr>
          <a:xfrm>
            <a:off x="7492999" y="2929732"/>
            <a:ext cx="3610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Observação: </a:t>
            </a:r>
            <a:r>
              <a:rPr lang="pt-BR" dirty="0"/>
              <a:t>quando o nó é retirado</a:t>
            </a:r>
          </a:p>
          <a:p>
            <a:r>
              <a:rPr lang="pt-BR" dirty="0"/>
              <a:t>da fila, já se tem certeza que o custo</a:t>
            </a:r>
          </a:p>
          <a:p>
            <a:r>
              <a:rPr lang="pt-BR" dirty="0"/>
              <a:t>mínimo foi determinado.</a:t>
            </a:r>
            <a:endParaRPr lang="en-US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D7CDC14-1FBA-4233-A347-3E9ABAE1D327}"/>
              </a:ext>
            </a:extLst>
          </p:cNvPr>
          <p:cNvCxnSpPr>
            <a:cxnSpLocks/>
          </p:cNvCxnSpPr>
          <p:nvPr/>
        </p:nvCxnSpPr>
        <p:spPr>
          <a:xfrm flipV="1">
            <a:off x="5686425" y="3391397"/>
            <a:ext cx="1704975" cy="69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B4D6F1-408B-4456-B4CC-E41CD44D135F}"/>
              </a:ext>
            </a:extLst>
          </p:cNvPr>
          <p:cNvSpPr txBox="1"/>
          <p:nvPr/>
        </p:nvSpPr>
        <p:spPr>
          <a:xfrm>
            <a:off x="8403185" y="4001294"/>
            <a:ext cx="270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busca, parar quando</a:t>
            </a:r>
          </a:p>
          <a:p>
            <a:r>
              <a:rPr lang="pt-BR" dirty="0"/>
              <a:t>objetivo for retirado da fila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52A85-27F9-4A88-8296-494D4E08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A8FFB3-6387-4017-8C21-4F6295B3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Informada</a:t>
            </a: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212996-D8B7-45B0-93C5-28B032E9D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D7EA67-5D13-4C40-9BD9-C4628CEC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8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28067B-A5B9-4B70-9372-B2738EB5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Informada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5E4E78E-2CF6-4B07-BECE-737CBA01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Dijkstra</a:t>
            </a:r>
            <a:r>
              <a:rPr lang="pt-BR" dirty="0"/>
              <a:t> acha solução ótima, mas visita muitos nós.</a:t>
            </a:r>
          </a:p>
          <a:p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acelerar</a:t>
            </a:r>
            <a:r>
              <a:rPr lang="en-US" dirty="0"/>
              <a:t> a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“</a:t>
            </a:r>
            <a:r>
              <a:rPr lang="en-US" dirty="0" err="1"/>
              <a:t>conhecimento</a:t>
            </a:r>
            <a:r>
              <a:rPr lang="en-US" dirty="0"/>
              <a:t> do </a:t>
            </a:r>
            <a:r>
              <a:rPr lang="en-US" dirty="0" err="1"/>
              <a:t>domínio</a:t>
            </a:r>
            <a:r>
              <a:rPr lang="en-US" dirty="0"/>
              <a:t>” (</a:t>
            </a:r>
            <a:r>
              <a:rPr lang="en-US" dirty="0" err="1"/>
              <a:t>informação</a:t>
            </a:r>
            <a:r>
              <a:rPr lang="en-US" dirty="0"/>
              <a:t>).</a:t>
            </a:r>
          </a:p>
          <a:p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promissores</a:t>
            </a:r>
            <a:r>
              <a:rPr lang="en-US" dirty="0"/>
              <a:t>: </a:t>
            </a:r>
            <a:r>
              <a:rPr lang="en-US" i="1" dirty="0"/>
              <a:t>best-first search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-se </a:t>
            </a:r>
            <a:r>
              <a:rPr lang="en-US" dirty="0" err="1"/>
              <a:t>estimativa</a:t>
            </a:r>
            <a:r>
              <a:rPr lang="en-US" dirty="0"/>
              <a:t> de </a:t>
            </a:r>
            <a:r>
              <a:rPr lang="en-US" dirty="0" err="1"/>
              <a:t>quão</a:t>
            </a:r>
            <a:r>
              <a:rPr lang="en-US" dirty="0"/>
              <a:t> </a:t>
            </a:r>
            <a:r>
              <a:rPr lang="en-US" dirty="0" err="1"/>
              <a:t>promissor</a:t>
            </a:r>
            <a:r>
              <a:rPr lang="en-US" dirty="0"/>
              <a:t> é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Usa</a:t>
            </a:r>
            <a:r>
              <a:rPr lang="en-US" dirty="0"/>
              <a:t>-se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 err="1"/>
              <a:t>função</a:t>
            </a:r>
            <a:r>
              <a:rPr lang="en-US" i="1" dirty="0"/>
              <a:t> de </a:t>
            </a:r>
            <a:r>
              <a:rPr lang="en-US" i="1" dirty="0" err="1"/>
              <a:t>avaliação</a:t>
            </a:r>
            <a:r>
              <a:rPr lang="en-US" i="1" dirty="0"/>
              <a:t> </a:t>
            </a:r>
            <a:r>
              <a:rPr lang="en-US" i="1" dirty="0" err="1"/>
              <a:t>heurística</a:t>
            </a:r>
            <a:r>
              <a:rPr lang="en-US" i="1" dirty="0"/>
              <a:t> </a:t>
            </a:r>
            <a:r>
              <a:rPr lang="en-US" dirty="0"/>
              <a:t>para </a:t>
            </a:r>
            <a:r>
              <a:rPr lang="en-US" dirty="0" err="1"/>
              <a:t>estimar</a:t>
            </a:r>
            <a:r>
              <a:rPr lang="en-US" dirty="0"/>
              <a:t> a “</a:t>
            </a:r>
            <a:r>
              <a:rPr lang="en-US" dirty="0" err="1"/>
              <a:t>promessa</a:t>
            </a:r>
            <a:r>
              <a:rPr lang="en-US" dirty="0"/>
              <a:t>” de um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-se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de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.</a:t>
            </a:r>
          </a:p>
          <a:p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aplicável</a:t>
            </a:r>
            <a:r>
              <a:rPr lang="en-US" dirty="0"/>
              <a:t> para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62B19B-5442-4358-975B-63C4033C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87657-B422-49BA-A09D-8E30C43E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</a:t>
            </a:r>
            <a:r>
              <a:rPr lang="pt-BR" i="1" dirty="0"/>
              <a:t> </a:t>
            </a:r>
            <a:r>
              <a:rPr lang="pt-BR" dirty="0"/>
              <a:t>Informada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063F-A626-4D5F-BFF0-2295522D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best_first_search</a:t>
            </a:r>
            <a:r>
              <a:rPr lang="pt-BR" dirty="0"/>
              <a:t>(start, </a:t>
            </a:r>
            <a:r>
              <a:rPr lang="pt-BR" dirty="0" err="1"/>
              <a:t>goal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</a:t>
            </a:r>
            <a:r>
              <a:rPr lang="pt-BR" dirty="0"/>
              <a:t> = </a:t>
            </a:r>
            <a:r>
              <a:rPr lang="pt-BR" dirty="0" err="1"/>
              <a:t>PriorityQueue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start.evaluate</a:t>
            </a:r>
            <a:r>
              <a:rPr lang="pt-BR" dirty="0"/>
              <a:t>(), start)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solidFill>
                  <a:srgbClr val="0000FF"/>
                </a:solidFill>
              </a:rPr>
              <a:t>while</a:t>
            </a:r>
            <a:r>
              <a:rPr lang="pt-BR" dirty="0"/>
              <a:t> </a:t>
            </a:r>
            <a:r>
              <a:rPr lang="pt-BR" dirty="0" err="1">
                <a:solidFill>
                  <a:srgbClr val="0000FF"/>
                </a:solidFill>
              </a:rPr>
              <a:t>not</a:t>
            </a:r>
            <a:r>
              <a:rPr lang="pt-BR" dirty="0"/>
              <a:t> </a:t>
            </a:r>
            <a:r>
              <a:rPr lang="pt-BR" dirty="0" err="1"/>
              <a:t>pq.empty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node = </a:t>
            </a:r>
            <a:r>
              <a:rPr lang="pt-BR" dirty="0" err="1"/>
              <a:t>pq.extract_best</a:t>
            </a:r>
            <a:r>
              <a:rPr lang="pt-BR" dirty="0"/>
              <a:t>() </a:t>
            </a:r>
            <a:r>
              <a:rPr lang="pt-BR" dirty="0">
                <a:solidFill>
                  <a:srgbClr val="00B050"/>
                </a:solidFill>
              </a:rPr>
              <a:t># </a:t>
            </a:r>
            <a:r>
              <a:rPr lang="pt-BR" dirty="0" err="1">
                <a:solidFill>
                  <a:srgbClr val="00B050"/>
                </a:solidFill>
              </a:rPr>
              <a:t>best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refers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to</a:t>
            </a:r>
            <a:r>
              <a:rPr lang="pt-BR" dirty="0">
                <a:solidFill>
                  <a:srgbClr val="00B050"/>
                </a:solidFill>
              </a:rPr>
              <a:t> min </a:t>
            </a:r>
            <a:r>
              <a:rPr lang="pt-BR" dirty="0" err="1">
                <a:solidFill>
                  <a:srgbClr val="00B050"/>
                </a:solidFill>
              </a:rPr>
              <a:t>or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max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/>
              <a:t> </a:t>
            </a:r>
            <a:r>
              <a:rPr lang="pt-BR" dirty="0" err="1"/>
              <a:t>successor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in</a:t>
            </a:r>
            <a:r>
              <a:rPr lang="pt-BR" dirty="0"/>
              <a:t> </a:t>
            </a:r>
            <a:r>
              <a:rPr lang="pt-BR" dirty="0" err="1"/>
              <a:t>node.successors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successor.parent</a:t>
            </a:r>
            <a:r>
              <a:rPr lang="pt-BR" dirty="0"/>
              <a:t> = node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>
                <a:solidFill>
                  <a:srgbClr val="0000FF"/>
                </a:solidFill>
              </a:rPr>
              <a:t>if</a:t>
            </a:r>
            <a:r>
              <a:rPr lang="pt-BR" dirty="0"/>
              <a:t> </a:t>
            </a:r>
            <a:r>
              <a:rPr lang="pt-BR" dirty="0" err="1"/>
              <a:t>successor.content</a:t>
            </a:r>
            <a:r>
              <a:rPr lang="pt-BR" dirty="0"/>
              <a:t> == </a:t>
            </a:r>
            <a:r>
              <a:rPr lang="pt-BR" dirty="0" err="1"/>
              <a:t>goal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>
                <a:solidFill>
                  <a:srgbClr val="0000FF"/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/>
              <a:t>successor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successor.evaluate</a:t>
            </a:r>
            <a:r>
              <a:rPr lang="pt-BR" dirty="0"/>
              <a:t>(), </a:t>
            </a:r>
            <a:r>
              <a:rPr lang="pt-BR" dirty="0" err="1"/>
              <a:t>successor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5FC5BE-216D-4079-9EC1-54921EF2CAF7}"/>
              </a:ext>
            </a:extLst>
          </p:cNvPr>
          <p:cNvSpPr txBox="1"/>
          <p:nvPr/>
        </p:nvSpPr>
        <p:spPr>
          <a:xfrm>
            <a:off x="7844378" y="1825625"/>
            <a:ext cx="350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Observação: </a:t>
            </a:r>
            <a:r>
              <a:rPr lang="pt-BR" dirty="0"/>
              <a:t>aqui não estamos nos</a:t>
            </a:r>
          </a:p>
          <a:p>
            <a:r>
              <a:rPr lang="pt-BR" dirty="0"/>
              <a:t>preocupando com repetição de nós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1C1F05-DF87-4BB1-ABEB-A905513D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10B5B-7E64-4ACB-A302-68FBB6F4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Informada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D6C997-2A44-467C-A270-DE70D2498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Sejam: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custo</a:t>
                </a:r>
                <a:r>
                  <a:rPr lang="en-US" dirty="0"/>
                  <a:t> para </a:t>
                </a:r>
                <a:r>
                  <a:rPr lang="en-US" dirty="0" err="1"/>
                  <a:t>chegar</a:t>
                </a:r>
                <a:r>
                  <a:rPr lang="en-US" dirty="0"/>
                  <a:t> </a:t>
                </a:r>
                <a:r>
                  <a:rPr lang="en-US" dirty="0" err="1"/>
                  <a:t>até</a:t>
                </a:r>
                <a:r>
                  <a:rPr lang="en-US" dirty="0"/>
                  <a:t> o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custo</a:t>
                </a:r>
                <a:r>
                  <a:rPr lang="en-US" dirty="0"/>
                  <a:t> </a:t>
                </a:r>
                <a:r>
                  <a:rPr lang="en-US" dirty="0" err="1"/>
                  <a:t>ótimo</a:t>
                </a:r>
                <a:r>
                  <a:rPr lang="en-US" dirty="0"/>
                  <a:t> do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até</a:t>
                </a:r>
                <a:r>
                  <a:rPr lang="en-US" dirty="0"/>
                  <a:t> o </a:t>
                </a:r>
                <a:r>
                  <a:rPr lang="en-US" dirty="0" err="1"/>
                  <a:t>objetivo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função</a:t>
                </a:r>
                <a:r>
                  <a:rPr lang="en-US" dirty="0"/>
                  <a:t> </a:t>
                </a:r>
                <a:r>
                  <a:rPr lang="en-US" dirty="0" err="1"/>
                  <a:t>heurística</a:t>
                </a:r>
                <a:r>
                  <a:rPr lang="en-US" dirty="0"/>
                  <a:t> para </a:t>
                </a:r>
                <a:r>
                  <a:rPr lang="en-US" dirty="0" err="1"/>
                  <a:t>estimar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pt-BR" dirty="0"/>
              </a:p>
              <a:p>
                <a:r>
                  <a:rPr lang="pt-BR" dirty="0"/>
                  <a:t>Para o caso de minimizar caminho, tem-se 3 tipos de busca:</a:t>
                </a:r>
              </a:p>
              <a:p>
                <a:pPr lvl="1"/>
                <a:r>
                  <a:rPr lang="pt-BR" dirty="0"/>
                  <a:t>Busca de custo uniforme: usa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i.e. custo do caminho até o nó em questão.</a:t>
                </a:r>
              </a:p>
              <a:p>
                <a:pPr lvl="1"/>
                <a:r>
                  <a:rPr lang="pt-BR" dirty="0"/>
                  <a:t>Busca gulosa (</a:t>
                </a:r>
                <a:r>
                  <a:rPr lang="pt-BR" i="1" dirty="0" err="1"/>
                  <a:t>greedy</a:t>
                </a:r>
                <a:r>
                  <a:rPr lang="pt-BR" dirty="0"/>
                  <a:t>): usa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i.e. apenas estimativa do custo até o objetivo.</a:t>
                </a:r>
              </a:p>
              <a:p>
                <a:pPr lvl="1"/>
                <a:r>
                  <a:rPr lang="pt-BR" dirty="0"/>
                  <a:t>A*: usa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i.e. estimativa de custo total do nó inicial até o objetivo.</a:t>
                </a:r>
              </a:p>
              <a:p>
                <a:r>
                  <a:rPr lang="en-US" dirty="0" err="1"/>
                  <a:t>Busca</a:t>
                </a:r>
                <a:r>
                  <a:rPr lang="en-US" dirty="0"/>
                  <a:t> </a:t>
                </a:r>
                <a:r>
                  <a:rPr lang="en-US" dirty="0" err="1"/>
                  <a:t>gulosa</a:t>
                </a:r>
                <a:r>
                  <a:rPr lang="en-US" dirty="0"/>
                  <a:t> é </a:t>
                </a:r>
                <a:r>
                  <a:rPr lang="en-US" dirty="0" err="1"/>
                  <a:t>rápida</a:t>
                </a:r>
                <a:r>
                  <a:rPr lang="en-US" dirty="0"/>
                  <a:t>, mas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encontrar</a:t>
                </a:r>
                <a:r>
                  <a:rPr lang="en-US" dirty="0"/>
                  <a:t> </a:t>
                </a:r>
                <a:r>
                  <a:rPr lang="en-US" dirty="0" err="1"/>
                  <a:t>solução</a:t>
                </a:r>
                <a:r>
                  <a:rPr lang="en-US" dirty="0"/>
                  <a:t> </a:t>
                </a:r>
                <a:r>
                  <a:rPr lang="en-US" dirty="0" err="1"/>
                  <a:t>subótima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A* </a:t>
                </a:r>
                <a:r>
                  <a:rPr lang="en-US" dirty="0" err="1"/>
                  <a:t>melhora</a:t>
                </a:r>
                <a:r>
                  <a:rPr lang="en-US" dirty="0"/>
                  <a:t> </a:t>
                </a:r>
                <a:r>
                  <a:rPr lang="en-US" dirty="0" err="1"/>
                  <a:t>desempenho</a:t>
                </a:r>
                <a:r>
                  <a:rPr lang="en-US" dirty="0"/>
                  <a:t> e é </a:t>
                </a:r>
                <a:r>
                  <a:rPr lang="en-US" dirty="0" err="1"/>
                  <a:t>ótimo</a:t>
                </a:r>
                <a:r>
                  <a:rPr lang="en-US" dirty="0"/>
                  <a:t>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atender</a:t>
                </a:r>
                <a:r>
                  <a:rPr lang="en-US" dirty="0"/>
                  <a:t> a </a:t>
                </a:r>
                <a:r>
                  <a:rPr lang="en-US" dirty="0" err="1"/>
                  <a:t>certas</a:t>
                </a:r>
                <a:r>
                  <a:rPr lang="en-US" dirty="0"/>
                  <a:t> </a:t>
                </a:r>
                <a:r>
                  <a:rPr lang="en-US" dirty="0" err="1"/>
                  <a:t>condições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D6C997-2A44-467C-A270-DE70D2498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52F080-1463-4E31-9C21-10EEF5E2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C1C12-92CB-4E21-A48D-B9443ED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F156E-B3EC-46C4-BFEF-B066A84E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greedy_search</a:t>
            </a:r>
            <a:r>
              <a:rPr lang="pt-BR" dirty="0"/>
              <a:t>(start, </a:t>
            </a:r>
            <a:r>
              <a:rPr lang="pt-BR" dirty="0" err="1"/>
              <a:t>goal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</a:t>
            </a:r>
            <a:r>
              <a:rPr lang="pt-BR" dirty="0"/>
              <a:t> = </a:t>
            </a:r>
            <a:r>
              <a:rPr lang="pt-BR" dirty="0" err="1"/>
              <a:t>PriorityQueue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start.cost</a:t>
            </a:r>
            <a:r>
              <a:rPr lang="pt-BR" dirty="0"/>
              <a:t> = h(start, </a:t>
            </a:r>
            <a:r>
              <a:rPr lang="pt-BR" dirty="0" err="1"/>
              <a:t>goal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start.cost</a:t>
            </a:r>
            <a:r>
              <a:rPr lang="pt-BR" dirty="0"/>
              <a:t>, start)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solidFill>
                  <a:srgbClr val="0000FF"/>
                </a:solidFill>
              </a:rPr>
              <a:t>while</a:t>
            </a:r>
            <a:r>
              <a:rPr lang="pt-BR" dirty="0"/>
              <a:t> </a:t>
            </a:r>
            <a:r>
              <a:rPr lang="pt-BR" dirty="0" err="1">
                <a:solidFill>
                  <a:srgbClr val="0000FF"/>
                </a:solidFill>
              </a:rPr>
              <a:t>not</a:t>
            </a:r>
            <a:r>
              <a:rPr lang="pt-BR" dirty="0"/>
              <a:t> </a:t>
            </a:r>
            <a:r>
              <a:rPr lang="pt-BR" dirty="0" err="1"/>
              <a:t>pq.empty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node = </a:t>
            </a:r>
            <a:r>
              <a:rPr lang="pt-BR" dirty="0" err="1"/>
              <a:t>pq.extract_min</a:t>
            </a:r>
            <a:r>
              <a:rPr lang="pt-BR" dirty="0"/>
              <a:t>()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/>
              <a:t> </a:t>
            </a:r>
            <a:r>
              <a:rPr lang="pt-BR" dirty="0" err="1"/>
              <a:t>successor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in</a:t>
            </a:r>
            <a:r>
              <a:rPr lang="pt-BR" dirty="0"/>
              <a:t> </a:t>
            </a:r>
            <a:r>
              <a:rPr lang="pt-BR" dirty="0" err="1"/>
              <a:t>node.successors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successor.parent</a:t>
            </a:r>
            <a:r>
              <a:rPr lang="pt-BR" dirty="0"/>
              <a:t> = node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>
                <a:solidFill>
                  <a:srgbClr val="0000FF"/>
                </a:solidFill>
              </a:rPr>
              <a:t>if</a:t>
            </a:r>
            <a:r>
              <a:rPr lang="pt-BR" dirty="0"/>
              <a:t> </a:t>
            </a:r>
            <a:r>
              <a:rPr lang="pt-BR" dirty="0" err="1"/>
              <a:t>successor.content</a:t>
            </a:r>
            <a:r>
              <a:rPr lang="pt-BR" dirty="0"/>
              <a:t> == </a:t>
            </a:r>
            <a:r>
              <a:rPr lang="pt-BR" dirty="0" err="1"/>
              <a:t>goal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>
                <a:solidFill>
                  <a:srgbClr val="0000FF"/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/>
              <a:t>successor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successor.cost</a:t>
            </a:r>
            <a:r>
              <a:rPr lang="pt-BR" dirty="0"/>
              <a:t> = h(</a:t>
            </a:r>
            <a:r>
              <a:rPr lang="pt-BR" dirty="0" err="1"/>
              <a:t>successor</a:t>
            </a:r>
            <a:r>
              <a:rPr lang="pt-BR" dirty="0"/>
              <a:t>, </a:t>
            </a:r>
            <a:r>
              <a:rPr lang="pt-BR" dirty="0" err="1"/>
              <a:t>goal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successor.cost</a:t>
            </a:r>
            <a:r>
              <a:rPr lang="pt-BR" dirty="0"/>
              <a:t>, </a:t>
            </a:r>
            <a:r>
              <a:rPr lang="pt-BR" dirty="0" err="1"/>
              <a:t>successor</a:t>
            </a:r>
            <a:r>
              <a:rPr lang="pt-BR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3396E8-38C8-478F-BC0D-DC8F0D95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7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C1C12-92CB-4E21-A48D-B9443ED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A*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F156E-B3EC-46C4-BFEF-B066A84E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4463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a_star</a:t>
            </a:r>
            <a:r>
              <a:rPr lang="pt-BR" dirty="0"/>
              <a:t>(start, </a:t>
            </a:r>
            <a:r>
              <a:rPr lang="pt-BR" dirty="0" err="1"/>
              <a:t>goal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00B050"/>
                </a:solidFill>
              </a:rPr>
              <a:t># </a:t>
            </a:r>
            <a:r>
              <a:rPr lang="pt-BR" dirty="0" err="1">
                <a:solidFill>
                  <a:srgbClr val="00B050"/>
                </a:solidFill>
              </a:rPr>
              <a:t>Initialize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node.g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and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node.f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to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inf</a:t>
            </a:r>
            <a:r>
              <a:rPr lang="pt-BR" dirty="0">
                <a:solidFill>
                  <a:srgbClr val="00B050"/>
                </a:solidFill>
              </a:rPr>
              <a:t> for </a:t>
            </a:r>
            <a:r>
              <a:rPr lang="pt-BR" dirty="0" err="1">
                <a:solidFill>
                  <a:srgbClr val="00B050"/>
                </a:solidFill>
              </a:rPr>
              <a:t>all</a:t>
            </a:r>
            <a:r>
              <a:rPr lang="pt-BR" dirty="0">
                <a:solidFill>
                  <a:srgbClr val="00B050"/>
                </a:solidFill>
              </a:rPr>
              <a:t> nodes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</a:t>
            </a:r>
            <a:r>
              <a:rPr lang="pt-BR" dirty="0"/>
              <a:t> = </a:t>
            </a:r>
            <a:r>
              <a:rPr lang="pt-BR" dirty="0" err="1"/>
              <a:t>PriorityQueue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start.g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start.f</a:t>
            </a:r>
            <a:r>
              <a:rPr lang="pt-BR" dirty="0"/>
              <a:t> = h(start, </a:t>
            </a:r>
            <a:r>
              <a:rPr lang="pt-BR" dirty="0" err="1"/>
              <a:t>goal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start.f</a:t>
            </a:r>
            <a:r>
              <a:rPr lang="pt-BR" dirty="0"/>
              <a:t>, start)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solidFill>
                  <a:srgbClr val="0000FF"/>
                </a:solidFill>
              </a:rPr>
              <a:t>while</a:t>
            </a:r>
            <a:r>
              <a:rPr lang="pt-BR" dirty="0"/>
              <a:t> </a:t>
            </a:r>
            <a:r>
              <a:rPr lang="pt-BR" dirty="0" err="1">
                <a:solidFill>
                  <a:srgbClr val="0000FF"/>
                </a:solidFill>
              </a:rPr>
              <a:t>not</a:t>
            </a:r>
            <a:r>
              <a:rPr lang="pt-BR" dirty="0"/>
              <a:t> </a:t>
            </a:r>
            <a:r>
              <a:rPr lang="pt-BR" dirty="0" err="1"/>
              <a:t>pq.empty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node = </a:t>
            </a:r>
            <a:r>
              <a:rPr lang="pt-BR" dirty="0" err="1"/>
              <a:t>pq.extract_min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>
                <a:solidFill>
                  <a:srgbClr val="0000FF"/>
                </a:solidFill>
              </a:rPr>
              <a:t>if</a:t>
            </a:r>
            <a:r>
              <a:rPr lang="pt-BR" dirty="0"/>
              <a:t> </a:t>
            </a:r>
            <a:r>
              <a:rPr lang="pt-BR" dirty="0" err="1"/>
              <a:t>node.content</a:t>
            </a:r>
            <a:r>
              <a:rPr lang="pt-BR" dirty="0"/>
              <a:t> == </a:t>
            </a:r>
            <a:r>
              <a:rPr lang="pt-BR" dirty="0" err="1"/>
              <a:t>goal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>
                <a:solidFill>
                  <a:srgbClr val="0000FF"/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/>
              <a:t>successor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/>
              <a:t> </a:t>
            </a:r>
            <a:r>
              <a:rPr lang="pt-BR" dirty="0" err="1"/>
              <a:t>successor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in</a:t>
            </a:r>
            <a:r>
              <a:rPr lang="pt-BR" dirty="0"/>
              <a:t> </a:t>
            </a:r>
            <a:r>
              <a:rPr lang="pt-BR" dirty="0" err="1"/>
              <a:t>node.successors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>
                <a:solidFill>
                  <a:srgbClr val="0000FF"/>
                </a:solidFill>
              </a:rPr>
              <a:t>if</a:t>
            </a:r>
            <a:r>
              <a:rPr lang="pt-BR" dirty="0"/>
              <a:t> </a:t>
            </a:r>
            <a:r>
              <a:rPr lang="pt-BR" dirty="0" err="1"/>
              <a:t>successor.f</a:t>
            </a:r>
            <a:r>
              <a:rPr lang="pt-BR" dirty="0"/>
              <a:t> &gt; </a:t>
            </a:r>
            <a:r>
              <a:rPr lang="pt-BR" dirty="0" err="1"/>
              <a:t>node.g</a:t>
            </a:r>
            <a:r>
              <a:rPr lang="pt-BR" dirty="0"/>
              <a:t> + </a:t>
            </a:r>
            <a:r>
              <a:rPr lang="pt-BR" dirty="0" err="1"/>
              <a:t>cost</a:t>
            </a:r>
            <a:r>
              <a:rPr lang="pt-BR" dirty="0"/>
              <a:t>(node, </a:t>
            </a:r>
            <a:r>
              <a:rPr lang="pt-BR" dirty="0" err="1"/>
              <a:t>successor</a:t>
            </a:r>
            <a:r>
              <a:rPr lang="pt-BR" dirty="0"/>
              <a:t>) + h(</a:t>
            </a:r>
            <a:r>
              <a:rPr lang="pt-BR" dirty="0" err="1"/>
              <a:t>successor</a:t>
            </a:r>
            <a:r>
              <a:rPr lang="pt-BR" dirty="0"/>
              <a:t>, </a:t>
            </a:r>
            <a:r>
              <a:rPr lang="pt-BR" dirty="0" err="1"/>
              <a:t>goal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successor.g</a:t>
            </a:r>
            <a:r>
              <a:rPr lang="pt-BR" dirty="0"/>
              <a:t> = </a:t>
            </a:r>
            <a:r>
              <a:rPr lang="pt-BR" dirty="0" err="1"/>
              <a:t>node.g</a:t>
            </a:r>
            <a:r>
              <a:rPr lang="pt-BR" dirty="0"/>
              <a:t> + </a:t>
            </a:r>
            <a:r>
              <a:rPr lang="pt-BR" dirty="0" err="1"/>
              <a:t>cost</a:t>
            </a:r>
            <a:r>
              <a:rPr lang="pt-BR" dirty="0"/>
              <a:t>(node, </a:t>
            </a:r>
            <a:r>
              <a:rPr lang="pt-BR" dirty="0" err="1"/>
              <a:t>successor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successor.f</a:t>
            </a:r>
            <a:r>
              <a:rPr lang="pt-BR" dirty="0"/>
              <a:t> = </a:t>
            </a:r>
            <a:r>
              <a:rPr lang="pt-BR" dirty="0" err="1"/>
              <a:t>successor.g</a:t>
            </a:r>
            <a:r>
              <a:rPr lang="pt-BR" dirty="0"/>
              <a:t> + h(</a:t>
            </a:r>
            <a:r>
              <a:rPr lang="pt-BR" dirty="0" err="1"/>
              <a:t>successor</a:t>
            </a:r>
            <a:r>
              <a:rPr lang="pt-BR" dirty="0"/>
              <a:t>, </a:t>
            </a:r>
            <a:r>
              <a:rPr lang="pt-BR" dirty="0" err="1"/>
              <a:t>goal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successor.parent</a:t>
            </a:r>
            <a:r>
              <a:rPr lang="pt-BR" dirty="0"/>
              <a:t> = node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pq.insert_or_update</a:t>
            </a:r>
            <a:r>
              <a:rPr lang="pt-BR" dirty="0"/>
              <a:t>(</a:t>
            </a:r>
            <a:r>
              <a:rPr lang="pt-BR" dirty="0" err="1"/>
              <a:t>successor.f</a:t>
            </a:r>
            <a:r>
              <a:rPr lang="pt-BR" dirty="0"/>
              <a:t>, </a:t>
            </a:r>
            <a:r>
              <a:rPr lang="pt-BR" dirty="0" err="1"/>
              <a:t>successor</a:t>
            </a:r>
            <a:r>
              <a:rPr lang="pt-BR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CB39CB-7597-4924-8ABC-C759DD7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48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C00C9-C096-49DC-AA23-8FAA116E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0F81C11-7F32-41C7-BB6B-79EBBDF7C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Heurística depende do problema (conhecimento de domínio).</a:t>
                </a:r>
              </a:p>
              <a:p>
                <a:r>
                  <a:rPr lang="pt-BR" dirty="0"/>
                  <a:t>Heurística </a:t>
                </a:r>
                <a:r>
                  <a:rPr lang="pt-BR" b="1" dirty="0"/>
                  <a:t>admissível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Intuivamente</a:t>
                </a:r>
                <a:r>
                  <a:rPr lang="en-US" dirty="0"/>
                  <a:t>,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superestima</a:t>
                </a:r>
                <a:r>
                  <a:rPr lang="en-US" dirty="0"/>
                  <a:t> o </a:t>
                </a:r>
                <a:r>
                  <a:rPr lang="en-US" dirty="0" err="1"/>
                  <a:t>custo</a:t>
                </a:r>
                <a:r>
                  <a:rPr lang="en-US" dirty="0"/>
                  <a:t> real (</a:t>
                </a:r>
                <a:r>
                  <a:rPr lang="en-US" dirty="0" err="1"/>
                  <a:t>estimativa</a:t>
                </a:r>
                <a:r>
                  <a:rPr lang="en-US" dirty="0"/>
                  <a:t> </a:t>
                </a:r>
                <a:r>
                  <a:rPr lang="en-US" dirty="0" err="1"/>
                  <a:t>otimista</a:t>
                </a:r>
                <a:r>
                  <a:rPr lang="en-US" dirty="0"/>
                  <a:t>).</a:t>
                </a:r>
              </a:p>
              <a:p>
                <a:r>
                  <a:rPr lang="en-US" dirty="0" err="1"/>
                  <a:t>Heurística</a:t>
                </a:r>
                <a:r>
                  <a:rPr lang="en-US" dirty="0"/>
                  <a:t> </a:t>
                </a:r>
                <a:r>
                  <a:rPr lang="en-US" b="1" dirty="0" err="1"/>
                  <a:t>admissível</a:t>
                </a:r>
                <a:r>
                  <a:rPr lang="en-US" dirty="0"/>
                  <a:t> </a:t>
                </a:r>
                <a:r>
                  <a:rPr lang="en-US" dirty="0" err="1"/>
                  <a:t>garante</a:t>
                </a:r>
                <a:r>
                  <a:rPr lang="en-US" dirty="0"/>
                  <a:t> </a:t>
                </a:r>
                <a:r>
                  <a:rPr lang="en-US" b="1" dirty="0"/>
                  <a:t>A* </a:t>
                </a:r>
                <a:r>
                  <a:rPr lang="en-US" b="1" dirty="0" err="1"/>
                  <a:t>ótimo</a:t>
                </a:r>
                <a:r>
                  <a:rPr lang="en-US" dirty="0"/>
                  <a:t> para </a:t>
                </a:r>
                <a:r>
                  <a:rPr lang="en-US" dirty="0" err="1"/>
                  <a:t>busca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b="1" dirty="0" err="1"/>
                  <a:t>árvore</a:t>
                </a:r>
                <a:endParaRPr lang="en-US" dirty="0"/>
              </a:p>
              <a:p>
                <a:r>
                  <a:rPr lang="en-US" dirty="0" err="1"/>
                  <a:t>Heurística</a:t>
                </a:r>
                <a:r>
                  <a:rPr lang="en-US" dirty="0"/>
                  <a:t> </a:t>
                </a:r>
                <a:r>
                  <a:rPr lang="en-US" b="1" dirty="0" err="1"/>
                  <a:t>consistente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em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sucessor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através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Intuitivamente</a:t>
                </a:r>
                <a:r>
                  <a:rPr lang="en-US" dirty="0"/>
                  <a:t>, </a:t>
                </a:r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diz</a:t>
                </a:r>
                <a:r>
                  <a:rPr lang="en-US" dirty="0"/>
                  <a:t> que a </a:t>
                </a:r>
                <a:r>
                  <a:rPr lang="en-US" dirty="0" err="1"/>
                  <a:t>heurística</a:t>
                </a:r>
                <a:r>
                  <a:rPr lang="en-US" dirty="0"/>
                  <a:t> </a:t>
                </a:r>
                <a:r>
                  <a:rPr lang="en-US" dirty="0" err="1"/>
                  <a:t>respeita</a:t>
                </a:r>
                <a:r>
                  <a:rPr lang="en-US" dirty="0"/>
                  <a:t> a “</a:t>
                </a:r>
                <a:r>
                  <a:rPr lang="en-US" dirty="0" err="1"/>
                  <a:t>desigualdade</a:t>
                </a:r>
                <a:r>
                  <a:rPr lang="en-US" dirty="0"/>
                  <a:t> triangular”.</a:t>
                </a:r>
              </a:p>
              <a:p>
                <a:r>
                  <a:rPr lang="en-US" dirty="0" err="1"/>
                  <a:t>Heurística</a:t>
                </a:r>
                <a:r>
                  <a:rPr lang="en-US" dirty="0"/>
                  <a:t> </a:t>
                </a:r>
                <a:r>
                  <a:rPr lang="en-US" b="1" dirty="0" err="1"/>
                  <a:t>consistente</a:t>
                </a:r>
                <a:r>
                  <a:rPr lang="en-US" dirty="0"/>
                  <a:t> </a:t>
                </a:r>
                <a:r>
                  <a:rPr lang="en-US" dirty="0" err="1"/>
                  <a:t>garante</a:t>
                </a:r>
                <a:r>
                  <a:rPr lang="en-US" dirty="0"/>
                  <a:t> </a:t>
                </a:r>
                <a:r>
                  <a:rPr lang="en-US" b="1" dirty="0"/>
                  <a:t>A* </a:t>
                </a:r>
                <a:r>
                  <a:rPr lang="en-US" b="1" dirty="0" err="1"/>
                  <a:t>ótimo</a:t>
                </a:r>
                <a:r>
                  <a:rPr lang="en-US" dirty="0"/>
                  <a:t> para </a:t>
                </a:r>
                <a:r>
                  <a:rPr lang="en-US" dirty="0" err="1"/>
                  <a:t>busca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b="1" dirty="0" err="1"/>
                  <a:t>grafo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Para </a:t>
                </a:r>
                <a:r>
                  <a:rPr lang="en-US" dirty="0" err="1"/>
                  <a:t>desempenho</a:t>
                </a:r>
                <a:r>
                  <a:rPr lang="en-US" dirty="0"/>
                  <a:t>, </a:t>
                </a:r>
                <a:r>
                  <a:rPr lang="en-US" dirty="0" err="1"/>
                  <a:t>consistente</a:t>
                </a:r>
                <a:r>
                  <a:rPr lang="en-US" dirty="0"/>
                  <a:t> é </a:t>
                </a:r>
                <a:r>
                  <a:rPr lang="en-US" dirty="0" err="1"/>
                  <a:t>melhor</a:t>
                </a:r>
                <a:r>
                  <a:rPr lang="en-US" dirty="0"/>
                  <a:t> que </a:t>
                </a:r>
                <a:r>
                  <a:rPr lang="en-US" dirty="0" err="1"/>
                  <a:t>admissível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Consistente</a:t>
                </a:r>
                <a:r>
                  <a:rPr lang="en-US" dirty="0"/>
                  <a:t> </a:t>
                </a:r>
                <a:r>
                  <a:rPr lang="en-US" dirty="0" err="1"/>
                  <a:t>implica</a:t>
                </a:r>
                <a:r>
                  <a:rPr lang="en-US" dirty="0"/>
                  <a:t> </a:t>
                </a:r>
                <a:r>
                  <a:rPr lang="en-US" dirty="0" err="1"/>
                  <a:t>admissível</a:t>
                </a:r>
                <a:r>
                  <a:rPr lang="en-US" dirty="0"/>
                  <a:t>, mas </a:t>
                </a:r>
                <a:r>
                  <a:rPr lang="en-US" dirty="0" err="1"/>
                  <a:t>não</a:t>
                </a:r>
                <a:r>
                  <a:rPr lang="en-US" dirty="0"/>
                  <a:t> o </a:t>
                </a:r>
                <a:r>
                  <a:rPr lang="en-US" dirty="0" err="1"/>
                  <a:t>contrário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0F81C11-7F32-41C7-BB6B-79EBBDF7C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B62113-3947-41DC-989C-36619217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0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B70F-BB37-4DF9-956E-DC1AE0F0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24E75A-6940-4CEA-ADC1-8DF3FA6A7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 </a:t>
                </a:r>
                <a:r>
                  <a:rPr lang="en-US" dirty="0" err="1"/>
                  <a:t>prática</a:t>
                </a:r>
                <a:r>
                  <a:rPr lang="en-US" dirty="0"/>
                  <a:t>, é </a:t>
                </a:r>
                <a:r>
                  <a:rPr lang="en-US" dirty="0" err="1"/>
                  <a:t>difícil</a:t>
                </a:r>
                <a:r>
                  <a:rPr lang="en-US" dirty="0"/>
                  <a:t> </a:t>
                </a:r>
                <a:r>
                  <a:rPr lang="en-US" dirty="0" err="1"/>
                  <a:t>conseguir</a:t>
                </a:r>
                <a:r>
                  <a:rPr lang="en-US" dirty="0"/>
                  <a:t> </a:t>
                </a:r>
                <a:r>
                  <a:rPr lang="en-US" dirty="0" err="1"/>
                  <a:t>heurística</a:t>
                </a:r>
                <a:r>
                  <a:rPr lang="en-US" dirty="0"/>
                  <a:t> </a:t>
                </a:r>
                <a:r>
                  <a:rPr lang="en-US" dirty="0" err="1"/>
                  <a:t>admissível</a:t>
                </a:r>
                <a:r>
                  <a:rPr lang="en-US" dirty="0"/>
                  <a:t> e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consistente</a:t>
                </a:r>
                <a:r>
                  <a:rPr lang="en-US" dirty="0"/>
                  <a:t>. </a:t>
                </a:r>
                <a:r>
                  <a:rPr lang="en-US" dirty="0" err="1"/>
                  <a:t>Maioria</a:t>
                </a:r>
                <a:r>
                  <a:rPr lang="en-US" dirty="0"/>
                  <a:t> dos </a:t>
                </a:r>
                <a:r>
                  <a:rPr lang="en-US" dirty="0" err="1"/>
                  <a:t>exemplos</a:t>
                </a:r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“</a:t>
                </a:r>
                <a:r>
                  <a:rPr lang="en-US" dirty="0" err="1"/>
                  <a:t>forçados</a:t>
                </a:r>
                <a:r>
                  <a:rPr lang="en-US" dirty="0"/>
                  <a:t>”.</a:t>
                </a:r>
              </a:p>
              <a:p>
                <a:r>
                  <a:rPr lang="en-US" dirty="0" err="1"/>
                  <a:t>Quanto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próximo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melhor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diz</a:t>
                </a:r>
                <a:r>
                  <a:rPr lang="en-US" dirty="0"/>
                  <a:t>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domina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Pode</a:t>
                </a:r>
                <a:r>
                  <a:rPr lang="en-US" dirty="0"/>
                  <a:t>-se </a:t>
                </a:r>
                <a:r>
                  <a:rPr lang="en-US" dirty="0" err="1"/>
                  <a:t>mostrar</a:t>
                </a:r>
                <a:r>
                  <a:rPr lang="en-US" dirty="0"/>
                  <a:t> que A* </a:t>
                </a:r>
                <a:r>
                  <a:rPr lang="en-US" dirty="0" err="1"/>
                  <a:t>sempre</a:t>
                </a:r>
                <a:r>
                  <a:rPr lang="en-US" dirty="0"/>
                  <a:t> </a:t>
                </a:r>
                <a:r>
                  <a:rPr lang="en-US" dirty="0" err="1"/>
                  <a:t>expande</a:t>
                </a:r>
                <a:r>
                  <a:rPr lang="en-US" dirty="0"/>
                  <a:t> </a:t>
                </a:r>
                <a:r>
                  <a:rPr lang="en-US" dirty="0" err="1"/>
                  <a:t>menos</a:t>
                </a:r>
                <a:r>
                  <a:rPr lang="en-US" dirty="0"/>
                  <a:t> </a:t>
                </a:r>
                <a:r>
                  <a:rPr lang="en-US" dirty="0" err="1"/>
                  <a:t>nós</a:t>
                </a:r>
                <a:r>
                  <a:rPr lang="en-US" dirty="0"/>
                  <a:t> </a:t>
                </a:r>
                <a:r>
                  <a:rPr lang="en-US" dirty="0" err="1"/>
                  <a:t>usando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do que </a:t>
                </a:r>
                <a:r>
                  <a:rPr lang="en-US" dirty="0" err="1"/>
                  <a:t>usando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24E75A-6940-4CEA-ADC1-8DF3FA6A7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FC970A-957F-4774-9642-969BFD60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7751A-CB36-4842-A2BE-AFE745F3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Encontrar uma Heurística?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6D7439-96B5-44F5-848C-6D7CA4802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“Criatividade”.</a:t>
                </a:r>
              </a:p>
              <a:p>
                <a:r>
                  <a:rPr lang="pt-BR" dirty="0"/>
                  <a:t>Dica: pensar no problema “relaxado”.</a:t>
                </a:r>
              </a:p>
              <a:p>
                <a:r>
                  <a:rPr lang="pt-BR" dirty="0"/>
                  <a:t>Para problemas de planejamento de caminho, usar distância euclidiana: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 4-conectado, usar distância de Manhattan: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6D7439-96B5-44F5-848C-6D7CA480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8ABF31-19E6-4013-BF53-49B34DD8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86BA-0EF3-464F-93B4-5AF08624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Caminho</a:t>
            </a:r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20E022D-27A5-4526-AB17-4E08221AD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243" y="1825625"/>
            <a:ext cx="6211514" cy="435133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F37318-7812-4AD8-9DD0-DE574BDA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5B14-A3BC-4D0B-AE6F-64FDBAD4A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99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00E9E-E94C-402E-B50C-11B1251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Dijkstra</a:t>
            </a:r>
            <a:r>
              <a:rPr lang="pt-BR" dirty="0"/>
              <a:t> x A*</a:t>
            </a:r>
            <a:endParaRPr lang="en-US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6781ECF-E4EA-48BF-86BD-498E013BC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err="1"/>
              <a:t>Dijkstra</a:t>
            </a:r>
            <a:endParaRPr lang="en-US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1F431226-F6A1-4CD8-90C7-79FEC9B78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A*</a:t>
            </a:r>
            <a:endParaRPr lang="en-US" dirty="0"/>
          </a:p>
        </p:txBody>
      </p:sp>
      <p:pic>
        <p:nvPicPr>
          <p:cNvPr id="8196" name="Picture 4" descr="https://upload.wikimedia.org/wikipedia/commons/2/23/Dijkstras_progress_animation.gif">
            <a:extLst>
              <a:ext uri="{FF2B5EF4-FFF2-40B4-BE49-F238E27FC236}">
                <a16:creationId xmlns:a16="http://schemas.microsoft.com/office/drawing/2014/main" id="{47112115-D899-47AD-866C-EAE325A57E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41" y="2415235"/>
            <a:ext cx="3172117" cy="31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upload.wikimedia.org/wikipedia/commons/5/5d/Astar_progress_animation.gif">
            <a:extLst>
              <a:ext uri="{FF2B5EF4-FFF2-40B4-BE49-F238E27FC236}">
                <a16:creationId xmlns:a16="http://schemas.microsoft.com/office/drawing/2014/main" id="{F8F76F60-6A8D-42C9-B4E4-B7F65A1B92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41" y="2415234"/>
            <a:ext cx="3172117" cy="31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E52FA19-E392-4F1D-B133-CFF60977737F}"/>
              </a:ext>
            </a:extLst>
          </p:cNvPr>
          <p:cNvSpPr/>
          <p:nvPr/>
        </p:nvSpPr>
        <p:spPr>
          <a:xfrm>
            <a:off x="4104948" y="5899961"/>
            <a:ext cx="3829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Fonte: </a:t>
            </a:r>
            <a:r>
              <a:rPr lang="en-US" sz="1200" dirty="0">
                <a:hlinkClick r:id="rId4"/>
              </a:rPr>
              <a:t>https://en.wikipedia.org/wiki/A*_search_algorithm</a:t>
            </a:r>
            <a:r>
              <a:rPr lang="en-US" sz="1200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DF78A42-B222-4557-B323-F66BAF04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5B14-A3BC-4D0B-AE6F-64FDBAD4A6F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4DB302A-A28A-4645-B645-A16DEDFA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Grafos para Planejamento de Caminho</a:t>
            </a:r>
            <a:endParaRPr lang="en-US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80F2B7B-2096-41C8-B059-3AC0476F7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58B2C86-AC00-4F30-BCB9-337F3947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5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579A886-3FE7-4AE8-8DB8-1115EE8A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Grafos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28A1F43-2903-4C5F-A6DF-211146AB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aplicar A*, é necessário gerar um grafo que representa o mapa.</a:t>
            </a:r>
          </a:p>
          <a:p>
            <a:r>
              <a:rPr lang="en-US" dirty="0" err="1"/>
              <a:t>Considera</a:t>
            </a:r>
            <a:r>
              <a:rPr lang="en-US" dirty="0"/>
              <a:t>-se </a:t>
            </a:r>
            <a:r>
              <a:rPr lang="en-US" dirty="0" err="1"/>
              <a:t>robô</a:t>
            </a:r>
            <a:r>
              <a:rPr lang="en-US" dirty="0"/>
              <a:t> </a:t>
            </a:r>
            <a:r>
              <a:rPr lang="en-US" dirty="0" err="1"/>
              <a:t>pontual</a:t>
            </a:r>
            <a:r>
              <a:rPr lang="en-US" dirty="0"/>
              <a:t>: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obstáculos</a:t>
            </a:r>
            <a:r>
              <a:rPr lang="en-US" dirty="0"/>
              <a:t>.</a:t>
            </a:r>
          </a:p>
          <a:p>
            <a:r>
              <a:rPr lang="en-US" dirty="0" err="1"/>
              <a:t>Costuma</a:t>
            </a:r>
            <a:r>
              <a:rPr lang="en-US" dirty="0"/>
              <a:t>-se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margem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para </a:t>
            </a:r>
            <a:r>
              <a:rPr lang="en-US" dirty="0" err="1"/>
              <a:t>acomodar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caminho</a:t>
            </a:r>
            <a:r>
              <a:rPr lang="en-US" dirty="0"/>
              <a:t>.</a:t>
            </a:r>
          </a:p>
          <a:p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reconstruir</a:t>
            </a:r>
            <a:r>
              <a:rPr lang="en-US" dirty="0"/>
              <a:t> o </a:t>
            </a:r>
            <a:r>
              <a:rPr lang="en-US" dirty="0" err="1"/>
              <a:t>grafo</a:t>
            </a:r>
            <a:r>
              <a:rPr lang="en-US" dirty="0"/>
              <a:t> se o </a:t>
            </a:r>
            <a:r>
              <a:rPr lang="en-US" dirty="0" err="1"/>
              <a:t>ambiente</a:t>
            </a:r>
            <a:r>
              <a:rPr lang="en-US" dirty="0"/>
              <a:t> for </a:t>
            </a:r>
            <a:r>
              <a:rPr lang="en-US" dirty="0" err="1"/>
              <a:t>dinâmico</a:t>
            </a:r>
            <a:r>
              <a:rPr lang="en-US" dirty="0"/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DA45A1E-C372-4554-9CB9-DD2AFA8B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5C7E5-CC2F-43C7-9329-8DEC10B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Grid</a:t>
            </a:r>
            <a:r>
              <a:rPr lang="pt-BR" dirty="0"/>
              <a:t> de Ocupação</a:t>
            </a:r>
            <a:endParaRPr lang="en-US" i="1" dirty="0"/>
          </a:p>
        </p:txBody>
      </p:sp>
      <p:pic>
        <p:nvPicPr>
          <p:cNvPr id="7180" name="Espaço Reservado para Conteúdo 7179">
            <a:extLst>
              <a:ext uri="{FF2B5EF4-FFF2-40B4-BE49-F238E27FC236}">
                <a16:creationId xmlns:a16="http://schemas.microsoft.com/office/drawing/2014/main" id="{ED6DF1B5-77AF-4410-9ED1-B68662AE1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243" y="1825625"/>
            <a:ext cx="6211514" cy="435133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E2828EE-F8B9-4342-9280-091800DB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5B14-A3BC-4D0B-AE6F-64FDBAD4A6F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93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86BA-0EF3-464F-93B4-5AF08624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Grid</a:t>
            </a:r>
            <a:r>
              <a:rPr lang="pt-BR" dirty="0"/>
              <a:t> de Ocupação</a:t>
            </a:r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20E022D-27A5-4526-AB17-4E08221AD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243" y="1825625"/>
            <a:ext cx="6211514" cy="435133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F37318-7812-4AD8-9DD0-DE574BDA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5B14-A3BC-4D0B-AE6F-64FDBAD4A6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2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6D43B-7A88-4280-99FA-41FB4444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Grid</a:t>
            </a:r>
            <a:r>
              <a:rPr lang="pt-BR" dirty="0"/>
              <a:t> de Ocupação</a:t>
            </a:r>
            <a:endParaRPr lang="en-US" i="1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1F387D9-3AEE-4394-AF17-553FF729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243" y="1825625"/>
            <a:ext cx="6211514" cy="435133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24CC5E-030D-4987-B923-6A9CC8EA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5B14-A3BC-4D0B-AE6F-64FDBAD4A6F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3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B8DCB-0E52-49B6-B67D-D9D9887B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Grid</a:t>
            </a:r>
            <a:r>
              <a:rPr lang="pt-BR" dirty="0"/>
              <a:t> de Ocupação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F8DB1A-B741-437F-831A-FC6B62426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Por </a:t>
                </a:r>
                <a:r>
                  <a:rPr lang="en-US" dirty="0" err="1"/>
                  <a:t>otimização</a:t>
                </a:r>
                <a:r>
                  <a:rPr lang="en-US" dirty="0"/>
                  <a:t>, </a:t>
                </a:r>
                <a:r>
                  <a:rPr lang="en-US" dirty="0" err="1"/>
                  <a:t>não</a:t>
                </a:r>
                <a:r>
                  <a:rPr lang="en-US" dirty="0"/>
                  <a:t> se </a:t>
                </a:r>
                <a:r>
                  <a:rPr lang="en-US" dirty="0" err="1"/>
                  <a:t>constroi</a:t>
                </a:r>
                <a:r>
                  <a:rPr lang="en-US" dirty="0"/>
                  <a:t> o </a:t>
                </a:r>
                <a:r>
                  <a:rPr lang="en-US" dirty="0" err="1"/>
                  <a:t>grafo</a:t>
                </a:r>
                <a:r>
                  <a:rPr lang="en-US" dirty="0"/>
                  <a:t> </a:t>
                </a:r>
                <a:r>
                  <a:rPr lang="en-US" dirty="0" err="1"/>
                  <a:t>explicitamente</a:t>
                </a:r>
                <a:r>
                  <a:rPr lang="en-US" dirty="0"/>
                  <a:t>, </a:t>
                </a:r>
                <a:r>
                  <a:rPr lang="en-US" dirty="0" err="1"/>
                  <a:t>já</a:t>
                </a:r>
                <a:r>
                  <a:rPr lang="en-US" dirty="0"/>
                  <a:t> que </a:t>
                </a:r>
                <a:r>
                  <a:rPr lang="en-US" dirty="0" err="1"/>
                  <a:t>fica</a:t>
                </a:r>
                <a:r>
                  <a:rPr lang="en-US" dirty="0"/>
                  <a:t> </a:t>
                </a:r>
                <a:r>
                  <a:rPr lang="en-US" dirty="0" err="1"/>
                  <a:t>subentendido</a:t>
                </a:r>
                <a:r>
                  <a:rPr lang="en-US" dirty="0"/>
                  <a:t> (4-conectado </a:t>
                </a:r>
                <a:r>
                  <a:rPr lang="en-US" dirty="0" err="1"/>
                  <a:t>ou</a:t>
                </a:r>
                <a:r>
                  <a:rPr lang="en-US" dirty="0"/>
                  <a:t> 8-conectado).</a:t>
                </a:r>
                <a:endParaRPr lang="pt-BR" dirty="0"/>
              </a:p>
              <a:p>
                <a:r>
                  <a:rPr lang="pt-BR" dirty="0"/>
                  <a:t>Resolução do </a:t>
                </a:r>
                <a:r>
                  <a:rPr lang="pt-BR" i="1" dirty="0"/>
                  <a:t>grid</a:t>
                </a:r>
                <a:r>
                  <a:rPr lang="pt-BR" dirty="0"/>
                  <a:t> é um </a:t>
                </a:r>
                <a:r>
                  <a:rPr lang="pt-BR" i="1" dirty="0"/>
                  <a:t>trade-off</a:t>
                </a:r>
                <a:r>
                  <a:rPr lang="pt-BR" dirty="0"/>
                  <a:t> entre precisão e custo computacional.</a:t>
                </a:r>
              </a:p>
              <a:p>
                <a:r>
                  <a:rPr lang="pt-BR" dirty="0"/>
                  <a:t>Quando se usa 8-conectado, costuma-se usar fator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para </a:t>
                </a:r>
                <a:r>
                  <a:rPr lang="en-US" dirty="0" err="1"/>
                  <a:t>custo</a:t>
                </a:r>
                <a:r>
                  <a:rPr lang="en-US" dirty="0"/>
                  <a:t> de </a:t>
                </a:r>
                <a:r>
                  <a:rPr lang="en-US" dirty="0" err="1"/>
                  <a:t>movimento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diagonal.</a:t>
                </a:r>
              </a:p>
              <a:p>
                <a:r>
                  <a:rPr lang="en-US" dirty="0" err="1"/>
                  <a:t>Permite</a:t>
                </a:r>
                <a:r>
                  <a:rPr lang="en-US" dirty="0"/>
                  <a:t> </a:t>
                </a:r>
                <a:r>
                  <a:rPr lang="en-US" dirty="0" err="1"/>
                  <a:t>considerar</a:t>
                </a:r>
                <a:r>
                  <a:rPr lang="en-US" dirty="0"/>
                  <a:t> </a:t>
                </a:r>
                <a:r>
                  <a:rPr lang="en-US" dirty="0" err="1"/>
                  <a:t>custo</a:t>
                </a:r>
                <a:r>
                  <a:rPr lang="en-US" dirty="0"/>
                  <a:t> do </a:t>
                </a:r>
                <a:r>
                  <a:rPr lang="en-US" dirty="0" err="1"/>
                  <a:t>terreno</a:t>
                </a:r>
                <a:r>
                  <a:rPr lang="en-US" dirty="0"/>
                  <a:t>, e.g. </a:t>
                </a:r>
                <a:r>
                  <a:rPr lang="en-US" dirty="0" err="1"/>
                  <a:t>custo</a:t>
                </a:r>
                <a:r>
                  <a:rPr lang="en-US" dirty="0"/>
                  <a:t> para </a:t>
                </a:r>
                <a:r>
                  <a:rPr lang="en-US" dirty="0" err="1"/>
                  <a:t>andar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água</a:t>
                </a:r>
                <a:r>
                  <a:rPr lang="en-US" dirty="0"/>
                  <a:t> é </a:t>
                </a:r>
                <a:r>
                  <a:rPr lang="en-US" dirty="0" err="1"/>
                  <a:t>maior</a:t>
                </a:r>
                <a:r>
                  <a:rPr lang="en-US" dirty="0"/>
                  <a:t> do que para </a:t>
                </a:r>
                <a:r>
                  <a:rPr lang="en-US" dirty="0" err="1"/>
                  <a:t>andar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terreno</a:t>
                </a:r>
                <a:r>
                  <a:rPr lang="en-US" dirty="0"/>
                  <a:t> </a:t>
                </a:r>
                <a:r>
                  <a:rPr lang="en-US" dirty="0" err="1"/>
                  <a:t>plano</a:t>
                </a:r>
                <a:r>
                  <a:rPr lang="en-US" dirty="0"/>
                  <a:t> (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usado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jogos</a:t>
                </a:r>
                <a:r>
                  <a:rPr lang="en-US" dirty="0"/>
                  <a:t>).</a:t>
                </a:r>
              </a:p>
              <a:p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robótica</a:t>
                </a:r>
                <a:r>
                  <a:rPr lang="en-US" dirty="0"/>
                  <a:t>, é </a:t>
                </a:r>
                <a:r>
                  <a:rPr lang="en-US" dirty="0" err="1"/>
                  <a:t>comum</a:t>
                </a:r>
                <a:r>
                  <a:rPr lang="en-US" dirty="0"/>
                  <a:t> </a:t>
                </a:r>
                <a:r>
                  <a:rPr lang="en-US" dirty="0" err="1"/>
                  <a:t>considerar</a:t>
                </a:r>
                <a:r>
                  <a:rPr lang="en-US" dirty="0"/>
                  <a:t> </a:t>
                </a:r>
                <a:r>
                  <a:rPr lang="en-US" dirty="0" err="1"/>
                  <a:t>custo</a:t>
                </a:r>
                <a:r>
                  <a:rPr lang="en-US" dirty="0"/>
                  <a:t> </a:t>
                </a:r>
                <a:r>
                  <a:rPr lang="en-US" dirty="0" err="1"/>
                  <a:t>maior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células</a:t>
                </a:r>
                <a:r>
                  <a:rPr lang="en-US" dirty="0"/>
                  <a:t> </a:t>
                </a:r>
                <a:r>
                  <a:rPr lang="en-US" dirty="0" err="1"/>
                  <a:t>próximas</a:t>
                </a:r>
                <a:r>
                  <a:rPr lang="en-US" dirty="0"/>
                  <a:t> a </a:t>
                </a:r>
                <a:r>
                  <a:rPr lang="en-US" dirty="0" err="1"/>
                  <a:t>obstáculos</a:t>
                </a:r>
                <a:r>
                  <a:rPr lang="en-US" dirty="0"/>
                  <a:t> (</a:t>
                </a:r>
                <a:r>
                  <a:rPr lang="en-US" dirty="0" err="1"/>
                  <a:t>tentar</a:t>
                </a:r>
                <a:r>
                  <a:rPr lang="en-US" dirty="0"/>
                  <a:t> </a:t>
                </a:r>
                <a:r>
                  <a:rPr lang="en-US" dirty="0" err="1"/>
                  <a:t>gerar</a:t>
                </a:r>
                <a:r>
                  <a:rPr lang="en-US" dirty="0"/>
                  <a:t> </a:t>
                </a:r>
                <a:r>
                  <a:rPr lang="en-US" dirty="0" err="1"/>
                  <a:t>caminho</a:t>
                </a:r>
                <a:r>
                  <a:rPr lang="en-US" dirty="0"/>
                  <a:t> </a:t>
                </a:r>
                <a:r>
                  <a:rPr lang="en-US" dirty="0" err="1"/>
                  <a:t>seguro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F8DB1A-B741-437F-831A-FC6B62426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0F4438-3B49-47E5-B4C9-9220AAE9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3A06D-C4D1-4144-8A28-ECC35C46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Grid</a:t>
            </a:r>
            <a:r>
              <a:rPr lang="pt-BR" dirty="0"/>
              <a:t> de Ocupação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C204D-D647-4AFF-9B92-4FC7F211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Devido à </a:t>
            </a:r>
            <a:r>
              <a:rPr lang="pt-BR" dirty="0" err="1"/>
              <a:t>discretização</a:t>
            </a:r>
            <a:r>
              <a:rPr lang="pt-BR" dirty="0"/>
              <a:t>, a solução é “</a:t>
            </a:r>
            <a:r>
              <a:rPr lang="pt-BR" dirty="0" err="1"/>
              <a:t>subótima</a:t>
            </a:r>
            <a:r>
              <a:rPr lang="pt-BR" dirty="0"/>
              <a:t>”.</a:t>
            </a:r>
          </a:p>
          <a:p>
            <a:r>
              <a:rPr lang="pt-BR" dirty="0"/>
              <a:t>É possível usar resolução variável do </a:t>
            </a:r>
            <a:r>
              <a:rPr lang="pt-BR" i="1" dirty="0"/>
              <a:t>grid</a:t>
            </a:r>
            <a:r>
              <a:rPr lang="pt-BR" dirty="0"/>
              <a:t>.</a:t>
            </a:r>
          </a:p>
          <a:p>
            <a:r>
              <a:rPr lang="pt-BR" dirty="0"/>
              <a:t>Generalização: </a:t>
            </a:r>
            <a:r>
              <a:rPr lang="pt-BR" i="1" dirty="0" err="1"/>
              <a:t>cell</a:t>
            </a:r>
            <a:r>
              <a:rPr lang="pt-BR" i="1" dirty="0"/>
              <a:t> </a:t>
            </a:r>
            <a:r>
              <a:rPr lang="pt-BR" i="1" dirty="0" err="1"/>
              <a:t>decomposition</a:t>
            </a:r>
            <a:r>
              <a:rPr lang="pt-BR" dirty="0"/>
              <a:t>.</a:t>
            </a:r>
          </a:p>
          <a:p>
            <a:r>
              <a:rPr lang="pt-BR" b="1" dirty="0"/>
              <a:t>Não</a:t>
            </a:r>
            <a:r>
              <a:rPr lang="pt-BR" dirty="0"/>
              <a:t> é completo: pode falhar devido à resolução do </a:t>
            </a:r>
            <a:r>
              <a:rPr lang="pt-BR" i="1" dirty="0"/>
              <a:t>grid</a:t>
            </a:r>
            <a:r>
              <a:rPr lang="pt-BR" dirty="0"/>
              <a:t> (na prática dificilmente é problema).</a:t>
            </a:r>
            <a:endParaRPr lang="pt-BR" i="1" dirty="0"/>
          </a:p>
          <a:p>
            <a:r>
              <a:rPr lang="pt-BR" dirty="0"/>
              <a:t>É possível considerar rotação, mas aumenta dimensão do espaço de estados.</a:t>
            </a:r>
          </a:p>
          <a:p>
            <a:r>
              <a:rPr lang="pt-BR" dirty="0"/>
              <a:t>Para robótica, a pior desvantagem é a geração de rotações bruscas (quinas).</a:t>
            </a:r>
          </a:p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778AD-352E-42E3-9368-4048CAEF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C20D-E17B-4CA7-986B-DAD2026E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Probabilistic</a:t>
            </a:r>
            <a:r>
              <a:rPr lang="pt-BR" i="1" dirty="0"/>
              <a:t> </a:t>
            </a:r>
            <a:r>
              <a:rPr lang="pt-BR" i="1" dirty="0" err="1"/>
              <a:t>Roadmap</a:t>
            </a:r>
            <a:endParaRPr lang="en-US" i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63DC653-0A76-4015-A273-1948AA5EF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Amostrar aleatoriamente o espaço.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Descartar amostras que caem dentro de obstáculos.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Adicionar nós inicial e objetivo.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Ligar vértices que possuem visibilidade.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Determinar caminho mínimo com A*.</a:t>
            </a:r>
            <a:endParaRPr lang="en-US" dirty="0"/>
          </a:p>
        </p:txBody>
      </p:sp>
      <p:pic>
        <p:nvPicPr>
          <p:cNvPr id="13" name="Espaço Reservado para Conteúdo 9">
            <a:extLst>
              <a:ext uri="{FF2B5EF4-FFF2-40B4-BE49-F238E27FC236}">
                <a16:creationId xmlns:a16="http://schemas.microsoft.com/office/drawing/2014/main" id="{F91007DE-FCDA-40FE-BE44-5C9CDB4590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9FBBD10-2791-4CC7-9CA3-96020B8E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4F3FD9-06BA-4E36-8F45-3957CAF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Probabilistic</a:t>
            </a:r>
            <a:r>
              <a:rPr lang="pt-BR" i="1" dirty="0"/>
              <a:t> </a:t>
            </a:r>
            <a:r>
              <a:rPr lang="pt-BR" i="1" dirty="0" err="1"/>
              <a:t>Roadmap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7CE920A7-CB64-451B-B8DD-D501171E3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Método baseado em amostragem.</a:t>
                </a:r>
              </a:p>
              <a:p>
                <a:r>
                  <a:rPr lang="en-US" dirty="0" err="1"/>
                  <a:t>Subótimo</a:t>
                </a:r>
                <a:r>
                  <a:rPr lang="en-US" dirty="0"/>
                  <a:t> </a:t>
                </a:r>
                <a:r>
                  <a:rPr lang="en-US" dirty="0" err="1"/>
                  <a:t>devido</a:t>
                </a:r>
                <a:r>
                  <a:rPr lang="en-US" dirty="0"/>
                  <a:t> à </a:t>
                </a:r>
                <a:r>
                  <a:rPr lang="en-US" dirty="0" err="1"/>
                  <a:t>amostragem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Caminho</a:t>
                </a:r>
                <a:r>
                  <a:rPr lang="en-US" dirty="0"/>
                  <a:t> </a:t>
                </a:r>
                <a:r>
                  <a:rPr lang="en-US" dirty="0" err="1"/>
                  <a:t>diferente</a:t>
                </a:r>
                <a:r>
                  <a:rPr lang="en-US" dirty="0"/>
                  <a:t> 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execução</a:t>
                </a:r>
                <a:r>
                  <a:rPr lang="en-US" dirty="0"/>
                  <a:t> (</a:t>
                </a:r>
                <a:r>
                  <a:rPr lang="en-US" dirty="0" err="1"/>
                  <a:t>não-determinístico</a:t>
                </a:r>
                <a:r>
                  <a:rPr lang="en-US" dirty="0"/>
                  <a:t>).</a:t>
                </a:r>
              </a:p>
              <a:p>
                <a:r>
                  <a:rPr lang="pt-BR" dirty="0"/>
                  <a:t>Número de amostras determina </a:t>
                </a:r>
                <a:r>
                  <a:rPr lang="pt-BR" i="1" dirty="0"/>
                  <a:t>trade-off</a:t>
                </a:r>
                <a:r>
                  <a:rPr lang="pt-BR" dirty="0"/>
                  <a:t> entre precisão e custo computacional.</a:t>
                </a:r>
              </a:p>
              <a:p>
                <a:r>
                  <a:rPr lang="pt-BR" i="1" dirty="0" err="1"/>
                  <a:t>Roadmap</a:t>
                </a:r>
                <a:r>
                  <a:rPr lang="pt-BR" dirty="0"/>
                  <a:t> é caro de construir, logo costuma ser feito </a:t>
                </a:r>
                <a:r>
                  <a:rPr lang="pt-BR" i="1" dirty="0"/>
                  <a:t>off-line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Costuma-se limitar número de arestas (e.g. ligar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vizinhos mais próximos).</a:t>
                </a:r>
              </a:p>
              <a:p>
                <a:r>
                  <a:rPr lang="en-US" dirty="0" err="1"/>
                  <a:t>Funciona</a:t>
                </a:r>
                <a:r>
                  <a:rPr lang="en-US" dirty="0"/>
                  <a:t> </a:t>
                </a:r>
                <a:r>
                  <a:rPr lang="en-US" dirty="0" err="1"/>
                  <a:t>bem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prática</a:t>
                </a:r>
                <a:r>
                  <a:rPr lang="en-US" dirty="0"/>
                  <a:t>.</a:t>
                </a:r>
              </a:p>
              <a:p>
                <a:r>
                  <a:rPr lang="en-US" b="1" dirty="0" err="1"/>
                  <a:t>Não</a:t>
                </a:r>
                <a:r>
                  <a:rPr lang="en-US" dirty="0"/>
                  <a:t> é </a:t>
                </a:r>
                <a:r>
                  <a:rPr lang="en-US" dirty="0" err="1"/>
                  <a:t>completo</a:t>
                </a:r>
                <a:r>
                  <a:rPr lang="en-US" dirty="0"/>
                  <a:t>: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falhar</a:t>
                </a:r>
                <a:r>
                  <a:rPr lang="en-US" dirty="0"/>
                  <a:t> </a:t>
                </a:r>
                <a:r>
                  <a:rPr lang="en-US" dirty="0" err="1"/>
                  <a:t>devido</a:t>
                </a:r>
                <a:r>
                  <a:rPr lang="en-US" dirty="0"/>
                  <a:t> à </a:t>
                </a:r>
                <a:r>
                  <a:rPr lang="en-US" dirty="0" err="1"/>
                  <a:t>amostragem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7CE920A7-CB64-451B-B8DD-D501171E3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0E568C-05EC-47D4-BD37-2D9ABA36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6D43B-7A88-4280-99FA-41FB4444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Caminho</a:t>
            </a:r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1F387D9-3AEE-4394-AF17-553FF729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243" y="1825625"/>
            <a:ext cx="6211514" cy="435133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24CC5E-030D-4987-B923-6A9CC8EA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5B14-A3BC-4D0B-AE6F-64FDBAD4A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0E6C56A-274A-41E0-967A-A1AD9739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Visibility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endParaRPr lang="en-US" i="1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48B9CF-F2CF-4B1B-BFE5-914A80584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Incluir vértices dos obstáculos como vértices do grafo.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Incluir nós inicial e objetivo.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Ligar vértices que possuem visibilidade.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Determinar caminho mínimo com A*.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28F73EB-7CA0-4F2F-B05A-9EDBE998F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206" y="1825625"/>
            <a:ext cx="5161587" cy="435133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8220189-A968-411A-91AD-5E27B62A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F40F178-0919-4BFB-AA34-4CD4315F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Visibility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endParaRPr lang="en-US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70F119-464C-4425-9A4B-2ABF8D45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robô conseguir se mover em linha reta, encontra solução ótima.</a:t>
            </a:r>
          </a:p>
          <a:p>
            <a:r>
              <a:rPr lang="pt-BR" dirty="0"/>
              <a:t>Custo computacional para construir grafo de visibilidade é alto, logo costuma ser feito </a:t>
            </a:r>
            <a:r>
              <a:rPr lang="pt-BR" i="1" dirty="0"/>
              <a:t>off-line</a:t>
            </a:r>
            <a:r>
              <a:rPr lang="pt-BR" dirty="0"/>
              <a:t>. Truque: construir à medida que planeja.</a:t>
            </a:r>
          </a:p>
          <a:p>
            <a:r>
              <a:rPr lang="en-US" dirty="0" err="1"/>
              <a:t>Desvantagem</a:t>
            </a:r>
            <a:r>
              <a:rPr lang="en-US" dirty="0"/>
              <a:t>: “cola”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(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EB407B0-2D36-4D8E-983C-477A40B7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6A4F3FC-1094-43A5-AD43-D05C4F23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Ações no Futebol de Robôs</a:t>
            </a: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FEB6D4-7F52-42A6-BE5D-602EAB6D9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3AEAB29-EF5C-4941-B982-09456E85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4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C06D5E-58D9-4D67-846B-1638E8AA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Action</a:t>
            </a:r>
            <a:r>
              <a:rPr lang="pt-BR" i="1" dirty="0"/>
              <a:t> Chain Framework</a:t>
            </a:r>
            <a:endParaRPr lang="en-US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C0971E-1073-47F0-A78E-D531880FC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Planejamento cooperativo de ações para robô que está com a bola.</a:t>
            </a:r>
          </a:p>
          <a:p>
            <a:r>
              <a:rPr lang="pt-BR" dirty="0"/>
              <a:t>Desenvolvido pelo time japonês HELIOS (</a:t>
            </a:r>
            <a:r>
              <a:rPr lang="pt-BR" dirty="0" err="1"/>
              <a:t>Hidehisa</a:t>
            </a:r>
            <a:r>
              <a:rPr lang="pt-BR" dirty="0"/>
              <a:t> </a:t>
            </a:r>
            <a:r>
              <a:rPr lang="pt-BR" dirty="0" err="1"/>
              <a:t>Akiyama</a:t>
            </a:r>
            <a:r>
              <a:rPr lang="pt-BR" dirty="0"/>
              <a:t>).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D0259AE-E4B1-4047-8E3C-B7FE86B65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0093"/>
            <a:ext cx="5181600" cy="312240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A6B6BF0-2EA4-465B-9996-89884A4A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A91F4D-05D4-48A0-B1B9-CBA7F14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Action</a:t>
            </a:r>
            <a:r>
              <a:rPr lang="pt-BR" i="1" dirty="0"/>
              <a:t> Chain Framework</a:t>
            </a:r>
            <a:endParaRPr lang="en-US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D58A6-096E-40A4-9AEC-F7472A35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Cooperativo: decido pelo meu companheiro (funciona pois ele executa mesmo código).</a:t>
            </a:r>
          </a:p>
          <a:p>
            <a:r>
              <a:rPr lang="pt-BR" dirty="0"/>
              <a:t>Busca em árvore (repetição de estados improvável).</a:t>
            </a:r>
          </a:p>
          <a:p>
            <a:r>
              <a:rPr lang="pt-BR" dirty="0"/>
              <a:t>Execução usa comunicação entre os agentes.</a:t>
            </a:r>
          </a:p>
          <a:p>
            <a:r>
              <a:rPr lang="pt-BR" dirty="0"/>
              <a:t>Estado: situação da campo (posições dos jogadores e da bola).</a:t>
            </a:r>
          </a:p>
          <a:p>
            <a:r>
              <a:rPr lang="pt-BR" dirty="0"/>
              <a:t>Ações: conduzir a bola, passes (vários tipos), chute a gol.</a:t>
            </a:r>
          </a:p>
          <a:p>
            <a:r>
              <a:rPr lang="pt-BR" dirty="0"/>
              <a:t>Busca </a:t>
            </a:r>
            <a:r>
              <a:rPr lang="pt-BR" i="1" dirty="0" err="1"/>
              <a:t>greedy</a:t>
            </a:r>
            <a:r>
              <a:rPr lang="pt-BR" dirty="0"/>
              <a:t>: explora primeiro nó mais promissor.</a:t>
            </a:r>
          </a:p>
          <a:p>
            <a:r>
              <a:rPr lang="pt-BR" dirty="0"/>
              <a:t>Ignora custo do caminho.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EA07490-6D64-43F7-9E0E-1F90E727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A91F4D-05D4-48A0-B1B9-CBA7F14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Action</a:t>
            </a:r>
            <a:r>
              <a:rPr lang="pt-BR" i="1" dirty="0"/>
              <a:t> Chain Framework</a:t>
            </a:r>
            <a:endParaRPr lang="en-US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D58A6-096E-40A4-9AEC-F7472A35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Heurística usa combinação linear de </a:t>
            </a:r>
            <a:r>
              <a:rPr lang="pt-BR" i="1" dirty="0" err="1"/>
              <a:t>features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Coordenada x da bola.</a:t>
            </a:r>
          </a:p>
          <a:p>
            <a:pPr lvl="1"/>
            <a:r>
              <a:rPr lang="pt-BR" dirty="0"/>
              <a:t>Distância da bola até gol adversário.</a:t>
            </a:r>
          </a:p>
          <a:p>
            <a:pPr lvl="1"/>
            <a:r>
              <a:rPr lang="pt-BR" dirty="0"/>
              <a:t>Distância da bola até nosso gol.</a:t>
            </a:r>
          </a:p>
          <a:p>
            <a:pPr lvl="1"/>
            <a:r>
              <a:rPr lang="pt-BR" dirty="0"/>
              <a:t>Distância da bola até oponentes.</a:t>
            </a:r>
          </a:p>
          <a:p>
            <a:pPr lvl="1"/>
            <a:r>
              <a:rPr lang="pt-BR" dirty="0"/>
              <a:t>Situações especiais: bola fora, bola no nosso gol, bola no gol adversário etc.</a:t>
            </a:r>
          </a:p>
          <a:p>
            <a:r>
              <a:rPr lang="pt-BR" dirty="0"/>
              <a:t>Versão original considera oponentes parados.</a:t>
            </a:r>
          </a:p>
          <a:p>
            <a:r>
              <a:rPr lang="pt-BR" dirty="0"/>
              <a:t>Mundo incerto: exploração com profundidade limitada.</a:t>
            </a:r>
          </a:p>
          <a:p>
            <a:r>
              <a:rPr lang="pt-BR" dirty="0"/>
              <a:t>Limitação de número de nós explorados.</a:t>
            </a:r>
          </a:p>
          <a:p>
            <a:r>
              <a:rPr lang="pt-BR" dirty="0"/>
              <a:t>Funciona muito bem na prática!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5D1B568-38EF-4D84-AA91-558392D5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9D009-4A0A-4742-A231-541F1D95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8E1BD-93D8-4ABA-A0F6-6758F68D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Busca informada usando grafos: capítulos 3 e 4 do livro Inteligência Artificial de Russell &amp; </a:t>
            </a:r>
            <a:r>
              <a:rPr lang="pt-BR" dirty="0" err="1"/>
              <a:t>Norvig</a:t>
            </a:r>
            <a:r>
              <a:rPr lang="pt-BR" dirty="0"/>
              <a:t>.</a:t>
            </a:r>
          </a:p>
          <a:p>
            <a:r>
              <a:rPr lang="pt-BR" dirty="0"/>
              <a:t>Planejamento de caminho/trajetória: capítulo 6 do livro </a:t>
            </a:r>
            <a:r>
              <a:rPr lang="pt-BR" dirty="0" err="1"/>
              <a:t>Autonomous</a:t>
            </a:r>
            <a:r>
              <a:rPr lang="pt-BR" dirty="0"/>
              <a:t> Mobile </a:t>
            </a:r>
            <a:r>
              <a:rPr lang="pt-BR" dirty="0" err="1"/>
              <a:t>Robots</a:t>
            </a:r>
            <a:r>
              <a:rPr lang="pt-BR" dirty="0"/>
              <a:t> (2nd </a:t>
            </a:r>
            <a:r>
              <a:rPr lang="pt-BR" dirty="0" err="1"/>
              <a:t>edition</a:t>
            </a:r>
            <a:r>
              <a:rPr lang="pt-BR" dirty="0"/>
              <a:t>) de </a:t>
            </a:r>
            <a:r>
              <a:rPr lang="pt-BR" dirty="0" err="1"/>
              <a:t>Siegwart</a:t>
            </a:r>
            <a:r>
              <a:rPr lang="pt-BR" dirty="0"/>
              <a:t>, </a:t>
            </a:r>
            <a:r>
              <a:rPr lang="pt-BR" dirty="0" err="1"/>
              <a:t>Nourbakhsh</a:t>
            </a:r>
            <a:r>
              <a:rPr lang="pt-BR" dirty="0"/>
              <a:t> e </a:t>
            </a:r>
            <a:r>
              <a:rPr lang="pt-BR" dirty="0" err="1"/>
              <a:t>Scaramuzza</a:t>
            </a:r>
            <a:r>
              <a:rPr lang="pt-BR" dirty="0"/>
              <a:t>.</a:t>
            </a:r>
          </a:p>
          <a:p>
            <a:r>
              <a:rPr lang="en-US" dirty="0" err="1"/>
              <a:t>Bíblia</a:t>
            </a:r>
            <a:r>
              <a:rPr lang="en-US" dirty="0"/>
              <a:t> de </a:t>
            </a:r>
            <a:r>
              <a:rPr lang="en-US" dirty="0" err="1"/>
              <a:t>planejamento</a:t>
            </a:r>
            <a:r>
              <a:rPr lang="en-US" dirty="0"/>
              <a:t>: Steven M. LaValle. Planning Algorithms. Cambridge University Press. 2006.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http://planning.cs.uiuc.edu/</a:t>
            </a:r>
            <a:r>
              <a:rPr lang="en-US" dirty="0"/>
              <a:t> </a:t>
            </a:r>
          </a:p>
          <a:p>
            <a:r>
              <a:rPr lang="en-US" dirty="0"/>
              <a:t>Action chain: Akiyama, H.; Nakashima, T. Online Cooperative Behavior Planning using a Tree Search Method in the </a:t>
            </a:r>
            <a:r>
              <a:rPr lang="en-US" dirty="0" err="1"/>
              <a:t>RoboCup</a:t>
            </a:r>
            <a:r>
              <a:rPr lang="en-US" dirty="0"/>
              <a:t> Soccer Simulation.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34A54-75C5-4DD6-95A0-5AB067C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7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AEAE7-8230-4C53-AA17-EEFB4C04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 Legais :)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BD936-6CEC-42CC-B513-CB48D602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A* no </a:t>
            </a:r>
            <a:r>
              <a:rPr lang="pt-BR" dirty="0" err="1"/>
              <a:t>Darpa</a:t>
            </a:r>
            <a:r>
              <a:rPr lang="pt-BR" dirty="0"/>
              <a:t> </a:t>
            </a:r>
            <a:r>
              <a:rPr lang="pt-BR" dirty="0" err="1"/>
              <a:t>Urban</a:t>
            </a:r>
            <a:r>
              <a:rPr lang="pt-BR" dirty="0"/>
              <a:t> </a:t>
            </a:r>
            <a:r>
              <a:rPr lang="pt-BR" dirty="0" err="1"/>
              <a:t>Challenge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https://www.youtube.com/watch?v=qXZt-B7iUyw</a:t>
            </a:r>
            <a:r>
              <a:rPr lang="pt-BR" dirty="0"/>
              <a:t> </a:t>
            </a:r>
          </a:p>
          <a:p>
            <a:r>
              <a:rPr lang="en-US" dirty="0" err="1"/>
              <a:t>Navegação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https://www.youtube.com/watch?v=U5MTIh_KyBc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60115C-D895-4ACF-A803-8983E05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84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7DC541-E12B-4D7C-BC59-CEDD1A53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2</a:t>
            </a:r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2E512D-19B6-4060-A095-F2D58067F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0CDA35-D9A3-4FEB-9E18-B6E3C1B2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16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56B6D91-6BDE-423C-858A-02B221EF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0B66F2E-EE05-427D-8747-B44805CF4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Implementar planejamento de caminho em grid usando:</a:t>
                </a:r>
              </a:p>
              <a:p>
                <a:pPr lvl="1"/>
                <a:r>
                  <a:rPr lang="pt-BR" dirty="0" err="1"/>
                  <a:t>Dijkstra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 err="1"/>
                  <a:t>Greedy</a:t>
                </a:r>
                <a:r>
                  <a:rPr lang="pt-BR" dirty="0"/>
                  <a:t> Best-</a:t>
                </a:r>
                <a:r>
                  <a:rPr lang="pt-BR" dirty="0" err="1"/>
                  <a:t>First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A*.</a:t>
                </a:r>
              </a:p>
              <a:p>
                <a:r>
                  <a:rPr lang="pt-BR" dirty="0"/>
                  <a:t>Comparar as implementações em termos de tempo computacional e custo do caminho.</a:t>
                </a:r>
              </a:p>
              <a:p>
                <a:r>
                  <a:rPr lang="pt-BR" dirty="0"/>
                  <a:t>8-conectado.</a:t>
                </a:r>
              </a:p>
              <a:p>
                <a:r>
                  <a:rPr lang="pt-BR" dirty="0"/>
                  <a:t>Custo de movimento em diagonal 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Custo maior na proximidade de obstáculos.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0B66F2E-EE05-427D-8747-B44805CF4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187EA4-EBDD-4665-9A79-D7D84FD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C21E9-0203-47B7-AEF0-BBAFD612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Ações no Futebol de Robôs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EAEFB2-512A-4075-AD60-03C73F8F8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Pense no agente que está com a bola.</a:t>
            </a:r>
          </a:p>
          <a:p>
            <a:r>
              <a:rPr lang="pt-BR" dirty="0"/>
              <a:t>Objetivo: fazer gol.</a:t>
            </a:r>
            <a:endParaRPr lang="en-US" dirty="0"/>
          </a:p>
          <a:p>
            <a:r>
              <a:rPr lang="pt-BR" dirty="0"/>
              <a:t>Ações possíveis: conduzir bola, driblar oponente, passe, chute a gol etc.</a:t>
            </a:r>
          </a:p>
          <a:p>
            <a:r>
              <a:rPr lang="pt-BR" dirty="0"/>
              <a:t>Qual sequência de ações cooperativas para chegar no gol?</a:t>
            </a:r>
            <a:endParaRPr lang="en-US" dirty="0"/>
          </a:p>
        </p:txBody>
      </p:sp>
      <p:pic>
        <p:nvPicPr>
          <p:cNvPr id="6" name="Picture 2" descr="Resultado de imagem para soccer simulation 2d">
            <a:extLst>
              <a:ext uri="{FF2B5EF4-FFF2-40B4-BE49-F238E27FC236}">
                <a16:creationId xmlns:a16="http://schemas.microsoft.com/office/drawing/2014/main" id="{30B193B1-D30F-45F9-9ADD-A63E49AF85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63299"/>
            <a:ext cx="5181600" cy="347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301F008-39DB-4838-99EA-6664A48B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DAE25-058A-473C-8000-8DA26CE8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2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9F85B-8A0B-4007-82D2-4759A3CB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</a:t>
            </a:r>
            <a:r>
              <a:rPr lang="pt-BR" i="1" dirty="0" err="1"/>
              <a:t>heap</a:t>
            </a:r>
            <a:r>
              <a:rPr lang="pt-BR" i="1" dirty="0"/>
              <a:t> </a:t>
            </a:r>
            <a:r>
              <a:rPr lang="pt-BR" dirty="0"/>
              <a:t>do Python:</a:t>
            </a:r>
          </a:p>
          <a:p>
            <a:pPr lvl="1"/>
            <a:r>
              <a:rPr lang="pt-BR" dirty="0"/>
              <a:t>Criação: </a:t>
            </a:r>
            <a:r>
              <a:rPr lang="pt-BR" dirty="0" err="1">
                <a:latin typeface="Consolas" panose="020B0609020204030204" pitchFamily="49" charset="0"/>
              </a:rPr>
              <a:t>pq</a:t>
            </a:r>
            <a:r>
              <a:rPr lang="pt-BR" dirty="0">
                <a:latin typeface="Consolas" panose="020B0609020204030204" pitchFamily="49" charset="0"/>
              </a:rPr>
              <a:t> = []</a:t>
            </a:r>
          </a:p>
          <a:p>
            <a:pPr lvl="1"/>
            <a:r>
              <a:rPr lang="pt-BR" dirty="0"/>
              <a:t>Inserção: </a:t>
            </a:r>
            <a:r>
              <a:rPr lang="pt-BR" dirty="0" err="1">
                <a:latin typeface="Consolas" panose="020B0609020204030204" pitchFamily="49" charset="0"/>
              </a:rPr>
              <a:t>heapq.heappush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pq</a:t>
            </a:r>
            <a:r>
              <a:rPr lang="pt-BR" dirty="0">
                <a:latin typeface="Consolas" panose="020B0609020204030204" pitchFamily="49" charset="0"/>
              </a:rPr>
              <a:t>, (</a:t>
            </a:r>
            <a:r>
              <a:rPr lang="pt-BR" dirty="0" err="1">
                <a:latin typeface="Consolas" panose="020B0609020204030204" pitchFamily="49" charset="0"/>
              </a:rPr>
              <a:t>node.f</a:t>
            </a:r>
            <a:r>
              <a:rPr lang="pt-BR" dirty="0">
                <a:latin typeface="Consolas" panose="020B0609020204030204" pitchFamily="49" charset="0"/>
              </a:rPr>
              <a:t>, node))</a:t>
            </a:r>
          </a:p>
          <a:p>
            <a:pPr lvl="1"/>
            <a:r>
              <a:rPr lang="pt-BR" dirty="0"/>
              <a:t>Extração: </a:t>
            </a:r>
            <a:r>
              <a:rPr lang="pt-BR" dirty="0">
                <a:latin typeface="Consolas" panose="020B0609020204030204" pitchFamily="49" charset="0"/>
              </a:rPr>
              <a:t>f, node = </a:t>
            </a:r>
            <a:r>
              <a:rPr lang="pt-BR" dirty="0" err="1">
                <a:latin typeface="Consolas" panose="020B0609020204030204" pitchFamily="49" charset="0"/>
              </a:rPr>
              <a:t>heapq.heappop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pq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b="1" dirty="0"/>
              <a:t>Atenção: </a:t>
            </a:r>
            <a:r>
              <a:rPr lang="pt-BR" dirty="0"/>
              <a:t>não tem como atualizar! Assim, pode inserir mais de uma vez.</a:t>
            </a:r>
          </a:p>
          <a:p>
            <a:r>
              <a:rPr lang="pt-BR" dirty="0"/>
              <a:t>Solução: se já foi retirado alguma vez, ignora. Usar </a:t>
            </a:r>
            <a:r>
              <a:rPr lang="pt-BR" dirty="0" err="1">
                <a:latin typeface="Consolas" panose="020B0609020204030204" pitchFamily="49" charset="0"/>
              </a:rPr>
              <a:t>node.closed</a:t>
            </a:r>
            <a:r>
              <a:rPr lang="pt-BR" dirty="0"/>
              <a:t>.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/>
              <a:t>É feio, mas não aumenta complexidade.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7A32E-ABF6-473C-A41D-3CC749E6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E06C-F3B1-49A7-A5CC-5B56F713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com </a:t>
            </a:r>
            <a:r>
              <a:rPr lang="pt-BR" dirty="0" err="1"/>
              <a:t>Dijkstra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EA552B-7D61-4035-8415-24DB4A17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71</a:t>
            </a:fld>
            <a:endParaRPr lang="en-US"/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D08C8CFC-4543-4537-A891-92A11654D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8254" y="1825625"/>
            <a:ext cx="5795491" cy="4351338"/>
          </a:xfrm>
        </p:spPr>
      </p:pic>
    </p:spTree>
    <p:extLst>
      <p:ext uri="{BB962C8B-B14F-4D97-AF65-F5344CB8AC3E}">
        <p14:creationId xmlns:p14="http://schemas.microsoft.com/office/powerpoint/2010/main" val="762129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61DD1-F243-4B3D-8BBC-BE95A42B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com A*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6B1792-21AD-4F7E-953C-D629F1B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72</a:t>
            </a:fld>
            <a:endParaRPr lang="en-US"/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31344D26-7A99-4847-8D9F-E79EC900E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8254" y="1825625"/>
            <a:ext cx="5795491" cy="4351338"/>
          </a:xfrm>
        </p:spPr>
      </p:pic>
    </p:spTree>
    <p:extLst>
      <p:ext uri="{BB962C8B-B14F-4D97-AF65-F5344CB8AC3E}">
        <p14:creationId xmlns:p14="http://schemas.microsoft.com/office/powerpoint/2010/main" val="2066795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E06C-F3B1-49A7-A5CC-5B56F713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com </a:t>
            </a:r>
            <a:r>
              <a:rPr lang="pt-BR" dirty="0" err="1"/>
              <a:t>Greedy</a:t>
            </a:r>
            <a:r>
              <a:rPr lang="pt-BR" dirty="0"/>
              <a:t> Best-</a:t>
            </a:r>
            <a:r>
              <a:rPr lang="pt-BR" dirty="0" err="1"/>
              <a:t>First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EA552B-7D61-4035-8415-24DB4A17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73</a:t>
            </a:fld>
            <a:endParaRPr lang="en-US"/>
          </a:p>
        </p:txBody>
      </p:sp>
      <p:pic>
        <p:nvPicPr>
          <p:cNvPr id="10" name="Espaço Reservado para Conteúdo 7">
            <a:extLst>
              <a:ext uri="{FF2B5EF4-FFF2-40B4-BE49-F238E27FC236}">
                <a16:creationId xmlns:a16="http://schemas.microsoft.com/office/drawing/2014/main" id="{1C9498AF-2E67-471E-870E-AD058B92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8254" y="1825625"/>
            <a:ext cx="5795491" cy="4351338"/>
          </a:xfrm>
        </p:spPr>
      </p:pic>
    </p:spTree>
    <p:extLst>
      <p:ext uri="{BB962C8B-B14F-4D97-AF65-F5344CB8AC3E}">
        <p14:creationId xmlns:p14="http://schemas.microsoft.com/office/powerpoint/2010/main" val="1902941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88F61-7794-4DC8-8851-495A4EE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  <a:endParaRPr lang="en-US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ED950234-32CE-4162-88C2-BBF0182F7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37439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792737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194853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1801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Algoritmo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Custo do Caminho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Tempo Computacional (s) *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Dijkstra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142,4264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0,3221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142,4264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0,0864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Greedy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215,7817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0,0105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30444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FA04FB-A7CA-4AE5-8BFA-ACB9A8B5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6B1F4E-9BA9-41E6-93E8-06C8F890F4D7}"/>
              </a:ext>
            </a:extLst>
          </p:cNvPr>
          <p:cNvSpPr txBox="1"/>
          <p:nvPr/>
        </p:nvSpPr>
        <p:spPr>
          <a:xfrm>
            <a:off x="838200" y="3429000"/>
            <a:ext cx="462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Processador: Intel Core i7-6700HQ @ 2.6 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8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D492-0123-4CBD-938E-E098A2A4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 Problema de Busca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F503C2-5EA9-48FD-80A8-88B00F391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Estados: situações possíveis do mundo.</a:t>
                </a:r>
              </a:p>
              <a:p>
                <a:r>
                  <a:rPr lang="pt-BR" dirty="0"/>
                  <a:t>Ações: o que o agente pode fazer.</a:t>
                </a:r>
              </a:p>
              <a:p>
                <a:r>
                  <a:rPr lang="pt-BR" dirty="0"/>
                  <a:t>Função sucessor: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Estado inicial: estado onde se começa.</a:t>
                </a:r>
              </a:p>
              <a:p>
                <a:r>
                  <a:rPr lang="pt-BR" dirty="0"/>
                  <a:t>Objetivo: estado onde se quer chegar.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F503C2-5EA9-48FD-80A8-88B00F391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32E782-0EB6-47BD-A4CF-F19AA3E0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01ACE-D094-4090-ADE8-F6FBD624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593CC-7723-44FD-BB98-62381EEF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de busca explora os estados através da aplicação da função sucessor até atingir o objetivo.</a:t>
            </a:r>
          </a:p>
          <a:p>
            <a:r>
              <a:rPr lang="en-US" dirty="0" err="1"/>
              <a:t>Constrói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(de </a:t>
            </a:r>
            <a:r>
              <a:rPr lang="en-US" dirty="0" err="1"/>
              <a:t>busca</a:t>
            </a:r>
            <a:r>
              <a:rPr lang="en-US" dirty="0"/>
              <a:t>).</a:t>
            </a:r>
          </a:p>
          <a:p>
            <a:r>
              <a:rPr lang="en-US" b="1" dirty="0" err="1"/>
              <a:t>Observação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a um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visitado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busca</a:t>
            </a:r>
            <a:r>
              <a:rPr lang="en-US" dirty="0"/>
              <a:t> (</a:t>
            </a:r>
            <a:r>
              <a:rPr lang="en-US" dirty="0" err="1"/>
              <a:t>mundo</a:t>
            </a:r>
            <a:r>
              <a:rPr lang="en-US" dirty="0"/>
              <a:t> é um </a:t>
            </a:r>
            <a:r>
              <a:rPr lang="en-US" dirty="0" err="1"/>
              <a:t>grafo</a:t>
            </a:r>
            <a:r>
              <a:rPr lang="en-US" dirty="0"/>
              <a:t>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567D09-7857-4F85-97B2-0CDF7C5A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3241</Words>
  <Application>Microsoft Office PowerPoint</Application>
  <PresentationFormat>Widescreen</PresentationFormat>
  <Paragraphs>830</Paragraphs>
  <Slides>74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Cambria Math</vt:lpstr>
      <vt:lpstr>Comic Sans MS</vt:lpstr>
      <vt:lpstr>Consolas</vt:lpstr>
      <vt:lpstr>Wingdings</vt:lpstr>
      <vt:lpstr>Tema do Office</vt:lpstr>
      <vt:lpstr>Inteligência Artificial para Robótica Móvel</vt:lpstr>
      <vt:lpstr>Roteiro</vt:lpstr>
      <vt:lpstr>Motivação</vt:lpstr>
      <vt:lpstr>Planejamento de Caminho</vt:lpstr>
      <vt:lpstr>Planejamento de Caminho</vt:lpstr>
      <vt:lpstr>Planejamento de Caminho</vt:lpstr>
      <vt:lpstr>Planejamento de Ações no Futebol de Robôs</vt:lpstr>
      <vt:lpstr>Modelagem do Problema de Busca</vt:lpstr>
      <vt:lpstr>Algoritmo de Busca</vt:lpstr>
      <vt:lpstr>Planejamento de Caminho</vt:lpstr>
      <vt:lpstr>Planejamento de Ações no Futebol de Robôs</vt:lpstr>
      <vt:lpstr>Planejamento x Controle</vt:lpstr>
      <vt:lpstr>Planejamento x Controle</vt:lpstr>
      <vt:lpstr>Por que Controle?</vt:lpstr>
      <vt:lpstr>Planejamento de Caminho x Planejamento de Trajetória</vt:lpstr>
      <vt:lpstr>Busca em Árvore</vt:lpstr>
      <vt:lpstr>Busca em Árvore</vt:lpstr>
      <vt:lpstr>Exploração em Profundidade (Pré-ordem)</vt:lpstr>
      <vt:lpstr>Exploração em Profundidade (Pré-ordem)</vt:lpstr>
      <vt:lpstr>Exploração em Largura</vt:lpstr>
      <vt:lpstr>Exploração em Largura</vt:lpstr>
      <vt:lpstr>Busca em Largura</vt:lpstr>
      <vt:lpstr>Construir Caminho</vt:lpstr>
      <vt:lpstr>Busca em Grafos</vt:lpstr>
      <vt:lpstr>Revisão de Grafos</vt:lpstr>
      <vt:lpstr>Grafos</vt:lpstr>
      <vt:lpstr>Matriz de Adjacências</vt:lpstr>
      <vt:lpstr>Lista de Adjacências</vt:lpstr>
      <vt:lpstr>Busca em Grafos</vt:lpstr>
      <vt:lpstr>Exploração em Profundidade</vt:lpstr>
      <vt:lpstr>Exploração em Largura</vt:lpstr>
      <vt:lpstr>Exploração em Largura</vt:lpstr>
      <vt:lpstr>Problema de Caminho Mínimo</vt:lpstr>
      <vt:lpstr>Busca em Largura</vt:lpstr>
      <vt:lpstr>Algoritmo de Dijkstra</vt:lpstr>
      <vt:lpstr>Algoritmo de Dijkstra</vt:lpstr>
      <vt:lpstr>Algoritmo de Dijkstra</vt:lpstr>
      <vt:lpstr>Exemplo de Dijkstra</vt:lpstr>
      <vt:lpstr>Fila de Prioridades (de Mínimo)</vt:lpstr>
      <vt:lpstr>Algoritmo de Dijkstra</vt:lpstr>
      <vt:lpstr>Busca Informada</vt:lpstr>
      <vt:lpstr>Busca Informada</vt:lpstr>
      <vt:lpstr>Busca Informada</vt:lpstr>
      <vt:lpstr>Busca Informada</vt:lpstr>
      <vt:lpstr>Busca Gulosa</vt:lpstr>
      <vt:lpstr>A*</vt:lpstr>
      <vt:lpstr>Heurística</vt:lpstr>
      <vt:lpstr>Heurística</vt:lpstr>
      <vt:lpstr>Como Encontrar uma Heurística?</vt:lpstr>
      <vt:lpstr>Dijkstra x A*</vt:lpstr>
      <vt:lpstr>Geração de Grafos para Planejamento de Caminho</vt:lpstr>
      <vt:lpstr>Geração de Grafos</vt:lpstr>
      <vt:lpstr>Grid de Ocupação</vt:lpstr>
      <vt:lpstr>Grid de Ocupação</vt:lpstr>
      <vt:lpstr>Grid de Ocupação</vt:lpstr>
      <vt:lpstr>Grid de Ocupação</vt:lpstr>
      <vt:lpstr>Grid de Ocupação</vt:lpstr>
      <vt:lpstr>Probabilistic Roadmap</vt:lpstr>
      <vt:lpstr>Probabilistic Roadmap</vt:lpstr>
      <vt:lpstr>Visibility Graph</vt:lpstr>
      <vt:lpstr>Visibility Graph</vt:lpstr>
      <vt:lpstr>Planejamento de Ações no Futebol de Robôs</vt:lpstr>
      <vt:lpstr>Action Chain Framework</vt:lpstr>
      <vt:lpstr>Action Chain Framework</vt:lpstr>
      <vt:lpstr>Action Chain Framework</vt:lpstr>
      <vt:lpstr>Para Saber Mais</vt:lpstr>
      <vt:lpstr>Vídeos Legais :)</vt:lpstr>
      <vt:lpstr>Laboratório 2</vt:lpstr>
      <vt:lpstr>Laboratório 2</vt:lpstr>
      <vt:lpstr>Laboratório 2</vt:lpstr>
      <vt:lpstr>Caminho com Dijkstra</vt:lpstr>
      <vt:lpstr>Caminho com A*</vt:lpstr>
      <vt:lpstr>Caminho com Greedy Best-First</vt:lpstr>
      <vt:lpstr>Comparação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Ricardo Omena de Albuquerque Maximo</dc:creator>
  <cp:lastModifiedBy>Marcos Ricardo Omena de Albuquerque Maximo</cp:lastModifiedBy>
  <cp:revision>219</cp:revision>
  <dcterms:created xsi:type="dcterms:W3CDTF">2019-02-23T13:40:01Z</dcterms:created>
  <dcterms:modified xsi:type="dcterms:W3CDTF">2019-02-26T18:46:27Z</dcterms:modified>
</cp:coreProperties>
</file>