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12" r:id="rId3"/>
    <p:sldId id="360" r:id="rId4"/>
    <p:sldId id="356" r:id="rId5"/>
    <p:sldId id="357" r:id="rId6"/>
    <p:sldId id="358" r:id="rId7"/>
    <p:sldId id="359" r:id="rId8"/>
    <p:sldId id="361" r:id="rId9"/>
    <p:sldId id="362" r:id="rId10"/>
    <p:sldId id="364" r:id="rId11"/>
    <p:sldId id="311" r:id="rId12"/>
    <p:sldId id="363" r:id="rId13"/>
    <p:sldId id="365" r:id="rId14"/>
    <p:sldId id="314" r:id="rId15"/>
    <p:sldId id="366" r:id="rId16"/>
    <p:sldId id="367" r:id="rId17"/>
    <p:sldId id="368" r:id="rId18"/>
    <p:sldId id="317" r:id="rId19"/>
    <p:sldId id="369" r:id="rId20"/>
    <p:sldId id="3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98B"/>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94560" autoAdjust="0"/>
  </p:normalViewPr>
  <p:slideViewPr>
    <p:cSldViewPr snapToGrid="0">
      <p:cViewPr varScale="1">
        <p:scale>
          <a:sx n="57" d="100"/>
          <a:sy n="57" d="100"/>
        </p:scale>
        <p:origin x="90" y="210"/>
      </p:cViewPr>
      <p:guideLst/>
    </p:cSldViewPr>
  </p:slideViewPr>
  <p:outlineViewPr>
    <p:cViewPr>
      <p:scale>
        <a:sx n="33" d="100"/>
        <a:sy n="33" d="100"/>
      </p:scale>
      <p:origin x="0" y="-59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693AE-DD4C-4B38-B2B8-C7F11CF9E622}" type="datetimeFigureOut">
              <a:rPr lang="en-US" smtClean="0"/>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21501-4E28-4EC6-B602-76B7327BB708}" type="slidenum">
              <a:rPr lang="en-US" smtClean="0"/>
              <a:t>‹#›</a:t>
            </a:fld>
            <a:endParaRPr lang="en-US"/>
          </a:p>
        </p:txBody>
      </p:sp>
    </p:spTree>
    <p:extLst>
      <p:ext uri="{BB962C8B-B14F-4D97-AF65-F5344CB8AC3E}">
        <p14:creationId xmlns:p14="http://schemas.microsoft.com/office/powerpoint/2010/main" val="327733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4D2</a:t>
            </a:r>
            <a:r>
              <a:rPr lang="en-US" baseline="0" dirty="0" smtClean="0"/>
              <a:t> to decimal</a:t>
            </a:r>
            <a:endParaRPr lang="en-US" dirty="0"/>
          </a:p>
        </p:txBody>
      </p:sp>
      <p:sp>
        <p:nvSpPr>
          <p:cNvPr id="4" name="Slide Number Placeholder 3"/>
          <p:cNvSpPr>
            <a:spLocks noGrp="1"/>
          </p:cNvSpPr>
          <p:nvPr>
            <p:ph type="sldNum" sz="quarter" idx="10"/>
          </p:nvPr>
        </p:nvSpPr>
        <p:spPr/>
        <p:txBody>
          <a:bodyPr/>
          <a:lstStyle/>
          <a:p>
            <a:fld id="{BCA21501-4E28-4EC6-B602-76B7327BB708}" type="slidenum">
              <a:rPr lang="en-US" smtClean="0"/>
              <a:t>11</a:t>
            </a:fld>
            <a:endParaRPr lang="en-US"/>
          </a:p>
        </p:txBody>
      </p:sp>
    </p:spTree>
    <p:extLst>
      <p:ext uri="{BB962C8B-B14F-4D97-AF65-F5344CB8AC3E}">
        <p14:creationId xmlns:p14="http://schemas.microsoft.com/office/powerpoint/2010/main" val="75498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C89</a:t>
            </a:r>
            <a:r>
              <a:rPr lang="en-US" baseline="0" dirty="0" smtClean="0"/>
              <a:t> to binary</a:t>
            </a:r>
            <a:endParaRPr lang="en-US" dirty="0"/>
          </a:p>
        </p:txBody>
      </p:sp>
      <p:sp>
        <p:nvSpPr>
          <p:cNvPr id="4" name="Slide Number Placeholder 3"/>
          <p:cNvSpPr>
            <a:spLocks noGrp="1"/>
          </p:cNvSpPr>
          <p:nvPr>
            <p:ph type="sldNum" sz="quarter" idx="10"/>
          </p:nvPr>
        </p:nvSpPr>
        <p:spPr/>
        <p:txBody>
          <a:bodyPr/>
          <a:lstStyle/>
          <a:p>
            <a:fld id="{BCA21501-4E28-4EC6-B602-76B7327BB708}" type="slidenum">
              <a:rPr lang="en-US" smtClean="0"/>
              <a:t>14</a:t>
            </a:fld>
            <a:endParaRPr lang="en-US"/>
          </a:p>
        </p:txBody>
      </p:sp>
    </p:spTree>
    <p:extLst>
      <p:ext uri="{BB962C8B-B14F-4D97-AF65-F5344CB8AC3E}">
        <p14:creationId xmlns:p14="http://schemas.microsoft.com/office/powerpoint/2010/main" val="177455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4D2</a:t>
            </a:r>
            <a:r>
              <a:rPr lang="en-US" baseline="0" dirty="0" smtClean="0"/>
              <a:t> to decimal</a:t>
            </a:r>
            <a:endParaRPr lang="en-US" dirty="0"/>
          </a:p>
        </p:txBody>
      </p:sp>
      <p:sp>
        <p:nvSpPr>
          <p:cNvPr id="4" name="Slide Number Placeholder 3"/>
          <p:cNvSpPr>
            <a:spLocks noGrp="1"/>
          </p:cNvSpPr>
          <p:nvPr>
            <p:ph type="sldNum" sz="quarter" idx="10"/>
          </p:nvPr>
        </p:nvSpPr>
        <p:spPr/>
        <p:txBody>
          <a:bodyPr/>
          <a:lstStyle/>
          <a:p>
            <a:fld id="{BCA21501-4E28-4EC6-B602-76B7327BB708}" type="slidenum">
              <a:rPr lang="en-US" smtClean="0"/>
              <a:t>16</a:t>
            </a:fld>
            <a:endParaRPr lang="en-US"/>
          </a:p>
        </p:txBody>
      </p:sp>
    </p:spTree>
    <p:extLst>
      <p:ext uri="{BB962C8B-B14F-4D97-AF65-F5344CB8AC3E}">
        <p14:creationId xmlns:p14="http://schemas.microsoft.com/office/powerpoint/2010/main" val="232290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21501-4E28-4EC6-B602-76B7327BB708}" type="slidenum">
              <a:rPr lang="en-US" smtClean="0"/>
              <a:t>18</a:t>
            </a:fld>
            <a:endParaRPr lang="en-US"/>
          </a:p>
        </p:txBody>
      </p:sp>
    </p:spTree>
    <p:extLst>
      <p:ext uri="{BB962C8B-B14F-4D97-AF65-F5344CB8AC3E}">
        <p14:creationId xmlns:p14="http://schemas.microsoft.com/office/powerpoint/2010/main" val="360673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21501-4E28-4EC6-B602-76B7327BB708}" type="slidenum">
              <a:rPr lang="en-US" smtClean="0"/>
              <a:t>19</a:t>
            </a:fld>
            <a:endParaRPr lang="en-US"/>
          </a:p>
        </p:txBody>
      </p:sp>
    </p:spTree>
    <p:extLst>
      <p:ext uri="{BB962C8B-B14F-4D97-AF65-F5344CB8AC3E}">
        <p14:creationId xmlns:p14="http://schemas.microsoft.com/office/powerpoint/2010/main" val="342077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6C69E9-909B-4FB0-B3BA-37EAE93B4848}"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56077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C69E9-909B-4FB0-B3BA-37EAE93B4848}"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565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C69E9-909B-4FB0-B3BA-37EAE93B4848}"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43338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379"/>
            <a:ext cx="10515600" cy="710976"/>
          </a:xfrm>
          <a:prstGeom prst="rect">
            <a:avLst/>
          </a:prstGeom>
        </p:spPr>
        <p:txBody>
          <a:bodyPr/>
          <a:lstStyle>
            <a:lvl1pPr>
              <a:defRPr>
                <a:latin typeface="BankGothic Md BT" panose="020B080702020306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4000">
                <a:latin typeface="BankGothic Lt BT" panose="020B0607020203060204" pitchFamily="34" charset="0"/>
              </a:defRPr>
            </a:lvl1pPr>
            <a:lvl2pPr>
              <a:defRPr>
                <a:latin typeface="BankGothic Lt BT" panose="020B0607020203060204" pitchFamily="34" charset="0"/>
              </a:defRPr>
            </a:lvl2pPr>
            <a:lvl3pPr>
              <a:defRPr>
                <a:latin typeface="BankGothic Lt BT" panose="020B0607020203060204" pitchFamily="34" charset="0"/>
              </a:defRPr>
            </a:lvl3pPr>
            <a:lvl4pPr>
              <a:defRPr>
                <a:latin typeface="BankGothic Lt BT" panose="020B0607020203060204" pitchFamily="34" charset="0"/>
              </a:defRPr>
            </a:lvl4pPr>
            <a:lvl5pPr>
              <a:defRPr>
                <a:latin typeface="BankGothic Lt BT" panose="020B060702020306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46C69E9-909B-4FB0-B3BA-37EAE93B4848}"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400442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C69E9-909B-4FB0-B3BA-37EAE93B4848}"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63519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37559"/>
            <a:ext cx="10515600" cy="68806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6C69E9-909B-4FB0-B3BA-37EAE93B4848}"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726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042083"/>
            <a:ext cx="10515600" cy="63908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6C69E9-909B-4FB0-B3BA-37EAE93B4848}"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31586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7"/>
            <a:ext cx="10515600" cy="769709"/>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6C69E9-909B-4FB0-B3BA-37EAE93B4848}"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79188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C69E9-909B-4FB0-B3BA-37EAE93B4848}"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242203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C69E9-909B-4FB0-B3BA-37EAE93B4848}"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59786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C69E9-909B-4FB0-B3BA-37EAE93B4848}"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96510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itdcanada.ca"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p:nvPr>
        </p:nvSpPr>
        <p:spPr>
          <a:xfrm>
            <a:off x="838200" y="190035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69E9-909B-4FB0-B3BA-37EAE93B4848}" type="datetimeFigureOut">
              <a:rPr lang="en-US" smtClean="0"/>
              <a:t>9/24/2019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C6ED-F21F-4683-86D8-F4487144079D}" type="slidenum">
              <a:rPr lang="en-US" smtClean="0"/>
              <a:t>‹#›</a:t>
            </a:fld>
            <a:endParaRPr lang="en-US"/>
          </a:p>
        </p:txBody>
      </p:sp>
      <p:pic>
        <p:nvPicPr>
          <p:cNvPr id="7" name="Picture 6"/>
          <p:cNvPicPr/>
          <p:nvPr userDrawn="1"/>
        </p:nvPicPr>
        <p:blipFill>
          <a:blip r:embed="rId14" cstate="print">
            <a:extLst>
              <a:ext uri="{28A0092B-C50C-407E-A947-70E740481C1C}">
                <a14:useLocalDpi xmlns:a14="http://schemas.microsoft.com/office/drawing/2010/main" val="0"/>
              </a:ext>
            </a:extLst>
          </a:blip>
          <a:stretch>
            <a:fillRect/>
          </a:stretch>
        </p:blipFill>
        <p:spPr>
          <a:xfrm>
            <a:off x="838200" y="4626"/>
            <a:ext cx="2574471" cy="1139962"/>
          </a:xfrm>
          <a:prstGeom prst="rect">
            <a:avLst/>
          </a:prstGeom>
        </p:spPr>
      </p:pic>
      <p:sp>
        <p:nvSpPr>
          <p:cNvPr id="8" name="Text Box 2"/>
          <p:cNvSpPr txBox="1">
            <a:spLocks noChangeArrowheads="1"/>
          </p:cNvSpPr>
          <p:nvPr userDrawn="1"/>
        </p:nvSpPr>
        <p:spPr bwMode="auto">
          <a:xfrm>
            <a:off x="8281307" y="226219"/>
            <a:ext cx="3072493" cy="125888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smtClean="0">
                <a:effectLst/>
                <a:latin typeface="BankGothic Lt BT" panose="020B0607020203060204" pitchFamily="34" charset="0"/>
                <a:ea typeface="Calibri" panose="020F0502020204030204" pitchFamily="34" charset="0"/>
                <a:cs typeface="Times New Roman" panose="02020603050405020304" pitchFamily="18" charset="0"/>
              </a:rPr>
              <a:t>475 </a:t>
            </a: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Granville Street, Vancouver, BC, V6C 1T1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Phone:      +1(604)558-8727, +1(604)409-8200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Toll Free: +1(888) 880-4410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Fax:          +1(888) 881-6545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Web:          </a:t>
            </a:r>
            <a:r>
              <a:rPr lang="en-US" sz="800" u="sng" dirty="0">
                <a:solidFill>
                  <a:srgbClr val="0563C1"/>
                </a:solidFill>
                <a:effectLst/>
                <a:latin typeface="BankGothic Lt BT" panose="020B0607020203060204" pitchFamily="34" charset="0"/>
                <a:ea typeface="Calibri" panose="020F0502020204030204" pitchFamily="34" charset="0"/>
                <a:cs typeface="Times New Roman" panose="02020603050405020304" pitchFamily="18" charset="0"/>
                <a:hlinkClick r:id="rId15"/>
              </a:rPr>
              <a:t>www.itdcanada.ca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Email:        studying@itdcanada.ca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BankGothic Lt BT" panose="020B060702020306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06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hatismyipaddress.com/ip-addre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hatismyipaddress.com/ip-addres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BankGothic Md BT" panose="020B0807020203060204" pitchFamily="34" charset="0"/>
              </a:rPr>
              <a:t>Introduction to Computers</a:t>
            </a:r>
            <a:endParaRPr lang="en-US" b="1" dirty="0">
              <a:latin typeface="BankGothic Md BT" panose="020B0807020203060204" pitchFamily="34" charset="0"/>
            </a:endParaRPr>
          </a:p>
        </p:txBody>
      </p:sp>
      <p:sp>
        <p:nvSpPr>
          <p:cNvPr id="3" name="Subtitle 2"/>
          <p:cNvSpPr>
            <a:spLocks noGrp="1"/>
          </p:cNvSpPr>
          <p:nvPr>
            <p:ph type="subTitle" idx="1"/>
          </p:nvPr>
        </p:nvSpPr>
        <p:spPr/>
        <p:txBody>
          <a:bodyPr>
            <a:normAutofit/>
          </a:bodyPr>
          <a:lstStyle/>
          <a:p>
            <a:r>
              <a:rPr lang="en-US" dirty="0" smtClean="0"/>
              <a:t>IP / Address</a:t>
            </a:r>
            <a:endParaRPr lang="en-US" dirty="0"/>
          </a:p>
          <a:p>
            <a:endParaRPr lang="en-US" dirty="0"/>
          </a:p>
          <a:p>
            <a:r>
              <a:rPr lang="en-US" dirty="0" smtClean="0"/>
              <a:t>By Andre Adura</a:t>
            </a:r>
          </a:p>
        </p:txBody>
      </p:sp>
    </p:spTree>
    <p:extLst>
      <p:ext uri="{BB962C8B-B14F-4D97-AF65-F5344CB8AC3E}">
        <p14:creationId xmlns:p14="http://schemas.microsoft.com/office/powerpoint/2010/main" val="3521477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1549" y="1269470"/>
            <a:ext cx="6004983" cy="4926907"/>
          </a:xfrm>
          <a:prstGeom prst="rect">
            <a:avLst/>
          </a:prstGeom>
        </p:spPr>
      </p:pic>
      <p:sp>
        <p:nvSpPr>
          <p:cNvPr id="6" name="TextBox 5"/>
          <p:cNvSpPr txBox="1"/>
          <p:nvPr/>
        </p:nvSpPr>
        <p:spPr>
          <a:xfrm>
            <a:off x="7264400" y="2082800"/>
            <a:ext cx="4741334" cy="2400657"/>
          </a:xfrm>
          <a:prstGeom prst="rect">
            <a:avLst/>
          </a:prstGeom>
          <a:noFill/>
        </p:spPr>
        <p:txBody>
          <a:bodyPr wrap="square" rtlCol="0">
            <a:spAutoFit/>
          </a:bodyPr>
          <a:lstStyle/>
          <a:p>
            <a:r>
              <a:rPr lang="en-CA" sz="2400" b="1" dirty="0" smtClean="0"/>
              <a:t>Let’s find out your IP:</a:t>
            </a:r>
          </a:p>
          <a:p>
            <a:endParaRPr lang="en-CA" dirty="0"/>
          </a:p>
          <a:p>
            <a:endParaRPr lang="en-CA" dirty="0" smtClean="0"/>
          </a:p>
          <a:p>
            <a:r>
              <a:rPr lang="en-CA" dirty="0" smtClean="0"/>
              <a:t>Windows: Open the Command Prompt by typing </a:t>
            </a:r>
            <a:r>
              <a:rPr lang="en-CA" dirty="0" err="1" smtClean="0"/>
              <a:t>cmd</a:t>
            </a:r>
            <a:r>
              <a:rPr lang="en-CA" dirty="0" smtClean="0"/>
              <a:t> on the search bar</a:t>
            </a:r>
          </a:p>
          <a:p>
            <a:endParaRPr lang="en-CA" dirty="0"/>
          </a:p>
          <a:p>
            <a:r>
              <a:rPr lang="en-CA" dirty="0" smtClean="0"/>
              <a:t>Mac: Open the Spotlight(Command + Space) and type Terminal</a:t>
            </a:r>
            <a:endParaRPr lang="en-CA" dirty="0"/>
          </a:p>
        </p:txBody>
      </p:sp>
    </p:spTree>
    <p:extLst>
      <p:ext uri="{BB962C8B-B14F-4D97-AF65-F5344CB8AC3E}">
        <p14:creationId xmlns:p14="http://schemas.microsoft.com/office/powerpoint/2010/main" val="925751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63599" y="1149579"/>
            <a:ext cx="5820833" cy="5101995"/>
          </a:xfrm>
          <a:prstGeom prst="rect">
            <a:avLst/>
          </a:prstGeom>
        </p:spPr>
      </p:pic>
      <p:sp>
        <p:nvSpPr>
          <p:cNvPr id="3" name="TextBox 2"/>
          <p:cNvSpPr txBox="1"/>
          <p:nvPr/>
        </p:nvSpPr>
        <p:spPr>
          <a:xfrm>
            <a:off x="6684433" y="2063979"/>
            <a:ext cx="5507568" cy="3970318"/>
          </a:xfrm>
          <a:prstGeom prst="rect">
            <a:avLst/>
          </a:prstGeom>
          <a:noFill/>
        </p:spPr>
        <p:txBody>
          <a:bodyPr wrap="square" rtlCol="0">
            <a:spAutoFit/>
          </a:bodyPr>
          <a:lstStyle/>
          <a:p>
            <a:r>
              <a:rPr lang="en-CA" sz="2800" dirty="0" smtClean="0"/>
              <a:t>Now type “ipconfig” and press Enter</a:t>
            </a:r>
          </a:p>
          <a:p>
            <a:endParaRPr lang="en-CA" sz="2800" dirty="0" smtClean="0"/>
          </a:p>
          <a:p>
            <a:r>
              <a:rPr lang="en-CA" sz="2800" dirty="0" smtClean="0"/>
              <a:t>MAC: </a:t>
            </a:r>
            <a:r>
              <a:rPr lang="en-CA" sz="2800" dirty="0" err="1" smtClean="0"/>
              <a:t>ifconfig</a:t>
            </a:r>
            <a:endParaRPr lang="en-CA" sz="2800" dirty="0" smtClean="0"/>
          </a:p>
          <a:p>
            <a:endParaRPr lang="en-CA" sz="2800" dirty="0"/>
          </a:p>
          <a:p>
            <a:r>
              <a:rPr lang="en-CA" sz="2800" dirty="0" smtClean="0"/>
              <a:t>You’ll be able to check:</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smtClean="0"/>
              <a:t>IP Address </a:t>
            </a:r>
          </a:p>
          <a:p>
            <a:pPr marL="457200" indent="-457200">
              <a:buFont typeface="Arial" panose="020B0604020202020204" pitchFamily="34" charset="0"/>
              <a:buChar char="•"/>
            </a:pPr>
            <a:r>
              <a:rPr lang="en-CA" sz="2800" dirty="0" smtClean="0"/>
              <a:t>Subnet Mask</a:t>
            </a:r>
          </a:p>
          <a:p>
            <a:pPr marL="457200" indent="-457200">
              <a:buFont typeface="Arial" panose="020B0604020202020204" pitchFamily="34" charset="0"/>
              <a:buChar char="•"/>
            </a:pPr>
            <a:r>
              <a:rPr lang="en-CA" sz="2800" dirty="0" smtClean="0"/>
              <a:t>Default Gateway</a:t>
            </a:r>
            <a:endParaRPr lang="en-CA" sz="2800" dirty="0"/>
          </a:p>
        </p:txBody>
      </p:sp>
    </p:spTree>
    <p:extLst>
      <p:ext uri="{BB962C8B-B14F-4D97-AF65-F5344CB8AC3E}">
        <p14:creationId xmlns:p14="http://schemas.microsoft.com/office/powerpoint/2010/main" val="2660240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8741" y="1608665"/>
            <a:ext cx="11107967" cy="4013201"/>
          </a:xfrm>
          <a:prstGeom prst="rect">
            <a:avLst/>
          </a:prstGeom>
        </p:spPr>
      </p:pic>
    </p:spTree>
    <p:extLst>
      <p:ext uri="{BB962C8B-B14F-4D97-AF65-F5344CB8AC3E}">
        <p14:creationId xmlns:p14="http://schemas.microsoft.com/office/powerpoint/2010/main" val="4120640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the MAC Address</a:t>
            </a:r>
            <a:br>
              <a:rPr lang="en-US" b="1" dirty="0" smtClean="0"/>
            </a:br>
            <a:r>
              <a:rPr lang="en-US" b="1" dirty="0" smtClean="0"/>
              <a:t>(</a:t>
            </a:r>
            <a:r>
              <a:rPr lang="en-CA" dirty="0"/>
              <a:t>media access control</a:t>
            </a:r>
            <a:r>
              <a:rPr lang="en-US" b="1" dirty="0" smtClean="0"/>
              <a:t>)</a:t>
            </a:r>
            <a:r>
              <a:rPr lang="en-US" b="1" dirty="0" smtClean="0"/>
              <a:t/>
            </a:r>
            <a:br>
              <a:rPr lang="en-US" b="1" dirty="0" smtClean="0"/>
            </a:br>
            <a:r>
              <a:rPr lang="en-US" dirty="0"/>
              <a:t/>
            </a:r>
            <a:br>
              <a:rPr lang="en-US" dirty="0"/>
            </a:br>
            <a:endParaRPr lang="en-US" dirty="0"/>
          </a:p>
        </p:txBody>
      </p:sp>
      <p:sp>
        <p:nvSpPr>
          <p:cNvPr id="3" name="TextBox 2"/>
          <p:cNvSpPr txBox="1"/>
          <p:nvPr/>
        </p:nvSpPr>
        <p:spPr>
          <a:xfrm>
            <a:off x="838200" y="1900355"/>
            <a:ext cx="11182004" cy="830997"/>
          </a:xfrm>
          <a:prstGeom prst="rect">
            <a:avLst/>
          </a:prstGeom>
          <a:noFill/>
        </p:spPr>
        <p:txBody>
          <a:bodyPr wrap="square" rtlCol="0">
            <a:spAutoFit/>
          </a:bodyPr>
          <a:lstStyle/>
          <a:p>
            <a:pPr marL="685800" indent="-685800">
              <a:buFont typeface="Arial" panose="020B0604020202020204" pitchFamily="34" charset="0"/>
              <a:buChar char="•"/>
            </a:pPr>
            <a:endParaRPr lang="en-US" sz="4800" dirty="0"/>
          </a:p>
        </p:txBody>
      </p:sp>
      <p:sp>
        <p:nvSpPr>
          <p:cNvPr id="4" name="TextBox 3"/>
          <p:cNvSpPr txBox="1"/>
          <p:nvPr/>
        </p:nvSpPr>
        <p:spPr>
          <a:xfrm>
            <a:off x="838200" y="2611331"/>
            <a:ext cx="11353800" cy="4062651"/>
          </a:xfrm>
          <a:prstGeom prst="rect">
            <a:avLst/>
          </a:prstGeom>
          <a:noFill/>
        </p:spPr>
        <p:txBody>
          <a:bodyPr wrap="square" rtlCol="0">
            <a:spAutoFit/>
          </a:bodyPr>
          <a:lstStyle/>
          <a:p>
            <a:r>
              <a:rPr lang="en-US" sz="2400" dirty="0"/>
              <a:t>Whether you work in a wired network office or a wireless one, one thing is common for both environments: It takes both network software and hardware (cables, routers, etc.) to transfer data from your computer to another—or from a computer thousands of miles away to yours.</a:t>
            </a:r>
          </a:p>
          <a:p>
            <a:r>
              <a:rPr lang="en-US" sz="2400" dirty="0"/>
              <a:t>And in the end, to get the data you want right to YOU, it comes down to addresses.</a:t>
            </a:r>
          </a:p>
          <a:p>
            <a:r>
              <a:rPr lang="en-US" sz="2400" dirty="0"/>
              <a:t>So not surprisingly, along with an IP address (which is networks software), there's also a hardware address. Typically it is tied to a key connection device in your computer called the network interface card, or NIC. The NIC is essentially a computer circuit card that makes it possible for your computer to connect to a network.</a:t>
            </a:r>
          </a:p>
          <a:p>
            <a:r>
              <a:rPr lang="en-US" sz="2400" dirty="0"/>
              <a:t>An NIC turns data into an electrical signal that can be transmitted over the network.</a:t>
            </a:r>
          </a:p>
          <a:p>
            <a:endParaRPr lang="en-CA" dirty="0"/>
          </a:p>
        </p:txBody>
      </p:sp>
    </p:spTree>
    <p:extLst>
      <p:ext uri="{BB962C8B-B14F-4D97-AF65-F5344CB8AC3E}">
        <p14:creationId xmlns:p14="http://schemas.microsoft.com/office/powerpoint/2010/main" val="2147372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59366" y="1153054"/>
            <a:ext cx="7696200" cy="5061479"/>
          </a:xfrm>
          <a:prstGeom prst="rect">
            <a:avLst/>
          </a:prstGeom>
        </p:spPr>
      </p:pic>
      <p:sp>
        <p:nvSpPr>
          <p:cNvPr id="4" name="TextBox 3"/>
          <p:cNvSpPr txBox="1"/>
          <p:nvPr/>
        </p:nvSpPr>
        <p:spPr>
          <a:xfrm>
            <a:off x="8686800" y="1371600"/>
            <a:ext cx="3505200" cy="3385542"/>
          </a:xfrm>
          <a:prstGeom prst="rect">
            <a:avLst/>
          </a:prstGeom>
          <a:noFill/>
        </p:spPr>
        <p:txBody>
          <a:bodyPr wrap="square" rtlCol="0">
            <a:spAutoFit/>
          </a:bodyPr>
          <a:lstStyle/>
          <a:p>
            <a:r>
              <a:rPr lang="en-CA" sz="2800" b="1" dirty="0" smtClean="0"/>
              <a:t>Let’s find your MAC Address:</a:t>
            </a:r>
          </a:p>
          <a:p>
            <a:endParaRPr lang="en-CA" dirty="0"/>
          </a:p>
          <a:p>
            <a:r>
              <a:rPr lang="en-CA" sz="2000" dirty="0" smtClean="0"/>
              <a:t>Type: “ipconfig /all”</a:t>
            </a:r>
          </a:p>
          <a:p>
            <a:endParaRPr lang="en-CA" sz="2000" dirty="0"/>
          </a:p>
          <a:p>
            <a:r>
              <a:rPr lang="en-CA" sz="2000" dirty="0" smtClean="0"/>
              <a:t>Mac: </a:t>
            </a:r>
            <a:r>
              <a:rPr lang="en-CA" sz="2000" dirty="0" err="1" smtClean="0"/>
              <a:t>ifconfig</a:t>
            </a:r>
            <a:endParaRPr lang="en-CA" sz="2000" dirty="0" smtClean="0"/>
          </a:p>
          <a:p>
            <a:endParaRPr lang="en-CA" sz="2000" dirty="0" smtClean="0"/>
          </a:p>
          <a:p>
            <a:r>
              <a:rPr lang="en-CA" sz="2000" dirty="0" smtClean="0"/>
              <a:t>Your MAC Address is listed as:</a:t>
            </a:r>
          </a:p>
          <a:p>
            <a:endParaRPr lang="en-CA" sz="2000" dirty="0"/>
          </a:p>
          <a:p>
            <a:r>
              <a:rPr lang="en-CA" sz="2000" dirty="0" smtClean="0"/>
              <a:t>Physical Address </a:t>
            </a:r>
            <a:endParaRPr lang="en-CA" sz="2000" dirty="0"/>
          </a:p>
        </p:txBody>
      </p:sp>
    </p:spTree>
    <p:extLst>
      <p:ext uri="{BB962C8B-B14F-4D97-AF65-F5344CB8AC3E}">
        <p14:creationId xmlns:p14="http://schemas.microsoft.com/office/powerpoint/2010/main" val="3558178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DNS(Domain Name System)</a:t>
            </a:r>
            <a:r>
              <a:rPr lang="en-US" b="1" dirty="0" smtClean="0"/>
              <a:t/>
            </a:r>
            <a:br>
              <a:rPr lang="en-US" b="1" dirty="0" smtClean="0"/>
            </a:br>
            <a:r>
              <a:rPr lang="en-US" dirty="0"/>
              <a:t/>
            </a:r>
            <a:br>
              <a:rPr lang="en-US" dirty="0"/>
            </a:br>
            <a:endParaRPr lang="en-US" dirty="0"/>
          </a:p>
        </p:txBody>
      </p:sp>
      <p:pic>
        <p:nvPicPr>
          <p:cNvPr id="4" name="Picture 3"/>
          <p:cNvPicPr>
            <a:picLocks noChangeAspect="1"/>
          </p:cNvPicPr>
          <p:nvPr/>
        </p:nvPicPr>
        <p:blipFill rotWithShape="1">
          <a:blip r:embed="rId2"/>
          <a:srcRect l="5000" r="5217"/>
          <a:stretch/>
        </p:blipFill>
        <p:spPr>
          <a:xfrm>
            <a:off x="838200" y="1900355"/>
            <a:ext cx="6993466" cy="4277714"/>
          </a:xfrm>
          <a:prstGeom prst="rect">
            <a:avLst/>
          </a:prstGeom>
        </p:spPr>
      </p:pic>
      <p:sp>
        <p:nvSpPr>
          <p:cNvPr id="5" name="TextBox 4"/>
          <p:cNvSpPr txBox="1"/>
          <p:nvPr/>
        </p:nvSpPr>
        <p:spPr>
          <a:xfrm>
            <a:off x="7831666" y="1900355"/>
            <a:ext cx="4360334" cy="4154984"/>
          </a:xfrm>
          <a:prstGeom prst="rect">
            <a:avLst/>
          </a:prstGeom>
          <a:noFill/>
        </p:spPr>
        <p:txBody>
          <a:bodyPr wrap="square" rtlCol="0">
            <a:spAutoFit/>
          </a:bodyPr>
          <a:lstStyle/>
          <a:p>
            <a:r>
              <a:rPr lang="en-CA" sz="2400" dirty="0"/>
              <a:t>The Domain Name System (</a:t>
            </a:r>
            <a:r>
              <a:rPr lang="en-CA" sz="2400" b="1" dirty="0"/>
              <a:t>DNS</a:t>
            </a:r>
            <a:r>
              <a:rPr lang="en-CA" sz="2400" dirty="0"/>
              <a:t>) is the phonebook of the Internet. Humans access information online through domain names, like nytimes.com or espn.com. Web browsers interact through Internet Protocol (IP) addresses. </a:t>
            </a:r>
            <a:r>
              <a:rPr lang="en-CA" sz="2400" b="1" dirty="0"/>
              <a:t>DNS</a:t>
            </a:r>
            <a:r>
              <a:rPr lang="en-CA" sz="2400" dirty="0"/>
              <a:t> translates domain names to IP addresses so browsers can load Internet resources.</a:t>
            </a:r>
            <a:endParaRPr lang="en-CA" sz="2400" dirty="0"/>
          </a:p>
        </p:txBody>
      </p:sp>
    </p:spTree>
    <p:extLst>
      <p:ext uri="{BB962C8B-B14F-4D97-AF65-F5344CB8AC3E}">
        <p14:creationId xmlns:p14="http://schemas.microsoft.com/office/powerpoint/2010/main" val="4198971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8667" y="635800"/>
            <a:ext cx="5706534" cy="1631216"/>
          </a:xfrm>
          <a:prstGeom prst="rect">
            <a:avLst/>
          </a:prstGeom>
          <a:noFill/>
        </p:spPr>
        <p:txBody>
          <a:bodyPr wrap="square" rtlCol="0">
            <a:spAutoFit/>
          </a:bodyPr>
          <a:lstStyle/>
          <a:p>
            <a:r>
              <a:rPr lang="en-CA" sz="4000" b="1" dirty="0" smtClean="0"/>
              <a:t>Website IP</a:t>
            </a:r>
          </a:p>
          <a:p>
            <a:endParaRPr lang="en-CA" sz="3600" b="1" dirty="0" smtClean="0"/>
          </a:p>
          <a:p>
            <a:r>
              <a:rPr lang="en-CA" sz="2400" dirty="0" smtClean="0"/>
              <a:t>172.217.3.206 – Go to this Website</a:t>
            </a:r>
            <a:endParaRPr lang="en-CA" sz="2400" dirty="0"/>
          </a:p>
        </p:txBody>
      </p:sp>
      <p:pic>
        <p:nvPicPr>
          <p:cNvPr id="3" name="Picture 2"/>
          <p:cNvPicPr>
            <a:picLocks noChangeAspect="1"/>
          </p:cNvPicPr>
          <p:nvPr/>
        </p:nvPicPr>
        <p:blipFill>
          <a:blip r:embed="rId3"/>
          <a:stretch>
            <a:fillRect/>
          </a:stretch>
        </p:blipFill>
        <p:spPr>
          <a:xfrm>
            <a:off x="2945342" y="2267016"/>
            <a:ext cx="7485592" cy="3775342"/>
          </a:xfrm>
          <a:prstGeom prst="rect">
            <a:avLst/>
          </a:prstGeom>
        </p:spPr>
      </p:pic>
    </p:spTree>
    <p:extLst>
      <p:ext uri="{BB962C8B-B14F-4D97-AF65-F5344CB8AC3E}">
        <p14:creationId xmlns:p14="http://schemas.microsoft.com/office/powerpoint/2010/main" val="68145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Tracing route to Website IP</a:t>
            </a:r>
            <a:r>
              <a:rPr lang="en-US" b="1" dirty="0" smtClean="0"/>
              <a:t/>
            </a:r>
            <a:br>
              <a:rPr lang="en-US" b="1" dirty="0" smtClean="0"/>
            </a:br>
            <a:r>
              <a:rPr lang="en-US" dirty="0"/>
              <a:t/>
            </a:r>
            <a:br>
              <a:rPr lang="en-US" dirty="0"/>
            </a:br>
            <a:endParaRPr lang="en-US" dirty="0"/>
          </a:p>
        </p:txBody>
      </p:sp>
      <p:sp>
        <p:nvSpPr>
          <p:cNvPr id="3" name="TextBox 2"/>
          <p:cNvSpPr txBox="1"/>
          <p:nvPr/>
        </p:nvSpPr>
        <p:spPr>
          <a:xfrm>
            <a:off x="7941732" y="1900355"/>
            <a:ext cx="4078471" cy="1938992"/>
          </a:xfrm>
          <a:prstGeom prst="rect">
            <a:avLst/>
          </a:prstGeom>
          <a:noFill/>
        </p:spPr>
        <p:txBody>
          <a:bodyPr wrap="square" rtlCol="0">
            <a:spAutoFit/>
          </a:bodyPr>
          <a:lstStyle/>
          <a:p>
            <a:r>
              <a:rPr lang="en-US" sz="4000" dirty="0" smtClean="0"/>
              <a:t>Use the “</a:t>
            </a:r>
            <a:r>
              <a:rPr lang="en-US" sz="4000" dirty="0" err="1" smtClean="0"/>
              <a:t>tracert</a:t>
            </a:r>
            <a:r>
              <a:rPr lang="en-US" sz="4000" dirty="0" smtClean="0"/>
              <a:t>” command to find </a:t>
            </a:r>
            <a:r>
              <a:rPr lang="en-US" sz="4000" dirty="0" smtClean="0"/>
              <a:t>an IP address </a:t>
            </a:r>
            <a:endParaRPr lang="en-US" sz="4000" dirty="0"/>
          </a:p>
        </p:txBody>
      </p:sp>
      <p:pic>
        <p:nvPicPr>
          <p:cNvPr id="4" name="Picture 3"/>
          <p:cNvPicPr>
            <a:picLocks noChangeAspect="1"/>
          </p:cNvPicPr>
          <p:nvPr/>
        </p:nvPicPr>
        <p:blipFill>
          <a:blip r:embed="rId2"/>
          <a:stretch>
            <a:fillRect/>
          </a:stretch>
        </p:blipFill>
        <p:spPr>
          <a:xfrm>
            <a:off x="838200" y="1900355"/>
            <a:ext cx="7103533" cy="4290821"/>
          </a:xfrm>
          <a:prstGeom prst="rect">
            <a:avLst/>
          </a:prstGeom>
        </p:spPr>
      </p:pic>
    </p:spTree>
    <p:extLst>
      <p:ext uri="{BB962C8B-B14F-4D97-AF65-F5344CB8AC3E}">
        <p14:creationId xmlns:p14="http://schemas.microsoft.com/office/powerpoint/2010/main" val="130350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CA" dirty="0" smtClean="0"/>
          </a:p>
          <a:p>
            <a:pPr marL="0" indent="0">
              <a:buNone/>
            </a:pPr>
            <a:r>
              <a:rPr lang="en-CA" dirty="0">
                <a:hlinkClick r:id="rId3"/>
              </a:rPr>
              <a:t>https://</a:t>
            </a:r>
            <a:r>
              <a:rPr lang="en-CA" dirty="0" smtClean="0">
                <a:hlinkClick r:id="rId3"/>
              </a:rPr>
              <a:t>whatismyipaddress.com/ip-address</a:t>
            </a:r>
            <a:endParaRPr lang="en-CA" dirty="0" smtClean="0"/>
          </a:p>
          <a:p>
            <a:pPr marL="0" indent="0">
              <a:buNone/>
            </a:pPr>
            <a:endParaRPr lang="en-CA" dirty="0" smtClean="0"/>
          </a:p>
          <a:p>
            <a:pPr marL="0" indent="0">
              <a:buNone/>
            </a:pPr>
            <a:r>
              <a:rPr lang="en-CA" dirty="0" smtClean="0"/>
              <a:t>Texts and tutorials about IP</a:t>
            </a:r>
            <a:endParaRPr lang="en-CA" dirty="0"/>
          </a:p>
        </p:txBody>
      </p:sp>
      <p:sp>
        <p:nvSpPr>
          <p:cNvPr id="5" name="Title 4"/>
          <p:cNvSpPr>
            <a:spLocks noGrp="1"/>
          </p:cNvSpPr>
          <p:nvPr>
            <p:ph type="title"/>
          </p:nvPr>
        </p:nvSpPr>
        <p:spPr/>
        <p:txBody>
          <a:bodyPr/>
          <a:lstStyle/>
          <a:p>
            <a:r>
              <a:rPr lang="en-CA" dirty="0" smtClean="0"/>
              <a:t>Supplementary information</a:t>
            </a:r>
            <a:endParaRPr lang="en-CA" dirty="0"/>
          </a:p>
        </p:txBody>
      </p:sp>
    </p:spTree>
    <p:extLst>
      <p:ext uri="{BB962C8B-B14F-4D97-AF65-F5344CB8AC3E}">
        <p14:creationId xmlns:p14="http://schemas.microsoft.com/office/powerpoint/2010/main" val="1092227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CA" dirty="0" smtClean="0"/>
              <a:t>Find the IPv6 of your computer and convert it to binary </a:t>
            </a:r>
          </a:p>
          <a:p>
            <a:endParaRPr lang="en-CA" dirty="0"/>
          </a:p>
          <a:p>
            <a:pPr marL="0" indent="0">
              <a:buNone/>
            </a:pPr>
            <a:r>
              <a:rPr lang="en-CA" dirty="0" smtClean="0"/>
              <a:t>Choose a topic, pick 3 websites about it and find out they IP’s </a:t>
            </a:r>
            <a:endParaRPr lang="en-CA" dirty="0" smtClean="0"/>
          </a:p>
        </p:txBody>
      </p:sp>
      <p:sp>
        <p:nvSpPr>
          <p:cNvPr id="5" name="Title 4"/>
          <p:cNvSpPr>
            <a:spLocks noGrp="1"/>
          </p:cNvSpPr>
          <p:nvPr>
            <p:ph type="title"/>
          </p:nvPr>
        </p:nvSpPr>
        <p:spPr/>
        <p:txBody>
          <a:bodyPr/>
          <a:lstStyle/>
          <a:p>
            <a:r>
              <a:rPr lang="en-CA" dirty="0" smtClean="0"/>
              <a:t>Exercises </a:t>
            </a:r>
            <a:endParaRPr lang="en-CA" dirty="0"/>
          </a:p>
        </p:txBody>
      </p:sp>
    </p:spTree>
    <p:extLst>
      <p:ext uri="{BB962C8B-B14F-4D97-AF65-F5344CB8AC3E}">
        <p14:creationId xmlns:p14="http://schemas.microsoft.com/office/powerpoint/2010/main" val="357106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31842" y="1447128"/>
            <a:ext cx="5216547" cy="1449348"/>
          </a:xfrm>
          <a:prstGeom prst="rect">
            <a:avLst/>
          </a:prstGeom>
        </p:spPr>
      </p:pic>
      <p:sp>
        <p:nvSpPr>
          <p:cNvPr id="7" name="TextBox 6"/>
          <p:cNvSpPr txBox="1"/>
          <p:nvPr/>
        </p:nvSpPr>
        <p:spPr>
          <a:xfrm>
            <a:off x="914400" y="3078051"/>
            <a:ext cx="11277600" cy="646331"/>
          </a:xfrm>
          <a:prstGeom prst="rect">
            <a:avLst/>
          </a:prstGeom>
          <a:noFill/>
        </p:spPr>
        <p:txBody>
          <a:bodyPr wrap="square" rtlCol="0">
            <a:spAutoFit/>
          </a:bodyPr>
          <a:lstStyle/>
          <a:p>
            <a:r>
              <a:rPr lang="en-CA" dirty="0" smtClean="0"/>
              <a:t>IP(Internet Address) – </a:t>
            </a:r>
            <a:r>
              <a:rPr lang="en-US" dirty="0"/>
              <a:t> "It's a network address for your computer so the Internet knows where to send you emails, data and pictures of cats."</a:t>
            </a:r>
            <a:r>
              <a:rPr lang="en-CA" dirty="0" smtClean="0"/>
              <a:t>  Source: </a:t>
            </a:r>
            <a:r>
              <a:rPr lang="en-CA" dirty="0">
                <a:hlinkClick r:id="rId3"/>
              </a:rPr>
              <a:t>https://whatismyipaddress.com/ip-address</a:t>
            </a:r>
            <a:endParaRPr lang="en-CA" dirty="0"/>
          </a:p>
        </p:txBody>
      </p:sp>
      <p:sp>
        <p:nvSpPr>
          <p:cNvPr id="9" name="TextBox 8"/>
          <p:cNvSpPr txBox="1"/>
          <p:nvPr/>
        </p:nvSpPr>
        <p:spPr>
          <a:xfrm>
            <a:off x="1197735" y="4095482"/>
            <a:ext cx="10406130"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a:t>
            </a:r>
            <a:r>
              <a:rPr lang="en-US" sz="2400" b="1" dirty="0" smtClean="0"/>
              <a:t>n </a:t>
            </a:r>
            <a:r>
              <a:rPr lang="en-US" sz="2400" b="1" dirty="0"/>
              <a:t>the same way </a:t>
            </a:r>
            <a:r>
              <a:rPr lang="en-US" sz="2400" b="1" dirty="0" smtClean="0"/>
              <a:t>you </a:t>
            </a:r>
            <a:r>
              <a:rPr lang="en-US" sz="2400" b="1" dirty="0"/>
              <a:t>need a mailing address to </a:t>
            </a:r>
            <a:r>
              <a:rPr lang="en-US" sz="2400" b="1" dirty="0" smtClean="0"/>
              <a:t>receive </a:t>
            </a:r>
            <a:r>
              <a:rPr lang="en-US" sz="2400" b="1" dirty="0"/>
              <a:t>a letter in the mail from a friend, a remote computer needs your IP address to communicate with your computer.</a:t>
            </a:r>
            <a:endParaRPr lang="en-CA" sz="2400" b="1" dirty="0"/>
          </a:p>
        </p:txBody>
      </p:sp>
    </p:spTree>
    <p:extLst>
      <p:ext uri="{BB962C8B-B14F-4D97-AF65-F5344CB8AC3E}">
        <p14:creationId xmlns:p14="http://schemas.microsoft.com/office/powerpoint/2010/main" val="2763725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7" descr="thankyou.jpg"/>
          <p:cNvPicPr>
            <a:picLocks noChangeAspect="1"/>
          </p:cNvPicPr>
          <p:nvPr/>
        </p:nvPicPr>
        <p:blipFill>
          <a:blip r:embed="rId2" cstate="print"/>
          <a:srcRect l="5263" t="10640" r="4385" b="8553"/>
          <a:stretch>
            <a:fillRect/>
          </a:stretch>
        </p:blipFill>
        <p:spPr bwMode="auto">
          <a:xfrm>
            <a:off x="2116183" y="1233502"/>
            <a:ext cx="7471954" cy="4429927"/>
          </a:xfrm>
          <a:prstGeom prst="rect">
            <a:avLst/>
          </a:prstGeom>
          <a:noFill/>
          <a:ln w="9525">
            <a:noFill/>
            <a:miter lim="800000"/>
            <a:headEnd/>
            <a:tailEnd/>
          </a:ln>
        </p:spPr>
      </p:pic>
      <p:sp>
        <p:nvSpPr>
          <p:cNvPr id="65539" name="Title 1"/>
          <p:cNvSpPr>
            <a:spLocks noGrp="1"/>
          </p:cNvSpPr>
          <p:nvPr>
            <p:ph type="title"/>
          </p:nvPr>
        </p:nvSpPr>
        <p:spPr>
          <a:xfrm>
            <a:off x="1367245" y="5663429"/>
            <a:ext cx="9144000" cy="1066800"/>
          </a:xfrm>
        </p:spPr>
        <p:txBody>
          <a:bodyPr/>
          <a:lstStyle/>
          <a:p>
            <a:pPr algn="ctr" eaLnBrk="1" hangingPunct="1"/>
            <a:r>
              <a:rPr lang="en-US" b="1" dirty="0" smtClean="0"/>
              <a:t>From the ITD Canada team!!!</a:t>
            </a:r>
          </a:p>
        </p:txBody>
      </p:sp>
    </p:spTree>
    <p:extLst>
      <p:ext uri="{BB962C8B-B14F-4D97-AF65-F5344CB8AC3E}">
        <p14:creationId xmlns:p14="http://schemas.microsoft.com/office/powerpoint/2010/main" val="237957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51079" y="2222328"/>
            <a:ext cx="11340921" cy="4351338"/>
          </a:xfrm>
        </p:spPr>
        <p:txBody>
          <a:bodyPr>
            <a:normAutofit fontScale="92500" lnSpcReduction="10000"/>
          </a:bodyPr>
          <a:lstStyle/>
          <a:p>
            <a:r>
              <a:rPr lang="en-US" b="1" dirty="0"/>
              <a:t>The IPv4 Address.</a:t>
            </a:r>
          </a:p>
          <a:p>
            <a:r>
              <a:rPr lang="en-US" sz="3500" dirty="0"/>
              <a:t>The common type of IP address (is known as IPv4, for "version 4"). Here's an example of what an IP address might look like:</a:t>
            </a:r>
          </a:p>
          <a:p>
            <a:r>
              <a:rPr lang="en-US" sz="3500" b="1" dirty="0"/>
              <a:t>66.171.248.170</a:t>
            </a:r>
            <a:endParaRPr lang="en-US" sz="3500" dirty="0"/>
          </a:p>
          <a:p>
            <a:r>
              <a:rPr lang="en-US" sz="3500" dirty="0"/>
              <a:t>An IPv4 address consists of four numbers, each of which contains one to three digits, with a single dot (.) separating each number or set of digits. Each of the four numbers can range from 0 to 255.</a:t>
            </a:r>
          </a:p>
          <a:p>
            <a:endParaRPr lang="en-CA" dirty="0"/>
          </a:p>
        </p:txBody>
      </p:sp>
      <p:pic>
        <p:nvPicPr>
          <p:cNvPr id="6" name="Picture 5"/>
          <p:cNvPicPr>
            <a:picLocks noChangeAspect="1"/>
          </p:cNvPicPr>
          <p:nvPr/>
        </p:nvPicPr>
        <p:blipFill rotWithShape="1">
          <a:blip r:embed="rId2"/>
          <a:srcRect l="6288" t="24942" r="1955" b="23260"/>
          <a:stretch/>
        </p:blipFill>
        <p:spPr>
          <a:xfrm>
            <a:off x="5422006" y="1726491"/>
            <a:ext cx="6091707" cy="991673"/>
          </a:xfrm>
          <a:prstGeom prst="rect">
            <a:avLst/>
          </a:prstGeom>
        </p:spPr>
      </p:pic>
    </p:spTree>
    <p:extLst>
      <p:ext uri="{BB962C8B-B14F-4D97-AF65-F5344CB8AC3E}">
        <p14:creationId xmlns:p14="http://schemas.microsoft.com/office/powerpoint/2010/main" val="3993114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40297" y="3170484"/>
            <a:ext cx="6400800" cy="3067050"/>
          </a:xfrm>
          <a:prstGeom prst="rect">
            <a:avLst/>
          </a:prstGeom>
        </p:spPr>
      </p:pic>
      <p:pic>
        <p:nvPicPr>
          <p:cNvPr id="7" name="Picture 6"/>
          <p:cNvPicPr>
            <a:picLocks noChangeAspect="1"/>
          </p:cNvPicPr>
          <p:nvPr/>
        </p:nvPicPr>
        <p:blipFill rotWithShape="1">
          <a:blip r:embed="rId3"/>
          <a:srcRect l="6288" t="24942" r="1955" b="23260"/>
          <a:stretch/>
        </p:blipFill>
        <p:spPr>
          <a:xfrm>
            <a:off x="886495" y="1559065"/>
            <a:ext cx="6091707" cy="991673"/>
          </a:xfrm>
          <a:prstGeom prst="rect">
            <a:avLst/>
          </a:prstGeom>
        </p:spPr>
      </p:pic>
      <p:sp>
        <p:nvSpPr>
          <p:cNvPr id="8" name="TextBox 7"/>
          <p:cNvSpPr txBox="1"/>
          <p:nvPr/>
        </p:nvSpPr>
        <p:spPr>
          <a:xfrm>
            <a:off x="7171384" y="1793291"/>
            <a:ext cx="4739425" cy="584775"/>
          </a:xfrm>
          <a:prstGeom prst="rect">
            <a:avLst/>
          </a:prstGeom>
          <a:noFill/>
        </p:spPr>
        <p:txBody>
          <a:bodyPr wrap="square" rtlCol="0">
            <a:spAutoFit/>
          </a:bodyPr>
          <a:lstStyle/>
          <a:p>
            <a:r>
              <a:rPr lang="en-CA" sz="3200" dirty="0" smtClean="0"/>
              <a:t>4.3 Billion of combinations</a:t>
            </a:r>
            <a:endParaRPr lang="en-CA" sz="3200" dirty="0"/>
          </a:p>
        </p:txBody>
      </p:sp>
    </p:spTree>
    <p:extLst>
      <p:ext uri="{BB962C8B-B14F-4D97-AF65-F5344CB8AC3E}">
        <p14:creationId xmlns:p14="http://schemas.microsoft.com/office/powerpoint/2010/main" val="182703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would happen if we ran out of IP addresses?</a:t>
            </a:r>
          </a:p>
        </p:txBody>
      </p:sp>
      <p:sp>
        <p:nvSpPr>
          <p:cNvPr id="3" name="Content Placeholder 2"/>
          <p:cNvSpPr>
            <a:spLocks noGrp="1"/>
          </p:cNvSpPr>
          <p:nvPr>
            <p:ph idx="1"/>
          </p:nvPr>
        </p:nvSpPr>
        <p:spPr>
          <a:xfrm>
            <a:off x="1004922" y="2369615"/>
            <a:ext cx="10515600" cy="4351338"/>
          </a:xfrm>
        </p:spPr>
        <p:txBody>
          <a:bodyPr>
            <a:normAutofit fontScale="92500" lnSpcReduction="20000"/>
          </a:bodyPr>
          <a:lstStyle/>
          <a:p>
            <a:r>
              <a:rPr lang="en-US" sz="3600" dirty="0"/>
              <a:t>Guess what—we did!</a:t>
            </a:r>
          </a:p>
          <a:p>
            <a:r>
              <a:rPr lang="en-US" sz="3600" dirty="0"/>
              <a:t>Suddenly, major companies (even Microsoft!) were scrambling to buy unused IP addresses from other companies...for millions of dollars.</a:t>
            </a:r>
          </a:p>
          <a:p>
            <a:r>
              <a:rPr lang="en-US" sz="3600" dirty="0"/>
              <a:t>What went wrong?</a:t>
            </a:r>
          </a:p>
          <a:p>
            <a:r>
              <a:rPr lang="en-US" sz="3600" dirty="0"/>
              <a:t>The past decade has seen explosive growth in mobile devices including mobile phones, notebook computers, and wireless handheld devices. The format for IPv4 wasn't designed to handle the sheer number of IP addresses.</a:t>
            </a:r>
          </a:p>
          <a:p>
            <a:pPr marL="0" indent="0">
              <a:buNone/>
            </a:pPr>
            <a:endParaRPr lang="en-US" sz="3600" dirty="0"/>
          </a:p>
        </p:txBody>
      </p:sp>
    </p:spTree>
    <p:extLst>
      <p:ext uri="{BB962C8B-B14F-4D97-AF65-F5344CB8AC3E}">
        <p14:creationId xmlns:p14="http://schemas.microsoft.com/office/powerpoint/2010/main" val="3547450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2501" y="1635519"/>
            <a:ext cx="10515600" cy="4351338"/>
          </a:xfrm>
        </p:spPr>
        <p:txBody>
          <a:bodyPr>
            <a:normAutofit/>
          </a:bodyPr>
          <a:lstStyle/>
          <a:p>
            <a:r>
              <a:rPr lang="en-US" sz="3600" b="1" dirty="0"/>
              <a:t>Goodbye IPv4. Hello IPv6.</a:t>
            </a:r>
          </a:p>
          <a:p>
            <a:r>
              <a:rPr lang="en-US" sz="3600" dirty="0"/>
              <a:t>It's called IPv6 and it offers a maximum number of IP address for today and for the future.</a:t>
            </a:r>
          </a:p>
          <a:p>
            <a:r>
              <a:rPr lang="en-US" sz="3600" dirty="0"/>
              <a:t>Whereas IPv4 supports a maximum of approximately 4.3 billion unique IP addresses, IPv6 supports, in theory, a maximum number that will never run out.</a:t>
            </a:r>
          </a:p>
          <a:p>
            <a:pPr marL="0" indent="0">
              <a:buNone/>
            </a:pPr>
            <a:endParaRPr lang="en-CA" sz="3600" b="1" dirty="0"/>
          </a:p>
        </p:txBody>
      </p:sp>
    </p:spTree>
    <p:extLst>
      <p:ext uri="{BB962C8B-B14F-4D97-AF65-F5344CB8AC3E}">
        <p14:creationId xmlns:p14="http://schemas.microsoft.com/office/powerpoint/2010/main" val="3733366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Endless combinations? </a:t>
            </a:r>
            <a:endParaRPr lang="en-CA" b="1" dirty="0"/>
          </a:p>
        </p:txBody>
      </p:sp>
      <p:sp>
        <p:nvSpPr>
          <p:cNvPr id="3" name="Content Placeholder 2"/>
          <p:cNvSpPr>
            <a:spLocks noGrp="1"/>
          </p:cNvSpPr>
          <p:nvPr>
            <p:ph idx="1"/>
          </p:nvPr>
        </p:nvSpPr>
        <p:spPr>
          <a:xfrm>
            <a:off x="1134280" y="1900355"/>
            <a:ext cx="10515600" cy="4351338"/>
          </a:xfrm>
        </p:spPr>
        <p:txBody>
          <a:bodyPr>
            <a:normAutofit/>
          </a:bodyPr>
          <a:lstStyle/>
          <a:p>
            <a:r>
              <a:rPr lang="en-US" sz="3600" dirty="0"/>
              <a:t>A theoretical maximum of 340,282,366,920,938,463,463,374,607,431,768,211,456. To be exact. In other words, we will never run out of IP addresses again.</a:t>
            </a:r>
            <a:endParaRPr lang="en-CA" sz="3600" b="1" dirty="0"/>
          </a:p>
        </p:txBody>
      </p:sp>
      <p:pic>
        <p:nvPicPr>
          <p:cNvPr id="4" name="Picture 3"/>
          <p:cNvPicPr>
            <a:picLocks noChangeAspect="1"/>
          </p:cNvPicPr>
          <p:nvPr/>
        </p:nvPicPr>
        <p:blipFill>
          <a:blip r:embed="rId2"/>
          <a:stretch>
            <a:fillRect/>
          </a:stretch>
        </p:blipFill>
        <p:spPr>
          <a:xfrm>
            <a:off x="3761255" y="4191560"/>
            <a:ext cx="4857750" cy="1809750"/>
          </a:xfrm>
          <a:prstGeom prst="rect">
            <a:avLst/>
          </a:prstGeom>
        </p:spPr>
      </p:pic>
    </p:spTree>
    <p:extLst>
      <p:ext uri="{BB962C8B-B14F-4D97-AF65-F5344CB8AC3E}">
        <p14:creationId xmlns:p14="http://schemas.microsoft.com/office/powerpoint/2010/main" val="2486250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2178" y="1062729"/>
            <a:ext cx="10515600" cy="710976"/>
          </a:xfrm>
        </p:spPr>
        <p:txBody>
          <a:bodyPr/>
          <a:lstStyle/>
          <a:p>
            <a:r>
              <a:rPr lang="en-CA" b="1" dirty="0" smtClean="0"/>
              <a:t>IPv6</a:t>
            </a:r>
            <a:endParaRPr lang="en-CA" b="1" dirty="0"/>
          </a:p>
        </p:txBody>
      </p:sp>
      <p:sp>
        <p:nvSpPr>
          <p:cNvPr id="3" name="Content Placeholder 2"/>
          <p:cNvSpPr>
            <a:spLocks noGrp="1"/>
          </p:cNvSpPr>
          <p:nvPr>
            <p:ph idx="1"/>
          </p:nvPr>
        </p:nvSpPr>
        <p:spPr>
          <a:xfrm>
            <a:off x="1147727" y="1773705"/>
            <a:ext cx="10515600" cy="4351338"/>
          </a:xfrm>
        </p:spPr>
        <p:txBody>
          <a:bodyPr>
            <a:normAutofit/>
          </a:bodyPr>
          <a:lstStyle/>
          <a:p>
            <a:r>
              <a:rPr lang="en-US" sz="3600" dirty="0"/>
              <a:t>An IPv6 address consists of eight groups of four hexadecimal digits. If a group consists of four zeros, the notation can be shortened using a colon to replace the zeros. Here's an example IPv6 address</a:t>
            </a:r>
            <a:r>
              <a:rPr lang="en-US" sz="3600" dirty="0" smtClean="0"/>
              <a:t>:</a:t>
            </a:r>
          </a:p>
          <a:p>
            <a:endParaRPr lang="en-US" sz="3600" dirty="0"/>
          </a:p>
          <a:p>
            <a:r>
              <a:rPr lang="en-US" sz="3600" b="1" dirty="0" smtClean="0"/>
              <a:t>2001:0db8:85a3:0000:0000:8a2e:0370:7334</a:t>
            </a:r>
            <a:endParaRPr lang="en-US" sz="3600" dirty="0"/>
          </a:p>
        </p:txBody>
      </p:sp>
    </p:spTree>
    <p:extLst>
      <p:ext uri="{BB962C8B-B14F-4D97-AF65-F5344CB8AC3E}">
        <p14:creationId xmlns:p14="http://schemas.microsoft.com/office/powerpoint/2010/main" val="2438475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82" y="1158165"/>
            <a:ext cx="10515600" cy="710976"/>
          </a:xfrm>
        </p:spPr>
        <p:txBody>
          <a:bodyPr/>
          <a:lstStyle/>
          <a:p>
            <a:r>
              <a:rPr lang="en-US" b="1" dirty="0"/>
              <a:t>How to Hide Your IP Address</a:t>
            </a:r>
          </a:p>
        </p:txBody>
      </p:sp>
      <p:sp>
        <p:nvSpPr>
          <p:cNvPr id="6" name="TextBox 5"/>
          <p:cNvSpPr txBox="1"/>
          <p:nvPr/>
        </p:nvSpPr>
        <p:spPr>
          <a:xfrm>
            <a:off x="847165" y="1869141"/>
            <a:ext cx="11344835" cy="3847207"/>
          </a:xfrm>
          <a:prstGeom prst="rect">
            <a:avLst/>
          </a:prstGeom>
          <a:noFill/>
        </p:spPr>
        <p:txBody>
          <a:bodyPr wrap="square" rtlCol="0">
            <a:spAutoFit/>
          </a:bodyPr>
          <a:lstStyle/>
          <a:p>
            <a:r>
              <a:rPr lang="en-US" dirty="0" smtClean="0"/>
              <a:t>You can borrow </a:t>
            </a:r>
            <a:r>
              <a:rPr lang="en-US" dirty="0"/>
              <a:t>a different IP address to go anywhere online and stay hidden</a:t>
            </a:r>
            <a:r>
              <a:rPr lang="en-US" dirty="0" smtClean="0"/>
              <a:t>.</a:t>
            </a:r>
          </a:p>
          <a:p>
            <a:endParaRPr lang="en-US" dirty="0"/>
          </a:p>
          <a:p>
            <a:r>
              <a:rPr lang="en-US" dirty="0"/>
              <a:t>The reasons why you might want to mask your IP address may include: Hiding your geographical location, preventing Web tracking, avoiding a digital footprint, or to bypass any content filters, bans or blacklisting</a:t>
            </a:r>
            <a:r>
              <a:rPr lang="en-US" dirty="0" smtClean="0"/>
              <a:t>.</a:t>
            </a:r>
          </a:p>
          <a:p>
            <a:endParaRPr lang="en-US" dirty="0" smtClean="0"/>
          </a:p>
          <a:p>
            <a:endParaRPr lang="en-US" dirty="0"/>
          </a:p>
          <a:p>
            <a:endParaRPr lang="en-US" dirty="0"/>
          </a:p>
          <a:p>
            <a:r>
              <a:rPr lang="en-US" sz="3200" b="1" dirty="0"/>
              <a:t>Use a VPN Service – </a:t>
            </a:r>
            <a:r>
              <a:rPr lang="en-US" sz="3200" b="1" i="1" dirty="0"/>
              <a:t>The Best </a:t>
            </a:r>
            <a:r>
              <a:rPr lang="en-US" sz="3200" b="1" i="1" dirty="0" smtClean="0"/>
              <a:t>Way</a:t>
            </a:r>
          </a:p>
          <a:p>
            <a:endParaRPr lang="en-US" sz="3200" b="1" dirty="0"/>
          </a:p>
          <a:p>
            <a:r>
              <a:rPr lang="en-US" dirty="0"/>
              <a:t>Sign up with these services and when you go online, you'll be showing the world a different IP address...one that's on loan from the service you're using.</a:t>
            </a:r>
          </a:p>
          <a:p>
            <a:endParaRPr lang="en-CA" dirty="0"/>
          </a:p>
        </p:txBody>
      </p:sp>
    </p:spTree>
    <p:extLst>
      <p:ext uri="{BB962C8B-B14F-4D97-AF65-F5344CB8AC3E}">
        <p14:creationId xmlns:p14="http://schemas.microsoft.com/office/powerpoint/2010/main" val="914176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6346</TotalTime>
  <Words>749</Words>
  <Application>Microsoft Office PowerPoint</Application>
  <PresentationFormat>Widescreen</PresentationFormat>
  <Paragraphs>89</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BankGothic Lt BT</vt:lpstr>
      <vt:lpstr>BankGothic Md BT</vt:lpstr>
      <vt:lpstr>Calibri</vt:lpstr>
      <vt:lpstr>Calibri Light</vt:lpstr>
      <vt:lpstr>Times New Roman</vt:lpstr>
      <vt:lpstr>Office Theme</vt:lpstr>
      <vt:lpstr>Introduction to Computers</vt:lpstr>
      <vt:lpstr>PowerPoint Presentation</vt:lpstr>
      <vt:lpstr>PowerPoint Presentation</vt:lpstr>
      <vt:lpstr>PowerPoint Presentation</vt:lpstr>
      <vt:lpstr>What would happen if we ran out of IP addresses?</vt:lpstr>
      <vt:lpstr>PowerPoint Presentation</vt:lpstr>
      <vt:lpstr>Endless combinations? </vt:lpstr>
      <vt:lpstr>IPv6</vt:lpstr>
      <vt:lpstr>How to Hide Your IP Address</vt:lpstr>
      <vt:lpstr>PowerPoint Presentation</vt:lpstr>
      <vt:lpstr>PowerPoint Presentation</vt:lpstr>
      <vt:lpstr>PowerPoint Presentation</vt:lpstr>
      <vt:lpstr>What about the MAC Address (media access control)  </vt:lpstr>
      <vt:lpstr>PowerPoint Presentation</vt:lpstr>
      <vt:lpstr>DNS(Domain Name System)  </vt:lpstr>
      <vt:lpstr>PowerPoint Presentation</vt:lpstr>
      <vt:lpstr>Tracing route to Website IP  </vt:lpstr>
      <vt:lpstr>Supplementary information</vt:lpstr>
      <vt:lpstr>Exercises </vt:lpstr>
      <vt:lpstr>From the ITD Canada team!!!</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Raphael Andrade</dc:creator>
  <cp:lastModifiedBy>Andre Henrique Adura</cp:lastModifiedBy>
  <cp:revision>318</cp:revision>
  <dcterms:created xsi:type="dcterms:W3CDTF">2017-12-05T23:52:35Z</dcterms:created>
  <dcterms:modified xsi:type="dcterms:W3CDTF">2019-09-25T18:27:17Z</dcterms:modified>
</cp:coreProperties>
</file>