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34" r:id="rId3"/>
    <p:sldId id="436" r:id="rId4"/>
    <p:sldId id="437" r:id="rId5"/>
    <p:sldId id="435" r:id="rId6"/>
    <p:sldId id="430" r:id="rId7"/>
    <p:sldId id="432" r:id="rId8"/>
    <p:sldId id="433" r:id="rId9"/>
    <p:sldId id="3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98B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85532" autoAdjust="0"/>
  </p:normalViewPr>
  <p:slideViewPr>
    <p:cSldViewPr snapToGrid="0">
      <p:cViewPr varScale="1">
        <p:scale>
          <a:sx n="99" d="100"/>
          <a:sy n="99" d="100"/>
        </p:scale>
        <p:origin x="828" y="90"/>
      </p:cViewPr>
      <p:guideLst/>
    </p:cSldViewPr>
  </p:slideViewPr>
  <p:outlineViewPr>
    <p:cViewPr>
      <p:scale>
        <a:sx n="33" d="100"/>
        <a:sy n="33" d="100"/>
      </p:scale>
      <p:origin x="0" y="-59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93AE-DD4C-4B38-B2B8-C7F11CF9E62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1501-4E28-4EC6-B602-76B7327B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379"/>
            <a:ext cx="10515600" cy="710976"/>
          </a:xfrm>
          <a:prstGeom prst="rect">
            <a:avLst/>
          </a:prstGeom>
        </p:spPr>
        <p:txBody>
          <a:bodyPr/>
          <a:lstStyle>
            <a:lvl1pPr>
              <a:defRPr>
                <a:latin typeface="BankGothic Md BT" panose="020B0807020203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BankGothic Lt BT" panose="020B0607020203060204" pitchFamily="34" charset="0"/>
              </a:defRPr>
            </a:lvl1pPr>
            <a:lvl2pPr>
              <a:defRPr>
                <a:latin typeface="BankGothic Lt BT" panose="020B0607020203060204" pitchFamily="34" charset="0"/>
              </a:defRPr>
            </a:lvl2pPr>
            <a:lvl3pPr>
              <a:defRPr>
                <a:latin typeface="BankGothic Lt BT" panose="020B0607020203060204" pitchFamily="34" charset="0"/>
              </a:defRPr>
            </a:lvl3pPr>
            <a:lvl4pPr>
              <a:defRPr>
                <a:latin typeface="BankGothic Lt BT" panose="020B0607020203060204" pitchFamily="34" charset="0"/>
              </a:defRPr>
            </a:lvl4pPr>
            <a:lvl5pPr>
              <a:defRPr>
                <a:latin typeface="BankGothic Lt BT" panose="020B060702020306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7559"/>
            <a:ext cx="10515600" cy="6880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2083"/>
            <a:ext cx="10515600" cy="639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7"/>
            <a:ext cx="10515600" cy="7697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tdcanada.ca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00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69E9-909B-4FB0-B3BA-37EAE93B484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6"/>
            <a:ext cx="2574471" cy="1139962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8281307" y="226219"/>
            <a:ext cx="307249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475 </a:t>
            </a: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Granville Street, Vancouver, BC, V6C 1T1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Phone:      +1(604)558-8727, +1(604)409-8200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 Free: +1(888) 880-4410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Fax:          +1(888) 881-6545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Web:          </a:t>
            </a:r>
            <a:r>
              <a:rPr lang="en-US" sz="800" u="sng" dirty="0">
                <a:solidFill>
                  <a:srgbClr val="0563C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www.itdcanada.ca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       studying@itdcanada.ca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1253"/>
            <a:ext cx="9144000" cy="2387600"/>
          </a:xfrm>
        </p:spPr>
        <p:txBody>
          <a:bodyPr/>
          <a:lstStyle/>
          <a:p>
            <a:r>
              <a:rPr lang="en-US" b="1" dirty="0">
                <a:latin typeface="BankGothic Md BT" panose="020B0807020203060204" pitchFamily="34" charset="0"/>
              </a:rPr>
              <a:t>Algorithms, Flowcharts, and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0928"/>
            <a:ext cx="9144000" cy="1655762"/>
          </a:xfrm>
        </p:spPr>
        <p:txBody>
          <a:bodyPr/>
          <a:lstStyle/>
          <a:p>
            <a:r>
              <a:rPr lang="en-US" dirty="0" smtClean="0"/>
              <a:t>By Saygin Guven</a:t>
            </a:r>
          </a:p>
          <a:p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355"/>
            <a:ext cx="4494195" cy="6310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Shape-meaning 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2820201" y="2814097"/>
            <a:ext cx="2512194" cy="1260909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" y="2712206"/>
            <a:ext cx="1610627" cy="14646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03769" y="2715091"/>
            <a:ext cx="1975183" cy="1461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8050326" y="2539776"/>
            <a:ext cx="2050181" cy="180954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471881" y="2712206"/>
            <a:ext cx="1610627" cy="14646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94910" y="3152161"/>
            <a:ext cx="157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800348" y="3152162"/>
            <a:ext cx="157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END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0713" y="3174517"/>
            <a:ext cx="157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834712" y="3152160"/>
            <a:ext cx="1713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218768" y="3174517"/>
            <a:ext cx="179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DECISION</a:t>
            </a:r>
            <a:endParaRPr lang="en-US" sz="3200" dirty="0"/>
          </a:p>
        </p:txBody>
      </p:sp>
      <p:sp>
        <p:nvSpPr>
          <p:cNvPr id="20" name="Flowchart: Document 19"/>
          <p:cNvSpPr/>
          <p:nvPr/>
        </p:nvSpPr>
        <p:spPr>
          <a:xfrm>
            <a:off x="2689256" y="4413070"/>
            <a:ext cx="2733574" cy="141491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66771" y="4751771"/>
            <a:ext cx="170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13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45" y="525883"/>
            <a:ext cx="10515600" cy="710976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5" name="AutoShape 4" descr="Image result for COMPUTER FLOWCH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8444" t="41606" r="53633" b="18417"/>
          <a:stretch/>
        </p:blipFill>
        <p:spPr>
          <a:xfrm>
            <a:off x="3044480" y="1236859"/>
            <a:ext cx="6286333" cy="49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400" y="312738"/>
            <a:ext cx="10515600" cy="710976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5" name="AutoShape 4" descr="Image result for COMPUTER FLOWCH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55033" y="1540042"/>
            <a:ext cx="1299410" cy="11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3043189" y="1631482"/>
            <a:ext cx="2050181" cy="10010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1;</a:t>
            </a:r>
            <a:br>
              <a:rPr lang="en-US" dirty="0" smtClean="0"/>
            </a:br>
            <a:r>
              <a:rPr lang="en-US" dirty="0" smtClean="0"/>
              <a:t>Sum = 0;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0356" y="1559293"/>
            <a:ext cx="2686225" cy="114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sum+1;</a:t>
            </a:r>
            <a:br>
              <a:rPr lang="en-US" dirty="0" smtClean="0"/>
            </a:br>
            <a:r>
              <a:rPr lang="en-US" dirty="0" smtClean="0"/>
              <a:t>number ++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9221001" y="1251283"/>
            <a:ext cx="2011680" cy="17421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&lt; 101 ?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0210140" y="2993456"/>
            <a:ext cx="16701" cy="86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63468" y="3857195"/>
            <a:ext cx="3196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2"/>
          </p:cNvCxnSpPr>
          <p:nvPr/>
        </p:nvCxnSpPr>
        <p:spPr>
          <a:xfrm flipV="1">
            <a:off x="7049729" y="2704699"/>
            <a:ext cx="13740" cy="115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99966" y="3679877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2" name="Straight Connector 21"/>
          <p:cNvCxnSpPr>
            <a:stCxn id="8" idx="3"/>
          </p:cNvCxnSpPr>
          <p:nvPr/>
        </p:nvCxnSpPr>
        <p:spPr>
          <a:xfrm>
            <a:off x="11232681" y="2122370"/>
            <a:ext cx="45719" cy="324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7203" y="3589995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656439" y="5270090"/>
            <a:ext cx="4621961" cy="9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ocument 27"/>
          <p:cNvSpPr/>
          <p:nvPr/>
        </p:nvSpPr>
        <p:spPr>
          <a:xfrm>
            <a:off x="3982065" y="4355430"/>
            <a:ext cx="2674374" cy="153409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SUM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435253" y="4540148"/>
            <a:ext cx="1299410" cy="116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7" idx="3"/>
            <a:endCxn id="8" idx="1"/>
          </p:cNvCxnSpPr>
          <p:nvPr/>
        </p:nvCxnSpPr>
        <p:spPr>
          <a:xfrm flipV="1">
            <a:off x="8406581" y="2122370"/>
            <a:ext cx="814420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7" idx="1"/>
          </p:cNvCxnSpPr>
          <p:nvPr/>
        </p:nvCxnSpPr>
        <p:spPr>
          <a:xfrm>
            <a:off x="4968242" y="2131996"/>
            <a:ext cx="75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6"/>
            <a:endCxn id="6" idx="5"/>
          </p:cNvCxnSpPr>
          <p:nvPr/>
        </p:nvCxnSpPr>
        <p:spPr>
          <a:xfrm>
            <a:off x="2454443" y="2122371"/>
            <a:ext cx="713875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  <a:endCxn id="29" idx="6"/>
          </p:cNvCxnSpPr>
          <p:nvPr/>
        </p:nvCxnSpPr>
        <p:spPr>
          <a:xfrm flipH="1">
            <a:off x="2734663" y="5122476"/>
            <a:ext cx="1247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 </a:t>
            </a:r>
            <a:r>
              <a:rPr lang="en-US" dirty="0"/>
              <a:t>a salary slip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need?</a:t>
            </a:r>
          </a:p>
          <a:p>
            <a:pPr marL="0" indent="0">
              <a:buNone/>
            </a:pPr>
            <a:r>
              <a:rPr lang="en-US" dirty="0" smtClean="0"/>
              <a:t>GIGO Concept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handling inputs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52" y="4076024"/>
            <a:ext cx="841348" cy="21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quadrilateral </a:t>
            </a:r>
            <a:r>
              <a:rPr lang="en-CA" dirty="0"/>
              <a:t>equation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30" y="1961651"/>
            <a:ext cx="4077740" cy="4077740"/>
          </a:xfrm>
        </p:spPr>
      </p:pic>
      <p:sp>
        <p:nvSpPr>
          <p:cNvPr id="5" name="TextBox 4"/>
          <p:cNvSpPr txBox="1"/>
          <p:nvPr/>
        </p:nvSpPr>
        <p:spPr>
          <a:xfrm>
            <a:off x="1729047" y="3422705"/>
            <a:ext cx="5286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770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quadrilateral equation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8676" y="2486103"/>
            <a:ext cx="5286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y</a:t>
            </a:r>
            <a:r>
              <a:rPr lang="en-US" sz="4000" dirty="0"/>
              <a:t> = </a:t>
            </a:r>
            <a:r>
              <a:rPr lang="en-US" sz="4000" i="1" dirty="0"/>
              <a:t>x</a:t>
            </a:r>
            <a:r>
              <a:rPr lang="en-US" sz="4000" baseline="30000" dirty="0"/>
              <a:t>2</a:t>
            </a:r>
            <a:r>
              <a:rPr lang="en-US" sz="4000" dirty="0"/>
              <a:t> − </a:t>
            </a:r>
            <a:r>
              <a:rPr lang="en-US" sz="4000" i="1" dirty="0"/>
              <a:t>x</a:t>
            </a:r>
            <a:r>
              <a:rPr lang="en-US" sz="4000" dirty="0"/>
              <a:t> − 2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729047" y="4487624"/>
            <a:ext cx="5286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y</a:t>
            </a:r>
            <a:r>
              <a:rPr lang="en-US" sz="4000" dirty="0"/>
              <a:t> = </a:t>
            </a:r>
            <a:r>
              <a:rPr lang="en-US" sz="4000" i="1" dirty="0" smtClean="0"/>
              <a:t>(x-2)(x+1)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729047" y="3007251"/>
            <a:ext cx="5286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            − 2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   +1 </a:t>
            </a:r>
            <a:endParaRPr lang="en-US" sz="4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08713" y="3408218"/>
            <a:ext cx="731520" cy="1079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39491" y="4196438"/>
            <a:ext cx="99753" cy="47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0" y="2486103"/>
            <a:ext cx="5756910" cy="3223870"/>
          </a:xfr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532848"/>
              </p:ext>
            </p:extLst>
          </p:nvPr>
        </p:nvGraphicFramePr>
        <p:xfrm>
          <a:off x="1132551" y="5387710"/>
          <a:ext cx="14922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4" imgW="1491840" imgH="522000" progId="Package">
                  <p:embed/>
                </p:oleObj>
              </mc:Choice>
              <mc:Fallback>
                <p:oleObj name="Packager Shell Object" showAsIcon="1" r:id="rId4" imgW="1491840" imgH="522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2551" y="5387710"/>
                        <a:ext cx="1492250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2D shape </a:t>
            </a:r>
            <a:r>
              <a:rPr lang="en-CA" sz="3600" dirty="0" smtClean="0"/>
              <a:t>perimeter and Circumference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09" y="1799339"/>
            <a:ext cx="3436218" cy="4277742"/>
          </a:xfrm>
        </p:spPr>
      </p:pic>
    </p:spTree>
    <p:extLst>
      <p:ext uri="{BB962C8B-B14F-4D97-AF65-F5344CB8AC3E}">
        <p14:creationId xmlns:p14="http://schemas.microsoft.com/office/powerpoint/2010/main" val="4612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 descr="thankyou.jpg"/>
          <p:cNvPicPr>
            <a:picLocks noChangeAspect="1"/>
          </p:cNvPicPr>
          <p:nvPr/>
        </p:nvPicPr>
        <p:blipFill>
          <a:blip r:embed="rId2" cstate="print"/>
          <a:srcRect l="5263" t="10640" r="4385" b="8553"/>
          <a:stretch>
            <a:fillRect/>
          </a:stretch>
        </p:blipFill>
        <p:spPr bwMode="auto">
          <a:xfrm>
            <a:off x="2116183" y="1233502"/>
            <a:ext cx="7471954" cy="442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1367245" y="5663429"/>
            <a:ext cx="9144000" cy="10668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From the ITD Canada team!!!</a:t>
            </a:r>
          </a:p>
        </p:txBody>
      </p:sp>
    </p:spTree>
    <p:extLst>
      <p:ext uri="{BB962C8B-B14F-4D97-AF65-F5344CB8AC3E}">
        <p14:creationId xmlns:p14="http://schemas.microsoft.com/office/powerpoint/2010/main" val="42032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5309</TotalTime>
  <Words>72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BankGothic Lt BT</vt:lpstr>
      <vt:lpstr>BankGothic Md BT</vt:lpstr>
      <vt:lpstr>Calibri</vt:lpstr>
      <vt:lpstr>Calibri Light</vt:lpstr>
      <vt:lpstr>Times New Roman</vt:lpstr>
      <vt:lpstr>Office Theme</vt:lpstr>
      <vt:lpstr>Packager Shell Object</vt:lpstr>
      <vt:lpstr>Algorithms, Flowcharts, and Problem Solving</vt:lpstr>
      <vt:lpstr>Flowchart concept</vt:lpstr>
      <vt:lpstr>Flowchart</vt:lpstr>
      <vt:lpstr>Flowchart</vt:lpstr>
      <vt:lpstr>Print a salary slip </vt:lpstr>
      <vt:lpstr>quadrilateral equation  </vt:lpstr>
      <vt:lpstr>quadrilateral equation  </vt:lpstr>
      <vt:lpstr>2D shape perimeter and Circumference</vt:lpstr>
      <vt:lpstr>From the ITD Canada team!!!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Andrade</dc:creator>
  <cp:lastModifiedBy>Andre Henrique Adura</cp:lastModifiedBy>
  <cp:revision>416</cp:revision>
  <dcterms:created xsi:type="dcterms:W3CDTF">2017-12-05T23:52:35Z</dcterms:created>
  <dcterms:modified xsi:type="dcterms:W3CDTF">2019-04-22T18:55:45Z</dcterms:modified>
</cp:coreProperties>
</file>