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59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20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5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59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8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6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0CFA30B-D321-4694-927D-C6275E6AF38E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26E762-06F9-4C68-94B8-E4F7DFE04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1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27FF-098A-4AEA-BEC4-8A3AAEBF7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BOMBEAMENTO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BE3C40-7C1A-4D55-B105-3E172F53B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José André de Amorim</a:t>
            </a:r>
          </a:p>
          <a:p>
            <a:r>
              <a:rPr lang="pt-BR" dirty="0"/>
              <a:t>Disciplina: Instrumentação Industrial</a:t>
            </a:r>
          </a:p>
        </p:txBody>
      </p:sp>
    </p:spTree>
    <p:extLst>
      <p:ext uri="{BB962C8B-B14F-4D97-AF65-F5344CB8AC3E}">
        <p14:creationId xmlns:p14="http://schemas.microsoft.com/office/powerpoint/2010/main" val="42885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1211-A747-46FE-B960-7032E5DD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PERDA DE CARGA - CÁLCULO DA RUGOSIDADE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D78D8-2002-4794-88B9-C02C63A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78157"/>
            <a:ext cx="5185178" cy="3694042"/>
          </a:xfrm>
        </p:spPr>
        <p:txBody>
          <a:bodyPr/>
          <a:lstStyle/>
          <a:p>
            <a:pPr algn="just"/>
            <a:r>
              <a:rPr lang="pt-BR" b="1" dirty="0"/>
              <a:t>Rugosidade Relativa = Ɛ / D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Vamos considerar a Ɛ = 0,08 utilizando A PNB 591/77(ABNT, 1977).</a:t>
            </a:r>
          </a:p>
          <a:p>
            <a:pPr marL="0" indent="0" algn="just">
              <a:buNone/>
            </a:pPr>
            <a:r>
              <a:rPr lang="pt-BR" dirty="0"/>
              <a:t>Logo a rugosidade relativa será:</a:t>
            </a:r>
          </a:p>
          <a:p>
            <a:pPr algn="just"/>
            <a:r>
              <a:rPr lang="pt-BR" dirty="0"/>
              <a:t>Rugosidade relativa = 0.08 / 60 = 0,0013</a:t>
            </a:r>
          </a:p>
          <a:p>
            <a:endParaRPr lang="pt-BR" dirty="0"/>
          </a:p>
        </p:txBody>
      </p:sp>
      <p:pic>
        <p:nvPicPr>
          <p:cNvPr id="4" name="Imagem 3" descr="https://lh5.googleusercontent.com/1DRA6P2wZ7Bs5KNzqiZkMPswyw3hJsom7Wg5hNEVo0rkni22071dYUsMhfXyVkaSUHax_1QojI50570f4It_SZTPkE_pv6fV_bHbtsV3Or6NjxIPce2IKxKwUKWbvxlNvSNjYGh1">
            <a:extLst>
              <a:ext uri="{FF2B5EF4-FFF2-40B4-BE49-F238E27FC236}">
                <a16:creationId xmlns:a16="http://schemas.microsoft.com/office/drawing/2014/main" id="{B013CFA7-3620-4169-BBAF-BE042A45FA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84" y="2231334"/>
            <a:ext cx="4784243" cy="28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9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70308-F4AA-43CE-88B2-2501B6BE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PERDA DE CARGA - CÁLCULO Do fator de atrito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5AB9F-7F82-41CA-A074-8E3BF6BA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48000"/>
            <a:ext cx="4363543" cy="3124200"/>
          </a:xfrm>
        </p:spPr>
        <p:txBody>
          <a:bodyPr/>
          <a:lstStyle/>
          <a:p>
            <a:r>
              <a:rPr lang="pt-BR" dirty="0"/>
              <a:t>Pelo diagrama de </a:t>
            </a:r>
            <a:r>
              <a:rPr lang="pt-BR" dirty="0" err="1"/>
              <a:t>Moody</a:t>
            </a:r>
            <a:r>
              <a:rPr lang="pt-BR" dirty="0"/>
              <a:t> termos:</a:t>
            </a:r>
          </a:p>
          <a:p>
            <a:r>
              <a:rPr lang="pt-BR" dirty="0"/>
              <a:t>Pela área destacada em vermelho temos que o nosso fator de atrito é f = 0,021.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C3B4BC-1D67-4D7A-B02D-677790FE67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70" y="2485898"/>
            <a:ext cx="5760085" cy="38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5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9FE83-97AD-4B1F-957D-29955F8C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PERDA DE CARGA - PERDAS LOCALIZADAS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5DC06-E55A-4F1B-B533-66348C2B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5304"/>
            <a:ext cx="10058400" cy="187544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perdas localizadas são as que ocorrem por meio de conectores ou alterações nos diâmetros da tubulação, como no nosso caso nos tratamos apenas de joelhos, pelo catálogo da Tigre.</a:t>
            </a:r>
          </a:p>
          <a:p>
            <a:pPr algn="just"/>
            <a:r>
              <a:rPr lang="pt-BR" dirty="0"/>
              <a:t>Como destacado em amarelo na imagem, a perda localizada causada por cada joelho é de 3,4 m, totalizando 13,6 m para os quatro joelhos.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6DA1D3-97D4-46EA-8916-52A6273CB0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87" y="3801438"/>
            <a:ext cx="8260426" cy="25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7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5EF88-E9B9-4919-A218-FF4E46CD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PERDA DE CARGA - PERDAS DISTRIBUÍDAS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393751-8A0E-4CBC-9987-1507C5CDF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7826" y="2121408"/>
                <a:ext cx="8057322" cy="405079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Pela expressão geral da perda de carga de Darcy e </a:t>
                </a:r>
                <a:r>
                  <a:rPr lang="pt-BR" dirty="0" err="1"/>
                  <a:t>Weisbach</a:t>
                </a:r>
                <a:r>
                  <a:rPr lang="pt-BR" dirty="0"/>
                  <a:t> termos: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𝐽</m:t>
                      </m:r>
                      <m:r>
                        <a:rPr lang="pt-BR" i="1"/>
                        <m:t>=</m:t>
                      </m:r>
                      <m:r>
                        <a:rPr lang="pt-BR" i="1"/>
                        <m:t>𝑓</m:t>
                      </m:r>
                      <m:r>
                        <a:rPr lang="pt-BR" i="1"/>
                        <m:t> .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𝑙</m:t>
                          </m:r>
                        </m:num>
                        <m:den>
                          <m:r>
                            <a:rPr lang="pt-BR" i="1"/>
                            <m:t>𝑑</m:t>
                          </m:r>
                        </m:den>
                      </m:f>
                      <m:r>
                        <a:rPr lang="pt-BR" i="1"/>
                        <m:t> .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r>
                                <a:rPr lang="pt-BR" i="1"/>
                                <m:t>𝑣</m:t>
                              </m:r>
                            </m:e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/>
                            <m:t>2</m:t>
                          </m:r>
                          <m:r>
                            <a:rPr lang="pt-BR" i="1"/>
                            <m:t>𝑔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Como já possuímos todos os dados necessários para a equação, basta substituirmos os valores.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𝐽</m:t>
                      </m:r>
                      <m:r>
                        <a:rPr lang="pt-BR"/>
                        <m:t>=0,021 .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/>
                            <m:t>25</m:t>
                          </m:r>
                        </m:num>
                        <m:den>
                          <m:r>
                            <a:rPr lang="pt-BR"/>
                            <m:t>0,060</m:t>
                          </m:r>
                        </m:den>
                      </m:f>
                      <m:r>
                        <a:rPr lang="pt-BR"/>
                        <m:t> .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r>
                                <a:rPr lang="pt-BR"/>
                                <m:t>1,0</m:t>
                              </m:r>
                            </m:e>
                            <m:sup>
                              <m:r>
                                <a:rPr lang="pt-BR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/>
                            <m:t>2.9,81</m:t>
                          </m:r>
                        </m:den>
                      </m:f>
                      <m:r>
                        <a:rPr lang="pt-BR"/>
                        <m:t>=0,4460 </m:t>
                      </m:r>
                      <m:r>
                        <m:rPr>
                          <m:sty m:val="p"/>
                        </m:rPr>
                        <a:rPr lang="pt-BR"/>
                        <m:t>m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Logo é notável que nosso sistema possui uma baixa perda de carga distribuída, portanto as perdas conjuntas será de: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𝐽</m:t>
                          </m:r>
                        </m:e>
                        <m:sub>
                          <m:r>
                            <a:rPr lang="pt-BR" i="1"/>
                            <m:t>𝑡𝑜𝑡𝑎𝑙</m:t>
                          </m:r>
                        </m:sub>
                      </m:sSub>
                      <m:r>
                        <a:rPr lang="pt-BR" i="1"/>
                        <m:t>=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𝐽</m:t>
                          </m:r>
                        </m:e>
                        <m:sub>
                          <m:r>
                            <a:rPr lang="pt-BR" i="1"/>
                            <m:t>𝑑𝑖𝑠𝑡𝑟𝑖𝑏𝑢</m:t>
                          </m:r>
                          <m:r>
                            <a:rPr lang="pt-BR" i="1"/>
                            <m:t>í</m:t>
                          </m:r>
                          <m:r>
                            <a:rPr lang="pt-BR" i="1"/>
                            <m:t>𝑑𝑎</m:t>
                          </m:r>
                        </m:sub>
                      </m:sSub>
                      <m:r>
                        <a:rPr lang="pt-BR" i="1"/>
                        <m:t>+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𝐽</m:t>
                          </m:r>
                        </m:e>
                        <m:sub>
                          <m:r>
                            <a:rPr lang="pt-BR" i="1"/>
                            <m:t>𝑙𝑜𝑐𝑎𝑙𝑖𝑧𝑎𝑑𝑎</m:t>
                          </m:r>
                        </m:sub>
                      </m:sSub>
                      <m:r>
                        <a:rPr lang="pt-BR" i="1"/>
                        <m:t>=0,4460+13,60=14,0460 </m:t>
                      </m:r>
                      <m:r>
                        <a:rPr lang="pt-BR" i="1"/>
                        <m:t>𝑚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393751-8A0E-4CBC-9987-1507C5CDF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7826" y="2121408"/>
                <a:ext cx="8057322" cy="4050792"/>
              </a:xfrm>
              <a:blipFill>
                <a:blip r:embed="rId2"/>
                <a:stretch>
                  <a:fillRect l="-756" t="-1504" r="-8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3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C12D8-57CE-4D69-A8CF-3E2DA8E7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DA INSTALAÇÃO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19077D3-0971-453F-8127-0C6EEBD0F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9130" y="2121408"/>
                <a:ext cx="7156174" cy="405079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O cálculo da altura manométrica nos proporciona a possibilidade de desenhar a curva da instalação e facilitar a seleção da bomba adequada para o projeto.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𝐻</m:t>
                      </m:r>
                      <m:r>
                        <a:rPr lang="pt-BR" i="1"/>
                        <m:t>=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h</m:t>
                          </m:r>
                        </m:e>
                        <m:sub>
                          <m:r>
                            <a:rPr lang="pt-BR" i="1"/>
                            <m:t>𝑒</m:t>
                          </m:r>
                        </m:sub>
                      </m:sSub>
                      <m:r>
                        <a:rPr lang="pt-BR" i="1"/>
                        <m:t>+</m:t>
                      </m:r>
                      <m:r>
                        <a:rPr lang="pt-BR" i="1"/>
                        <m:t>𝐽</m:t>
                      </m:r>
                      <m:r>
                        <a:rPr lang="pt-BR" i="1"/>
                        <m:t>−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/>
                              </m:ctrlPr>
                            </m:sSubSupPr>
                            <m:e>
                              <m:r>
                                <a:rPr lang="pt-BR" i="1"/>
                                <m:t>𝑣</m:t>
                              </m:r>
                            </m:e>
                            <m:sub>
                              <m:r>
                                <a:rPr lang="pt-BR" i="1"/>
                                <m:t>3</m:t>
                              </m:r>
                            </m:sub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/>
                            <m:t>2</m:t>
                          </m:r>
                          <m:r>
                            <a:rPr lang="pt-BR" i="1"/>
                            <m:t>𝑔</m:t>
                          </m:r>
                        </m:den>
                      </m:f>
                      <m:r>
                        <a:rPr lang="pt-BR" i="1"/>
                        <m:t>+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𝐻</m:t>
                          </m:r>
                        </m:e>
                        <m:sub>
                          <m:r>
                            <a:rPr lang="pt-BR" i="1"/>
                            <m:t>𝑏</m:t>
                          </m:r>
                        </m:sub>
                      </m:sSub>
                      <m:r>
                        <a:rPr lang="pt-BR" i="1"/>
                        <m:t>−</m:t>
                      </m:r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𝐻</m:t>
                          </m:r>
                        </m:e>
                        <m:sub>
                          <m:r>
                            <a:rPr lang="pt-BR" i="1"/>
                            <m:t>𝑟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Logo, teremos ao aplicar os valores: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𝐻</m:t>
                      </m:r>
                      <m:r>
                        <a:rPr lang="pt-BR" i="1"/>
                        <m:t>=2+14,0460−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r>
                                <a:rPr lang="pt-BR" i="1"/>
                                <m:t>1</m:t>
                              </m:r>
                            </m:e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/>
                            <m:t>2 . 9,81</m:t>
                          </m:r>
                        </m:den>
                      </m:f>
                      <m:r>
                        <a:rPr lang="pt-BR" i="1"/>
                        <m:t>=16,00 </m:t>
                      </m:r>
                      <m:r>
                        <a:rPr lang="pt-BR" i="1"/>
                        <m:t>𝑚</m:t>
                      </m:r>
                      <m:r>
                        <a:rPr lang="pt-BR" i="1"/>
                        <m:t>.</m:t>
                      </m:r>
                      <m:r>
                        <a:rPr lang="pt-BR" i="1"/>
                        <m:t>𝑐</m:t>
                      </m:r>
                      <m:r>
                        <a:rPr lang="pt-BR" i="1"/>
                        <m:t>.</m:t>
                      </m:r>
                      <m:r>
                        <a:rPr lang="pt-BR" i="1"/>
                        <m:t>𝑎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19077D3-0971-453F-8127-0C6EEBD0F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9130" y="2121408"/>
                <a:ext cx="7156174" cy="4050792"/>
              </a:xfrm>
              <a:blipFill>
                <a:blip r:embed="rId2"/>
                <a:stretch>
                  <a:fillRect l="-852" t="-1504" r="-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5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DB24C-AD1A-43DA-BDBD-916AE94B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da instalação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4BDB2AA-78D0-420D-9FEC-4024DAC1E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251" y="2093976"/>
                <a:ext cx="4381086" cy="450560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Com a altura manométrica definida, podemos encontrara curva da instalação, para que, por fim, possamos cruzar com a curva da bomba. A curva da bomba pode ser definida por: </a:t>
                </a:r>
              </a:p>
              <a:p>
                <a:pPr marL="0" indent="0" algn="ctr">
                  <a:buNone/>
                </a:pPr>
                <a:r>
                  <a:rPr lang="pt-BR" dirty="0"/>
                  <a:t>H = </a:t>
                </a:r>
                <a:r>
                  <a:rPr lang="pt-BR" dirty="0" err="1"/>
                  <a:t>h</a:t>
                </a:r>
                <a:r>
                  <a:rPr lang="pt-BR" baseline="-25000" dirty="0" err="1"/>
                  <a:t>e</a:t>
                </a:r>
                <a:r>
                  <a:rPr lang="pt-BR" dirty="0"/>
                  <a:t> + K*Q²</a:t>
                </a:r>
              </a:p>
              <a:p>
                <a:pPr marL="0" indent="0" algn="just">
                  <a:buNone/>
                </a:pPr>
                <a:r>
                  <a:rPr lang="pt-BR" dirty="0"/>
                  <a:t>Determinando o valor de K: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𝐾</m:t>
                      </m:r>
                      <m:r>
                        <a:rPr lang="pt-BR" i="1"/>
                        <m:t>=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𝐻</m:t>
                          </m:r>
                          <m:r>
                            <a:rPr lang="pt-BR" i="1"/>
                            <m:t>− 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h</m:t>
                              </m:r>
                            </m:e>
                            <m:sub>
                              <m:r>
                                <a:rPr lang="pt-BR" i="1"/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r>
                                <a:rPr lang="pt-BR" i="1"/>
                                <m:t>𝑄</m:t>
                              </m:r>
                            </m:e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/>
                        <m:t>=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16,00−2,00</m:t>
                          </m:r>
                        </m:num>
                        <m:den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r>
                                <a:rPr lang="pt-BR" i="1"/>
                                <m:t>10,00</m:t>
                              </m:r>
                            </m:e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/>
                        <m:t>=0,14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Portanto a curva da instalação irá obedecer a seguinte expressão: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𝐻</m:t>
                      </m:r>
                      <m:r>
                        <a:rPr lang="pt-BR" i="1"/>
                        <m:t>=2,00+0,14 . </m:t>
                      </m:r>
                      <m:sSup>
                        <m:sSupPr>
                          <m:ctrlPr>
                            <a:rPr lang="pt-BR" i="1"/>
                          </m:ctrlPr>
                        </m:sSupPr>
                        <m:e>
                          <m:r>
                            <a:rPr lang="pt-BR" i="1"/>
                            <m:t>𝑄</m:t>
                          </m:r>
                        </m:e>
                        <m:sup>
                          <m:r>
                            <a:rPr lang="pt-BR" i="1"/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4BDB2AA-78D0-420D-9FEC-4024DAC1E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251" y="2093976"/>
                <a:ext cx="4381086" cy="4505607"/>
              </a:xfrm>
              <a:blipFill>
                <a:blip r:embed="rId2"/>
                <a:stretch>
                  <a:fillRect l="-1391" t="-1488" r="-15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61C81231-D411-4926-B26A-345444A60E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6" y="2035134"/>
            <a:ext cx="5943053" cy="39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3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2606E-C28D-4DE5-AB0B-62FFDEF1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BFEE9-FC1A-4F10-8849-2C245582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30" y="2505721"/>
            <a:ext cx="3515405" cy="40507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determinar a bomba utilizaremos os dados de altura manométrica e vazão já apresentados, H = 16 </a:t>
            </a:r>
            <a:r>
              <a:rPr lang="pt-BR" dirty="0" err="1"/>
              <a:t>m.c.a</a:t>
            </a:r>
            <a:r>
              <a:rPr lang="pt-BR" dirty="0"/>
              <a:t> e Q = 10 m</a:t>
            </a:r>
            <a:r>
              <a:rPr lang="pt-BR" baseline="30000" dirty="0"/>
              <a:t>3</a:t>
            </a:r>
            <a:r>
              <a:rPr lang="pt-BR" dirty="0"/>
              <a:t>/h.</a:t>
            </a:r>
          </a:p>
          <a:p>
            <a:pPr algn="just"/>
            <a:r>
              <a:rPr lang="pt-BR" dirty="0"/>
              <a:t>Como apresentado na figura, foi selecionada uma bomba com motor elétrico de 1cv com altura de 16 </a:t>
            </a:r>
            <a:r>
              <a:rPr lang="pt-BR" dirty="0" err="1"/>
              <a:t>m.c.a</a:t>
            </a:r>
            <a:r>
              <a:rPr lang="pt-BR" dirty="0"/>
              <a:t> e vazão de 10,1 m</a:t>
            </a:r>
            <a:r>
              <a:rPr lang="pt-BR" baseline="30000" dirty="0"/>
              <a:t>3</a:t>
            </a:r>
            <a:r>
              <a:rPr lang="pt-BR" dirty="0"/>
              <a:t>/h, modelo BC-92 S/T HB.</a:t>
            </a:r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C3A59A-B2B8-4E42-8700-940EEAFBAD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84" y="2913083"/>
            <a:ext cx="7717086" cy="18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BE8F8-EDE7-424C-B090-48D21918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DA BOMBA EM FUNÇÃO DA CURVA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893F3-2514-4718-9E67-6675B940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3" y="2385390"/>
            <a:ext cx="3869634" cy="3786809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Para determinarmos a curva da bomba utilizamos dados fornecidos pelo fabricante da mesma bomba para diferentes vazões e com ajuda de um script na linguagem Python traçamos a curva e obtemos a equação da curva da bomba a seguir: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870468-DC3A-430A-80F0-FCA7AF7D98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08" y="2121408"/>
            <a:ext cx="6829218" cy="4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5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18DC-A08C-432D-B6A9-AF45A575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PRESSÃO QUE O FLUIDO EXERCE NA TUBULAÇÃO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5276865-FBFD-4A46-A8D4-D8B42665B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4817" y="2610678"/>
                <a:ext cx="8057322" cy="356152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i="1" dirty="0"/>
                  <a:t>Por Bernoulli </a:t>
                </a:r>
                <a:r>
                  <a:rPr lang="pt-BR" i="1" dirty="0" err="1"/>
                  <a:t>deterinamos</a:t>
                </a:r>
                <a:r>
                  <a:rPr lang="pt-BR" i="1" dirty="0"/>
                  <a:t> a pressão máxima do sistema</a:t>
                </a:r>
              </a:p>
              <a:p>
                <a:pPr marL="0" indent="0" algn="just">
                  <a:buNone/>
                </a:pPr>
                <a:endParaRPr lang="pt-BR" i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/>
                          </m:ctrlPr>
                        </m:dPr>
                        <m:e>
                          <m:f>
                            <m:fPr>
                              <m:ctrlPr>
                                <a:rPr lang="pt-BR" i="1" baseline="-25000"/>
                              </m:ctrlPr>
                            </m:fPr>
                            <m:num>
                              <m:r>
                                <a:rPr lang="pt-BR" b="0" i="1" baseline="-250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/>
                                <m:t>997,05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9,81</m:t>
                              </m:r>
                            </m:den>
                          </m:f>
                        </m:e>
                      </m:d>
                      <m:r>
                        <a:rPr lang="pt-BR" i="1" baseline="-25000"/>
                        <m:t>−</m:t>
                      </m:r>
                      <m:d>
                        <m:dPr>
                          <m:ctrlPr>
                            <a:rPr lang="pt-BR" i="1" baseline="-25000"/>
                          </m:ctrlPr>
                        </m:dPr>
                        <m:e>
                          <m:f>
                            <m:fPr>
                              <m:ctrlPr>
                                <a:rPr lang="pt-BR" i="1" baseline="-25000" smtClean="0"/>
                              </m:ctrlPr>
                            </m:fPr>
                            <m:num>
                              <m:r>
                                <a:rPr lang="pt-BR" i="1" baseline="-25000">
                                  <a:latin typeface="Cambria Math" panose="02040503050406030204" pitchFamily="18" charset="0"/>
                                </a:rPr>
                                <m:t>235.2</m:t>
                              </m:r>
                              <m:r>
                                <a:rPr lang="pt-BR" b="0" i="1" baseline="-25000" smtClean="0">
                                  <a:latin typeface="Cambria Math" panose="02040503050406030204" pitchFamily="18" charset="0"/>
                                </a:rPr>
                                <m:t> . 10^3</m:t>
                              </m:r>
                            </m:num>
                            <m:den>
                              <m:r>
                                <a:rPr lang="pt-BR"/>
                                <m:t>997,05 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9,81</m:t>
                              </m:r>
                            </m:den>
                          </m:f>
                        </m:e>
                      </m:d>
                      <m:r>
                        <a:rPr lang="pt-BR" i="1" baseline="-25000"/>
                        <m:t>=</m:t>
                      </m:r>
                      <m:r>
                        <a:rPr lang="pt-BR"/>
                        <m:t>16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A partir daí, teremos P</a:t>
                </a:r>
                <a:r>
                  <a:rPr lang="pt-BR" baseline="-25000" dirty="0"/>
                  <a:t>1 </a:t>
                </a:r>
                <a:r>
                  <a:rPr lang="pt-BR" dirty="0"/>
                  <a:t>= 391,6970 kPa, como mencionado no catálogo da Tigre os tubos utilizados nesse projeto suportam até 750 kPa, portanto sabemos que a tubulação irá suportar a pressão exercida pelo fluido.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5276865-FBFD-4A46-A8D4-D8B42665B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4817" y="2610678"/>
                <a:ext cx="8057322" cy="3561522"/>
              </a:xfrm>
              <a:blipFill>
                <a:blip r:embed="rId2"/>
                <a:stretch>
                  <a:fillRect l="-756" t="-1709" r="-8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67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8530C-91E2-4BEE-B57C-7BF4CC92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NPSH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153A2D-4870-4285-BF7A-D59D25748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087" y="1762539"/>
                <a:ext cx="5380385" cy="489005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Pela equação do número característico de rotações por minuto: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𝑛𝑞</m:t>
                      </m:r>
                      <m:r>
                        <a:rPr lang="pt-BR" i="1"/>
                        <m:t>=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𝑛</m:t>
                          </m:r>
                          <m:r>
                            <a:rPr lang="pt-BR" i="1"/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pt-BR" i="1"/>
                              </m:ctrlPr>
                            </m:radPr>
                            <m:deg/>
                            <m:e>
                              <m:r>
                                <a:rPr lang="pt-BR" i="1"/>
                                <m:t>𝑄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pt-BR" i="1"/>
                              </m:ctrlPr>
                            </m:radPr>
                            <m:deg>
                              <m:r>
                                <a:rPr lang="pt-BR" i="1"/>
                                <m:t>4</m:t>
                              </m:r>
                            </m:deg>
                            <m:e>
                              <m:sSubSup>
                                <m:sSubSupPr>
                                  <m:ctrlPr>
                                    <a:rPr lang="pt-BR" i="1"/>
                                  </m:ctrlPr>
                                </m:sSubSupPr>
                                <m:e>
                                  <m:r>
                                    <a:rPr lang="pt-BR" i="1"/>
                                    <m:t>𝐻</m:t>
                                  </m:r>
                                </m:e>
                                <m:sub>
                                  <m:r>
                                    <a:rPr lang="pt-BR" i="1"/>
                                    <m:t>𝑢</m:t>
                                  </m:r>
                                </m:sub>
                                <m:sup>
                                  <m:r>
                                    <a:rPr lang="pt-BR" i="1"/>
                                    <m:t>3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i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𝑛𝑞</m:t>
                      </m:r>
                      <m:r>
                        <a:rPr lang="pt-BR" i="1"/>
                        <m:t>=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3600∗</m:t>
                          </m:r>
                          <m:rad>
                            <m:radPr>
                              <m:degHide m:val="on"/>
                              <m:ctrlPr>
                                <a:rPr lang="pt-BR" i="1"/>
                              </m:ctrlPr>
                            </m:radPr>
                            <m:deg/>
                            <m:e>
                              <m:r>
                                <a:rPr lang="pt-BR" i="1"/>
                                <m:t>0,002778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pt-BR" i="1"/>
                              </m:ctrlPr>
                            </m:radPr>
                            <m:deg>
                              <m:r>
                                <a:rPr lang="pt-BR" i="1"/>
                                <m:t>4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pt-BR" i="1"/>
                                  </m:ctrlPr>
                                </m:sSupPr>
                                <m:e>
                                  <m:r>
                                    <a:rPr lang="pt-BR" i="1"/>
                                    <m:t>16</m:t>
                                  </m:r>
                                </m:e>
                                <m:sup>
                                  <m:r>
                                    <a:rPr lang="pt-BR" i="1"/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pt-BR" i="1"/>
                        <m:t>=</m:t>
                      </m:r>
                      <m:r>
                        <a:rPr lang="pt-BR" b="1" i="1"/>
                        <m:t>𝟐𝟑</m:t>
                      </m:r>
                      <m:r>
                        <a:rPr lang="pt-BR" b="1" i="1"/>
                        <m:t>,</m:t>
                      </m:r>
                      <m:r>
                        <a:rPr lang="pt-BR" b="1" i="1"/>
                        <m:t>𝟕𝟏𝟖𝟎</m:t>
                      </m:r>
                      <m:r>
                        <a:rPr lang="pt-BR" b="1" i="1"/>
                        <m:t> </m:t>
                      </m:r>
                      <m:r>
                        <a:rPr lang="pt-BR" b="1" i="1"/>
                        <m:t>𝒓𝒑𝒎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Logo, para esse valor de </a:t>
                </a:r>
                <a:r>
                  <a:rPr lang="pt-BR" dirty="0" err="1"/>
                  <a:t>nq</a:t>
                </a:r>
                <a:r>
                  <a:rPr lang="pt-BR" dirty="0"/>
                  <a:t> obtemos a velocidade específica real da bomba:</a:t>
                </a:r>
              </a:p>
              <a:p>
                <a:pPr marL="0" indent="0" algn="just">
                  <a:buNone/>
                </a:pPr>
                <a:r>
                  <a:rPr lang="pt-BR" dirty="0" err="1"/>
                  <a:t>ns</a:t>
                </a:r>
                <a:r>
                  <a:rPr lang="pt-BR" dirty="0"/>
                  <a:t> = 3,65 * 23,7180 . :  </a:t>
                </a:r>
                <a:r>
                  <a:rPr lang="pt-BR" b="1" dirty="0" err="1"/>
                  <a:t>ns</a:t>
                </a:r>
                <a:r>
                  <a:rPr lang="pt-BR" b="1" dirty="0"/>
                  <a:t> = 86,5708 rpm</a:t>
                </a: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Verifica-se que a bomba será do tipo centrífuga lenta pois </a:t>
                </a:r>
                <a:r>
                  <a:rPr lang="pt-BR" dirty="0" err="1"/>
                  <a:t>ns</a:t>
                </a:r>
                <a:r>
                  <a:rPr lang="pt-BR" dirty="0"/>
                  <a:t> &lt; 90.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𝑁𝑃𝑆𝐻𝑟𝑒𝑞</m:t>
                      </m:r>
                      <m:r>
                        <a:rPr lang="pt-BR" i="1"/>
                        <m:t> = </m:t>
                      </m:r>
                      <m:r>
                        <a:rPr lang="pt-BR" i="1"/>
                        <m:t>𝜎</m:t>
                      </m:r>
                      <m:r>
                        <a:rPr lang="pt-BR" i="1"/>
                        <m:t>𝐻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De forma que: </a:t>
                </a:r>
              </a:p>
              <a:p>
                <a:pPr lvl="0" algn="just"/>
                <a:r>
                  <a:rPr lang="pt-BR" dirty="0"/>
                  <a:t>σ = Fator de cavitação de </a:t>
                </a:r>
                <a:r>
                  <a:rPr lang="pt-BR" dirty="0" err="1"/>
                  <a:t>Thoma</a:t>
                </a:r>
                <a:endParaRPr lang="pt-BR" dirty="0"/>
              </a:p>
              <a:p>
                <a:pPr lvl="0" algn="just"/>
                <a:r>
                  <a:rPr lang="pt-BR" dirty="0"/>
                  <a:t>H = Altura manométrica 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153A2D-4870-4285-BF7A-D59D25748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087" y="1762539"/>
                <a:ext cx="5380385" cy="4890051"/>
              </a:xfrm>
              <a:blipFill>
                <a:blip r:embed="rId2"/>
                <a:stretch>
                  <a:fillRect l="-793" t="-1372" r="-6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601D83F-ACA5-4FAF-9D77-FAC1A9025CC7}"/>
                  </a:ext>
                </a:extLst>
              </p:cNvPr>
              <p:cNvSpPr txBox="1"/>
              <p:nvPr/>
            </p:nvSpPr>
            <p:spPr>
              <a:xfrm>
                <a:off x="6281530" y="1644417"/>
                <a:ext cx="5698435" cy="5206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Sendo uma bomba centrifuga, teremos φ = 0,0011, temos um fator de correção sigma como sendo: 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∗ </m:t>
                      </m:r>
                      <m:rad>
                        <m:ra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i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0,0011∗ </m:t>
                      </m:r>
                      <m:rad>
                        <m:ra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23,7180 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pt-BR" i="1">
                          <a:latin typeface="Cambria Math" panose="02040503050406030204" pitchFamily="18" charset="0"/>
                        </a:rPr>
                        <m:t>= 0,07496</m:t>
                      </m:r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Assim o </a:t>
                </a:r>
                <a:r>
                  <a:rPr lang="pt-BR" dirty="0" err="1"/>
                  <a:t>NPSHreq</a:t>
                </a:r>
                <a:r>
                  <a:rPr lang="pt-BR" dirty="0"/>
                  <a:t> pode ser determinado como: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𝑁𝑃𝑆𝐻𝑟𝑒𝑞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= 0,07496∗16,00 . :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𝑵𝑷𝑺𝑯𝒓𝒆𝒒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𝑁𝑃𝑆𝐻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𝑑𝑖𝑠𝑝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h𝑎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h𝑣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𝑁𝑃𝑆𝐻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𝑑𝑖𝑠𝑝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101,32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997,05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∗9,81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3,1698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997,05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∗9,81</m:t>
                          </m:r>
                        </m:den>
                      </m:f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 . :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𝑵𝑷𝑺𝑯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𝒅𝒊𝒔𝒑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𝟎𝟎𝟓𝟐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pt-BR" b="1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Como o </a:t>
                </a:r>
                <a:r>
                  <a:rPr lang="pt-BR" dirty="0" err="1">
                    <a:solidFill>
                      <a:schemeClr val="accent2">
                        <a:lumMod val="75000"/>
                      </a:schemeClr>
                    </a:solidFill>
                  </a:rPr>
                  <a:t>NPSHdisp</a:t>
                </a:r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 &gt; </a:t>
                </a:r>
                <a:r>
                  <a:rPr lang="pt-BR" dirty="0" err="1">
                    <a:solidFill>
                      <a:schemeClr val="accent2">
                        <a:lumMod val="75000"/>
                      </a:schemeClr>
                    </a:solidFill>
                  </a:rPr>
                  <a:t>NPSHreq</a:t>
                </a:r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, a bomba não sofrerá cavitação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601D83F-ACA5-4FAF-9D77-FAC1A902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530" y="1644417"/>
                <a:ext cx="5698435" cy="5206810"/>
              </a:xfrm>
              <a:prstGeom prst="rect">
                <a:avLst/>
              </a:prstGeom>
              <a:blipFill>
                <a:blip r:embed="rId3"/>
                <a:stretch>
                  <a:fillRect l="-856" t="-820" r="-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04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E6766-9F7A-4CD9-B58F-0E640A5A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23864-60AC-4CB6-9312-2037786A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3074504"/>
            <a:ext cx="4452730" cy="3070264"/>
          </a:xfrm>
        </p:spPr>
        <p:txBody>
          <a:bodyPr/>
          <a:lstStyle/>
          <a:p>
            <a:pPr algn="just"/>
            <a:r>
              <a:rPr lang="pt-BR" dirty="0"/>
              <a:t>O sistema simplificado ao lado apresenta a ideia geral e inicial da problemática apresentada.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BE6326-FF58-4890-8276-41C19EE855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189632"/>
            <a:ext cx="4911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8770A-73AF-4C50-A143-55ADCA41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ELÉTRICO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1C4AD-B983-4655-A357-702C339A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112" y="2121408"/>
            <a:ext cx="8057323" cy="4050792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Como a bomba selecionada foi do tipo motobomba (bombas que por padrão já vem incluso um motor), algumas de suas características já são apontadas no próprio catálogo de bombas. A seguir apresentamos algumas das características que nos foram fornecidas:</a:t>
            </a:r>
          </a:p>
          <a:p>
            <a:pPr lvl="0" algn="just"/>
            <a:r>
              <a:rPr lang="pt-BR" dirty="0"/>
              <a:t>Potência de 1 </a:t>
            </a:r>
            <a:r>
              <a:rPr lang="pt-BR" dirty="0" err="1"/>
              <a:t>cv</a:t>
            </a:r>
            <a:r>
              <a:rPr lang="pt-BR" dirty="0"/>
              <a:t>;</a:t>
            </a:r>
          </a:p>
          <a:p>
            <a:pPr lvl="0" algn="just"/>
            <a:r>
              <a:rPr lang="pt-BR" dirty="0"/>
              <a:t>2 Polos;</a:t>
            </a:r>
          </a:p>
          <a:p>
            <a:pPr lvl="0" algn="just"/>
            <a:r>
              <a:rPr lang="pt-BR" dirty="0"/>
              <a:t>Monofásico ou trifásico.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12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CC606-3CEF-440D-8DC7-E4FE8DBC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INSTUMENTAÇÃO - SENSORES DE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62D94-6DB6-4AA6-989F-AF559D19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0922"/>
            <a:ext cx="4615335" cy="360127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Serão utilizados 4 sensores de nível, o reservatório 1 conterá 2, um de nível baixo e outro de nível alto, o mesmo se aplicará para o reservatório 2. Ambos os sensores serão o mesmo modelo.</a:t>
            </a:r>
          </a:p>
          <a:p>
            <a:pPr marL="0" indent="0" algn="just">
              <a:buNone/>
            </a:pPr>
            <a:r>
              <a:rPr lang="pt-BR" dirty="0"/>
              <a:t>Este componente é incluso horizontalmente no reservatório, onde por se tratar de uma chave </a:t>
            </a:r>
            <a:r>
              <a:rPr lang="pt-BR" dirty="0" err="1"/>
              <a:t>on</a:t>
            </a:r>
            <a:r>
              <a:rPr lang="pt-BR" dirty="0"/>
              <a:t>/off será utilizado apenas para verificar se um determinado nível foi atingido ou não.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A823F1-9A3E-4D50-A42C-7FED12A266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2570922"/>
            <a:ext cx="455739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6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42ADB-873C-4629-AAE9-9E597D05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INSTUMENTAÇÃO - SENSORES DE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842CD-934E-4667-842E-85486E15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08" y="2322576"/>
            <a:ext cx="6126082" cy="40507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Algumas especificações do produto:</a:t>
            </a:r>
          </a:p>
          <a:p>
            <a:pPr lvl="0"/>
            <a:r>
              <a:rPr lang="pt-BR" dirty="0"/>
              <a:t>Pressão máxima de trabalho: 2 bar;</a:t>
            </a:r>
          </a:p>
          <a:p>
            <a:pPr lvl="0"/>
            <a:r>
              <a:rPr lang="pt-BR" dirty="0"/>
              <a:t>Temp. de trabalho: -10°C a 100°C;</a:t>
            </a:r>
          </a:p>
          <a:p>
            <a:pPr lvl="0"/>
            <a:r>
              <a:rPr lang="pt-BR" dirty="0"/>
              <a:t>Espessura máx. parede reservatório: 9mm</a:t>
            </a:r>
          </a:p>
          <a:p>
            <a:pPr lvl="0"/>
            <a:r>
              <a:rPr lang="pt-BR" dirty="0"/>
              <a:t>Densidade mín. do líquido: 0,76;</a:t>
            </a:r>
          </a:p>
          <a:p>
            <a:pPr lvl="0"/>
            <a:r>
              <a:rPr lang="pt-BR" dirty="0"/>
              <a:t>Saída: contato </a:t>
            </a:r>
            <a:r>
              <a:rPr lang="pt-BR" dirty="0" err="1"/>
              <a:t>on</a:t>
            </a:r>
            <a:r>
              <a:rPr lang="pt-BR" dirty="0"/>
              <a:t>/off;</a:t>
            </a:r>
          </a:p>
          <a:p>
            <a:pPr lvl="0"/>
            <a:r>
              <a:rPr lang="pt-BR" dirty="0"/>
              <a:t>Tensão de trabalho: 110V, 220V (ac) ou 5V, 12V, 24V (</a:t>
            </a:r>
            <a:r>
              <a:rPr lang="pt-BR" dirty="0" err="1"/>
              <a:t>dc</a:t>
            </a:r>
            <a:r>
              <a:rPr lang="pt-BR" dirty="0"/>
              <a:t>). 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5C04DE-FDD7-406D-BC0D-3DEC724049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2570922"/>
            <a:ext cx="455739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7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77C65-3A2A-49A2-B9A6-02121C4C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418"/>
            <a:ext cx="10058400" cy="1609344"/>
          </a:xfrm>
        </p:spPr>
        <p:txBody>
          <a:bodyPr/>
          <a:lstStyle/>
          <a:p>
            <a:r>
              <a:rPr lang="pt-BR" dirty="0"/>
              <a:t>INSTUMENTAÇÃO - SENSORES DE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0E980-ECD5-4C0F-8F10-11862CAC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15762"/>
            <a:ext cx="4933387" cy="4050792"/>
          </a:xfrm>
        </p:spPr>
        <p:txBody>
          <a:bodyPr/>
          <a:lstStyle/>
          <a:p>
            <a:pPr algn="just"/>
            <a:r>
              <a:rPr lang="pt-BR" dirty="0"/>
              <a:t>Como a espessura dos nossos reservatórios por serem feitos de alvenaria excedem a espessura máxima permitida para o sensor, será utilizado um tubo de PVC com adaptadores para o encaixe dos sensores, para que assim possa ser implantado no projeto sem perturbações.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6C114-62FD-404A-BDD3-C8F37873EF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88" y="4263204"/>
            <a:ext cx="3941004" cy="24291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8D4BE0-F363-41A0-B518-E49F5FDA88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09" y="2451354"/>
            <a:ext cx="4546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50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C9C3-7CD5-4A36-BE44-EB70CA1E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ORÇAMENTO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94F03774-5121-4B96-8329-11552F844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59288"/>
              </p:ext>
            </p:extLst>
          </p:nvPr>
        </p:nvGraphicFramePr>
        <p:xfrm>
          <a:off x="2716696" y="1921565"/>
          <a:ext cx="6467062" cy="47045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01190">
                  <a:extLst>
                    <a:ext uri="{9D8B030D-6E8A-4147-A177-3AD203B41FA5}">
                      <a16:colId xmlns:a16="http://schemas.microsoft.com/office/drawing/2014/main" val="3676158934"/>
                    </a:ext>
                  </a:extLst>
                </a:gridCol>
                <a:gridCol w="1600986">
                  <a:extLst>
                    <a:ext uri="{9D8B030D-6E8A-4147-A177-3AD203B41FA5}">
                      <a16:colId xmlns:a16="http://schemas.microsoft.com/office/drawing/2014/main" val="1487166909"/>
                    </a:ext>
                  </a:extLst>
                </a:gridCol>
                <a:gridCol w="1797163">
                  <a:extLst>
                    <a:ext uri="{9D8B030D-6E8A-4147-A177-3AD203B41FA5}">
                      <a16:colId xmlns:a16="http://schemas.microsoft.com/office/drawing/2014/main" val="3335033867"/>
                    </a:ext>
                  </a:extLst>
                </a:gridCol>
                <a:gridCol w="1567723">
                  <a:extLst>
                    <a:ext uri="{9D8B030D-6E8A-4147-A177-3AD203B41FA5}">
                      <a16:colId xmlns:a16="http://schemas.microsoft.com/office/drawing/2014/main" val="3613893723"/>
                    </a:ext>
                  </a:extLst>
                </a:gridCol>
              </a:tblGrid>
              <a:tr h="603901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Produtos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Valor unitário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Quantidade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Total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50167"/>
                  </a:ext>
                </a:extLst>
              </a:tr>
              <a:tr h="508485">
                <a:tc>
                  <a:txBody>
                    <a:bodyPr/>
                    <a:lstStyle/>
                    <a:p>
                      <a:pPr indent="46799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Bomba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R$ 971,00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R$ 971,00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extLst>
                  <a:ext uri="{0D108BD9-81ED-4DB2-BD59-A6C34878D82A}">
                    <a16:rowId xmlns:a16="http://schemas.microsoft.com/office/drawing/2014/main" val="2004870890"/>
                  </a:ext>
                </a:extLst>
              </a:tr>
              <a:tr h="779095">
                <a:tc>
                  <a:txBody>
                    <a:bodyPr/>
                    <a:lstStyle/>
                    <a:p>
                      <a:pPr indent="46799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Encanamento PVC 60mm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RS 135,70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RS 678,50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extLst>
                  <a:ext uri="{0D108BD9-81ED-4DB2-BD59-A6C34878D82A}">
                    <a16:rowId xmlns:a16="http://schemas.microsoft.com/office/drawing/2014/main" val="996715098"/>
                  </a:ext>
                </a:extLst>
              </a:tr>
              <a:tr h="508485">
                <a:tc>
                  <a:txBody>
                    <a:bodyPr/>
                    <a:lstStyle/>
                    <a:p>
                      <a:pPr indent="46799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Chave de nível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R$ 52,00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R$ 156,00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extLst>
                  <a:ext uri="{0D108BD9-81ED-4DB2-BD59-A6C34878D82A}">
                    <a16:rowId xmlns:a16="http://schemas.microsoft.com/office/drawing/2014/main" val="4179855982"/>
                  </a:ext>
                </a:extLst>
              </a:tr>
              <a:tr h="779095">
                <a:tc>
                  <a:txBody>
                    <a:bodyPr/>
                    <a:lstStyle/>
                    <a:p>
                      <a:pPr indent="46799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Joelhos 90° de 60mm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R$ 27,49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R$ 109,96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extLst>
                  <a:ext uri="{0D108BD9-81ED-4DB2-BD59-A6C34878D82A}">
                    <a16:rowId xmlns:a16="http://schemas.microsoft.com/office/drawing/2014/main" val="2059323341"/>
                  </a:ext>
                </a:extLst>
              </a:tr>
              <a:tr h="508485">
                <a:tc>
                  <a:txBody>
                    <a:bodyPr/>
                    <a:lstStyle/>
                    <a:p>
                      <a:pPr indent="46799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Adaptador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R$ 3,50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R$ 10,50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extLst>
                  <a:ext uri="{0D108BD9-81ED-4DB2-BD59-A6C34878D82A}">
                    <a16:rowId xmlns:a16="http://schemas.microsoft.com/office/drawing/2014/main" val="1102049553"/>
                  </a:ext>
                </a:extLst>
              </a:tr>
              <a:tr h="508485">
                <a:tc>
                  <a:txBody>
                    <a:bodyPr/>
                    <a:lstStyle/>
                    <a:p>
                      <a:pPr indent="46799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Registro 60mm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R$ 57,68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R$ 115,36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extLst>
                  <a:ext uri="{0D108BD9-81ED-4DB2-BD59-A6C34878D82A}">
                    <a16:rowId xmlns:a16="http://schemas.microsoft.com/office/drawing/2014/main" val="3260999527"/>
                  </a:ext>
                </a:extLst>
              </a:tr>
              <a:tr h="508485">
                <a:tc>
                  <a:txBody>
                    <a:bodyPr/>
                    <a:lstStyle/>
                    <a:p>
                      <a:pPr indent="46799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Total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pt-BR" sz="1100" dirty="0">
                          <a:effectLst/>
                        </a:rPr>
                        <a:t>R$ 2.093,32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61" marR="39961" marT="0" marB="0"/>
                </a:tc>
                <a:extLst>
                  <a:ext uri="{0D108BD9-81ED-4DB2-BD59-A6C34878D82A}">
                    <a16:rowId xmlns:a16="http://schemas.microsoft.com/office/drawing/2014/main" val="370203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50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B5FF5-4702-4655-83B8-C46CC01E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05750B-4BA8-4150-B3CE-ACA3719B02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6" y="1953975"/>
            <a:ext cx="5344795" cy="1962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408592-BCC4-44D8-BC61-318876CA49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6" y="4017272"/>
            <a:ext cx="4959350" cy="21050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189DFD-DAF5-4102-A645-B190A8AAAD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43" y="502223"/>
            <a:ext cx="4563745" cy="1895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41B0FC-F1DF-494C-8116-9A9D8AA2AD2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10" y="2333382"/>
            <a:ext cx="5287010" cy="12573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E45C89B-3EDA-4B55-8B8E-8580789FABB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70" y="3707710"/>
            <a:ext cx="5226050" cy="1362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D3BB60-C790-465D-8962-58C4CA4F521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92" y="5296520"/>
            <a:ext cx="516064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8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F8D36-A2DE-4569-A86C-1B1DF5C8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8A5FD-BADA-4298-8F37-AAE44DF5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O fluido transportado será água;</a:t>
            </a:r>
          </a:p>
          <a:p>
            <a:pPr lvl="0"/>
            <a:r>
              <a:rPr lang="pt-BR" dirty="0"/>
              <a:t>Os tanques estão a uma distancia de 15 metros um do outro;</a:t>
            </a:r>
          </a:p>
          <a:p>
            <a:pPr lvl="0"/>
            <a:r>
              <a:rPr lang="pt-BR" dirty="0"/>
              <a:t>A água transportada estará na temperatura ambiente com salinidade e pH corrigidos;</a:t>
            </a:r>
          </a:p>
          <a:p>
            <a:pPr lvl="0"/>
            <a:r>
              <a:rPr lang="pt-BR" dirty="0"/>
              <a:t>A tubulação será do material PVC;</a:t>
            </a:r>
          </a:p>
          <a:p>
            <a:pPr lvl="0"/>
            <a:r>
              <a:rPr lang="pt-BR" dirty="0"/>
              <a:t>A tubulação terá o diâmetro 60 mm;</a:t>
            </a:r>
          </a:p>
          <a:p>
            <a:r>
              <a:rPr lang="pt-BR" dirty="0"/>
              <a:t>As conexões serão do mesmo material da tubulação</a:t>
            </a:r>
          </a:p>
        </p:txBody>
      </p:sp>
    </p:spTree>
    <p:extLst>
      <p:ext uri="{BB962C8B-B14F-4D97-AF65-F5344CB8AC3E}">
        <p14:creationId xmlns:p14="http://schemas.microsoft.com/office/powerpoint/2010/main" val="21646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9764F-B75F-4232-9D01-1652ADF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RESERVATÓRIOS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C7F1C-8B7A-4DAD-9037-AFA7FCC7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948795" cy="4050792"/>
          </a:xfrm>
        </p:spPr>
        <p:txBody>
          <a:bodyPr/>
          <a:lstStyle/>
          <a:p>
            <a:pPr algn="just"/>
            <a:r>
              <a:rPr lang="pt-BR" dirty="0"/>
              <a:t>Será considerado que o volume de água produzido será de procedência de condensação, obtido através de uma torre de resfriamento, onde a água obtida foi retirada de um processo e por motivos de economia interna resolveu-se reutilizar esta água para demais processos da indústria. </a:t>
            </a:r>
          </a:p>
          <a:p>
            <a:pPr algn="just"/>
            <a:r>
              <a:rPr lang="pt-BR" dirty="0"/>
              <a:t>Será tomada uma vazão de 10 m</a:t>
            </a:r>
            <a:r>
              <a:rPr lang="pt-BR" baseline="30000" dirty="0"/>
              <a:t>3</a:t>
            </a:r>
            <a:r>
              <a:rPr lang="pt-BR" dirty="0"/>
              <a:t>/h para este projeto e como os equipamentos tanto de condensação quanto de armazenamento de água serão alocados fora do galpão.</a:t>
            </a:r>
          </a:p>
          <a:p>
            <a:pPr algn="just"/>
            <a:r>
              <a:rPr lang="pt-BR" dirty="0"/>
              <a:t>Para a água ser transportada para o segundo galpão a tubulação deve seguir pelo pipe-way</a:t>
            </a:r>
          </a:p>
        </p:txBody>
      </p:sp>
    </p:spTree>
    <p:extLst>
      <p:ext uri="{BB962C8B-B14F-4D97-AF65-F5344CB8AC3E}">
        <p14:creationId xmlns:p14="http://schemas.microsoft.com/office/powerpoint/2010/main" val="167341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0AC6F-05E9-47B5-AB6B-89C71AF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RESERVATÓRIOS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E99C1-33D9-4806-9C38-A1C26BDC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8" y="2683569"/>
            <a:ext cx="3869634" cy="3488630"/>
          </a:xfrm>
        </p:spPr>
        <p:txBody>
          <a:bodyPr/>
          <a:lstStyle/>
          <a:p>
            <a:pPr algn="just"/>
            <a:r>
              <a:rPr lang="pt-BR" dirty="0"/>
              <a:t>Como também representado, os galpões estarão localizados a uma distancia de 4 metros do pipe-way, esse dado será importante na determinação do comprimento de tubulação necessária para o projeto.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872FAF-EF73-403F-8E81-485067F770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2683569"/>
            <a:ext cx="708991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7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1559-F4EF-4F8B-BC62-82A71EAB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RESERVATÓRIOS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BE99E-31C4-4822-9A65-2D8911B8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55402"/>
            <a:ext cx="5026152" cy="3516797"/>
          </a:xfrm>
        </p:spPr>
        <p:txBody>
          <a:bodyPr/>
          <a:lstStyle/>
          <a:p>
            <a:pPr algn="just"/>
            <a:r>
              <a:rPr lang="pt-BR" dirty="0"/>
              <a:t>Nossos reservatórios deverão possuir uma capacidade de 15 mil litros e suas dimensões serão apresentadas ao lado:</a:t>
            </a:r>
          </a:p>
          <a:p>
            <a:pPr algn="just"/>
            <a:r>
              <a:rPr lang="pt-BR" dirty="0"/>
              <a:t>Os reservatórios serão construídos de alvenaria para redução de custos.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6F06AB-B82C-4A10-A2BB-FC1698B272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76" y="2655403"/>
            <a:ext cx="3705076" cy="29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4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1D563-0F6A-4947-A500-A478531A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Tubulação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1274C7-1945-4B8B-949D-8B6BB261D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523" y="2332382"/>
                <a:ext cx="4731026" cy="383981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b="1" dirty="0"/>
                  <a:t>COMPRIMENTO DE TUBULAÇÃO</a:t>
                </a:r>
              </a:p>
              <a:p>
                <a:pPr algn="just"/>
                <a:r>
                  <a:rPr lang="pt-BR" dirty="0"/>
                  <a:t>nossa tubulação até a base do segundo reservatório deverá possuir um comprimento de 23 metros, considerando as duas partes de 4 metros somadas a de 15 metros, além de um comprimento adicional de 2 metros para que a tubulação chegue ao topo do reservatório 2, totalizando assim: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𝐿</m:t>
                        </m:r>
                      </m:e>
                      <m:sub>
                        <m:r>
                          <a:rPr lang="pt-BR" i="1"/>
                          <m:t>𝑡𝑜𝑡𝑎𝑙</m:t>
                        </m:r>
                      </m:sub>
                    </m:sSub>
                    <m:r>
                      <a:rPr lang="pt-BR" i="1"/>
                      <m:t>=15 </m:t>
                    </m:r>
                    <m:r>
                      <a:rPr lang="pt-BR" i="1"/>
                      <m:t>𝑚</m:t>
                    </m:r>
                    <m:r>
                      <a:rPr lang="pt-BR" i="1"/>
                      <m:t>+4</m:t>
                    </m:r>
                    <m:r>
                      <a:rPr lang="pt-BR" i="1"/>
                      <m:t>𝑚</m:t>
                    </m:r>
                    <m:r>
                      <a:rPr lang="pt-BR" i="1"/>
                      <m:t>+4</m:t>
                    </m:r>
                    <m:r>
                      <a:rPr lang="pt-BR" i="1"/>
                      <m:t>𝑚</m:t>
                    </m:r>
                    <m:r>
                      <a:rPr lang="pt-BR" i="1"/>
                      <m:t>+2</m:t>
                    </m:r>
                    <m:r>
                      <a:rPr lang="pt-BR" i="1"/>
                      <m:t>𝑚</m:t>
                    </m:r>
                    <m:r>
                      <a:rPr lang="pt-BR" i="1"/>
                      <m:t>=</m:t>
                    </m:r>
                    <m:r>
                      <a:rPr lang="pt-BR" b="1" i="1"/>
                      <m:t>𝟐𝟓</m:t>
                    </m:r>
                    <m:r>
                      <a:rPr lang="pt-BR" b="1" i="1"/>
                      <m:t> </m:t>
                    </m:r>
                    <m:r>
                      <a:rPr lang="pt-BR" b="1" i="1"/>
                      <m:t>𝒎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1274C7-1945-4B8B-949D-8B6BB261D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3" y="2332382"/>
                <a:ext cx="4731026" cy="3839817"/>
              </a:xfrm>
              <a:blipFill>
                <a:blip r:embed="rId2"/>
                <a:stretch>
                  <a:fillRect l="-644" t="-1749" r="-1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E3971DFE-20F4-4C31-92FD-48F016891D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2683569"/>
            <a:ext cx="708991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388CC-1A9F-4155-B296-B7DCA86E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PERDA DE CARGA - CÁLCULO DA VELOCIDADE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D4CAA4A-23D7-46F9-BFFA-2F29C679D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68561" y="2322576"/>
                <a:ext cx="7186256" cy="4050792"/>
              </a:xfrm>
            </p:spPr>
            <p:txBody>
              <a:bodyPr/>
              <a:lstStyle/>
              <a:p>
                <a:pPr algn="just"/>
                <a:r>
                  <a:rPr lang="pt-BR" dirty="0"/>
                  <a:t>Para se determinar o fator de atrito será necessário se obter a velocidade que o fluido se desloca dentro dos tubos, para isso utilizaremos os dados de fluxo e diâmetro da tubulação, a seguir apresentamos os cálculos: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𝑄</m:t>
                      </m:r>
                      <m:r>
                        <a:rPr lang="pt-BR" i="1"/>
                        <m:t>=</m:t>
                      </m:r>
                      <m:r>
                        <a:rPr lang="pt-BR" i="1"/>
                        <m:t>𝑣</m:t>
                      </m:r>
                      <m:r>
                        <a:rPr lang="pt-BR" i="1"/>
                        <m:t> . </m:t>
                      </m:r>
                      <m:r>
                        <a:rPr lang="pt-BR" i="1"/>
                        <m:t>𝐴</m:t>
                      </m:r>
                      <m:r>
                        <a:rPr lang="pt-BR" i="1"/>
                        <m:t>=</m:t>
                      </m:r>
                      <m:r>
                        <a:rPr lang="pt-BR" i="1"/>
                        <m:t>𝑣</m:t>
                      </m:r>
                      <m:r>
                        <a:rPr lang="pt-BR" i="1"/>
                        <m:t> . </m:t>
                      </m:r>
                      <m:r>
                        <a:rPr lang="pt-BR" i="1"/>
                        <m:t>𝜋</m:t>
                      </m:r>
                      <m:r>
                        <a:rPr lang="pt-BR" i="1"/>
                        <m:t> .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r>
                                <a:rPr lang="pt-BR" i="1"/>
                                <m:t>𝐷</m:t>
                              </m:r>
                            </m:e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/>
                            <m:t>4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algn="just"/>
                <a:r>
                  <a:rPr lang="pt-BR" dirty="0"/>
                  <a:t>Reorganizando a equação para isolar a velocidade, teremos: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/>
                        <m:t>𝑣</m:t>
                      </m:r>
                      <m:r>
                        <a:rPr lang="pt-BR" i="1"/>
                        <m:t>=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𝑄</m:t>
                          </m:r>
                          <m:r>
                            <a:rPr lang="pt-BR" i="1"/>
                            <m:t> .  4</m:t>
                          </m:r>
                        </m:num>
                        <m:den>
                          <m:r>
                            <a:rPr lang="pt-BR" i="1"/>
                            <m:t>𝜋</m:t>
                          </m:r>
                          <m:r>
                            <a:rPr lang="pt-BR" i="1"/>
                            <m:t> . </m:t>
                          </m:r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r>
                                <a:rPr lang="pt-BR" i="1"/>
                                <m:t>𝐷</m:t>
                              </m:r>
                            </m:e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/>
                        <m:t>=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10 . 4</m:t>
                          </m:r>
                        </m:num>
                        <m:den>
                          <m:r>
                            <a:rPr lang="pt-BR" i="1"/>
                            <m:t>3600 . </m:t>
                          </m:r>
                          <m:r>
                            <a:rPr lang="pt-BR" i="1"/>
                            <m:t>𝜋</m:t>
                          </m:r>
                          <m:r>
                            <a:rPr lang="pt-BR" i="1"/>
                            <m:t> . </m:t>
                          </m:r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r>
                                <a:rPr lang="pt-BR" i="1"/>
                                <m:t>0.060</m:t>
                              </m:r>
                            </m:e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/>
                        <m:t>=0,9824≅1.0 </m:t>
                      </m:r>
                      <m:r>
                        <a:rPr lang="pt-BR" i="1"/>
                        <m:t>𝑚</m:t>
                      </m:r>
                      <m:r>
                        <a:rPr lang="pt-BR" i="1"/>
                        <m:t>/</m:t>
                      </m:r>
                      <m:r>
                        <a:rPr lang="pt-BR" i="1"/>
                        <m:t>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D4CAA4A-23D7-46F9-BFFA-2F29C679D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8561" y="2322576"/>
                <a:ext cx="7186256" cy="4050792"/>
              </a:xfrm>
              <a:blipFill>
                <a:blip r:embed="rId2"/>
                <a:stretch>
                  <a:fillRect l="-424" t="-150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39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3D644-F376-4603-9F21-D9D5073D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PERDA DE CARGA - CÁLCULO DO NÚMERO DE REYNOLDS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57C5-2210-4814-84D9-3B7ED49C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715" y="2322576"/>
            <a:ext cx="9094569" cy="4050792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Como nosso processo exige que o fluido seja condensado através da torre de resfriamento e armazenado em um reservatório, a temperatura do fluido tende a se estabilizar com a do ambiente, logo possuirá as seguintes características para a temperatura de 25°C:</a:t>
            </a:r>
          </a:p>
          <a:p>
            <a:pPr lvl="0"/>
            <a:r>
              <a:rPr lang="pt-BR" dirty="0"/>
              <a:t>µ - 0,8903x10</a:t>
            </a:r>
            <a:r>
              <a:rPr lang="pt-BR" baseline="30000" dirty="0"/>
              <a:t>-3 </a:t>
            </a:r>
            <a:r>
              <a:rPr lang="pt-BR" dirty="0" err="1"/>
              <a:t>N.s</a:t>
            </a:r>
            <a:r>
              <a:rPr lang="pt-BR" dirty="0"/>
              <a:t>/m</a:t>
            </a:r>
            <a:r>
              <a:rPr lang="pt-BR" baseline="30000" dirty="0"/>
              <a:t>2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ρ – 997,05 kg/m</a:t>
            </a:r>
            <a:r>
              <a:rPr lang="pt-BR" baseline="30000" dirty="0"/>
              <a:t>3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Logo teremos:</a:t>
            </a:r>
          </a:p>
          <a:p>
            <a:pPr marL="0" indent="0" algn="ctr">
              <a:buNone/>
            </a:pPr>
            <a:r>
              <a:rPr lang="pt-BR" dirty="0"/>
              <a:t>Re = ρ * V * D / µ . : Re = 997,05 . 1,0 . 0.060 / 0,8903x10</a:t>
            </a:r>
            <a:r>
              <a:rPr lang="pt-BR" baseline="30000" dirty="0"/>
              <a:t>-3</a:t>
            </a:r>
            <a:r>
              <a:rPr lang="pt-BR" dirty="0"/>
              <a:t> = </a:t>
            </a:r>
            <a:r>
              <a:rPr lang="pt-BR" b="1" dirty="0"/>
              <a:t>6,7194x10</a:t>
            </a:r>
            <a:r>
              <a:rPr lang="pt-BR" b="1" baseline="30000" dirty="0"/>
              <a:t>5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Como o número de Reynolds é superior a 2400, podemos concluir que o nosso escoamento é turbulento.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141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662</TotalTime>
  <Words>1535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Rockwell</vt:lpstr>
      <vt:lpstr>Rockwell Condensed</vt:lpstr>
      <vt:lpstr>Wingdings</vt:lpstr>
      <vt:lpstr>Tipo de Madeira</vt:lpstr>
      <vt:lpstr>SISTEMA DE BOMBEAMENTO</vt:lpstr>
      <vt:lpstr>APRESENTAÇÃO DO PROBLEMA</vt:lpstr>
      <vt:lpstr>CONSIDERAÇÕES</vt:lpstr>
      <vt:lpstr>RESERVATÓRIOS</vt:lpstr>
      <vt:lpstr>RESERVATÓRIOS</vt:lpstr>
      <vt:lpstr>RESERVATÓRIOS</vt:lpstr>
      <vt:lpstr>Tubulação</vt:lpstr>
      <vt:lpstr>PERDA DE CARGA - CÁLCULO DA VELOCIDADE</vt:lpstr>
      <vt:lpstr>PERDA DE CARGA - CÁLCULO DO NÚMERO DE REYNOLDS</vt:lpstr>
      <vt:lpstr>PERDA DE CARGA - CÁLCULO DA RUGOSIDADE</vt:lpstr>
      <vt:lpstr>PERDA DE CARGA - CÁLCULO Do fator de atrito</vt:lpstr>
      <vt:lpstr>PERDA DE CARGA - PERDAS LOCALIZADAS</vt:lpstr>
      <vt:lpstr>PERDA DE CARGA - PERDAS DISTRIBUÍDAS</vt:lpstr>
      <vt:lpstr>CURVA DA INSTALAÇÃO</vt:lpstr>
      <vt:lpstr>curva da instalação</vt:lpstr>
      <vt:lpstr>Apresentação do PowerPoint</vt:lpstr>
      <vt:lpstr>CURVA DA BOMBA EM FUNÇÃO DA CURVA DO SISTEMA</vt:lpstr>
      <vt:lpstr>ANÁLISE DA PRESSÃO QUE O FLUIDO EXERCE NA TUBULAÇÃO</vt:lpstr>
      <vt:lpstr>ANÁLISE DO NPSH</vt:lpstr>
      <vt:lpstr>MOTOR ELÉTRICO</vt:lpstr>
      <vt:lpstr>INSTUMENTAÇÃO - SENSORES DE NÍVEL</vt:lpstr>
      <vt:lpstr>INSTUMENTAÇÃO - SENSORES DE NÍVEL</vt:lpstr>
      <vt:lpstr>INSTUMENTAÇÃO - SENSORES DE NÍVEL</vt:lpstr>
      <vt:lpstr> ORÇAMENTO</vt:lpstr>
      <vt:lpstr>Produtos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Amorim</dc:creator>
  <cp:lastModifiedBy>André Amorim</cp:lastModifiedBy>
  <cp:revision>25</cp:revision>
  <dcterms:created xsi:type="dcterms:W3CDTF">2019-06-27T15:24:42Z</dcterms:created>
  <dcterms:modified xsi:type="dcterms:W3CDTF">2019-06-28T13:42:23Z</dcterms:modified>
</cp:coreProperties>
</file>