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70" r:id="rId4"/>
    <p:sldId id="272" r:id="rId5"/>
    <p:sldId id="271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</p:sldIdLst>
  <p:sldSz cx="12198350" cy="6858000"/>
  <p:notesSz cx="9872663" cy="6742113"/>
  <p:custDataLst>
    <p:tags r:id="rId1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' Attard" initials="AA" lastIdx="1" clrIdx="0">
    <p:extLst>
      <p:ext uri="{19B8F6BF-5375-455C-9EA6-DF929625EA0E}">
        <p15:presenceInfo xmlns:p15="http://schemas.microsoft.com/office/powerpoint/2012/main" userId="ca3b910569ec2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E04456"/>
    <a:srgbClr val="7F7F7F"/>
    <a:srgbClr val="C00000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2" y="134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6T20:26:57.130" idx="1">
    <p:pos x="10" y="10"/>
    <p:text>Mention how less depth was required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19-6-2023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19-6-2023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19-6-2023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>
          <a:solidFill>
            <a:srgbClr val="7F7F7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>
          <a:solidFill>
            <a:srgbClr val="E04456"/>
          </a:solidFill>
        </p:spPr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Project ARI5102- Data Analysis Techniques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23788"/>
            <a:ext cx="9865096" cy="393700"/>
          </a:xfrm>
        </p:spPr>
        <p:txBody>
          <a:bodyPr>
            <a:norm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Attard | Master of Science in Data Science | andre.attard.17@um.edu.mt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453562" y="6481242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8E561-ED1B-4EC7-424C-46C99883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3" y="4896946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2B09B-D09B-D95A-1C50-C90145425DD6}"/>
              </a:ext>
            </a:extLst>
          </p:cNvPr>
          <p:cNvSpPr txBox="1"/>
          <p:nvPr/>
        </p:nvSpPr>
        <p:spPr>
          <a:xfrm>
            <a:off x="5646821" y="2967789"/>
            <a:ext cx="914400" cy="914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endParaRPr lang="en-GB" noProof="0" dirty="0" err="1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86BA8-8312-0377-7505-A1C006CD4F79}"/>
              </a:ext>
            </a:extLst>
          </p:cNvPr>
          <p:cNvSpPr/>
          <p:nvPr/>
        </p:nvSpPr>
        <p:spPr>
          <a:xfrm>
            <a:off x="1058615" y="6514444"/>
            <a:ext cx="1872208" cy="2943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June 2023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0FB4E-DBC0-FD3E-9343-B5B054645DA1}"/>
              </a:ext>
            </a:extLst>
          </p:cNvPr>
          <p:cNvSpPr/>
          <p:nvPr/>
        </p:nvSpPr>
        <p:spPr>
          <a:xfrm>
            <a:off x="2930823" y="6529252"/>
            <a:ext cx="2232248" cy="279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6128D8-DF93-01E9-574D-519578F5D17F}"/>
              </a:ext>
            </a:extLst>
          </p:cNvPr>
          <p:cNvGrpSpPr/>
          <p:nvPr/>
        </p:nvGrpSpPr>
        <p:grpSpPr>
          <a:xfrm>
            <a:off x="0" y="6400799"/>
            <a:ext cx="12857274" cy="1014989"/>
            <a:chOff x="0" y="6400799"/>
            <a:chExt cx="12857274" cy="10149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B47F7A-0210-2293-4DF6-A13C15032C7C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4B0531-6FE4-3E27-C0D7-C00A271E9D24}"/>
                </a:ext>
              </a:extLst>
            </p:cNvPr>
            <p:cNvSpPr txBox="1"/>
            <p:nvPr/>
          </p:nvSpPr>
          <p:spPr>
            <a:xfrm>
              <a:off x="1490663" y="6400799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en-US" baseline="30000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lang="en-US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June 2023</a:t>
              </a:r>
              <a:endParaRPr lang="en-GB" noProof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4A5AE-38C3-5355-E1F0-56E37A4FBB66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1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2 –  Adjusting Decision Tree Algorithm to Predict Semantically Ordered Question 5 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now known that Question 5 is semantically ordered, we can assign an integer value to each option.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principal this should see an improvement in our Decision Tree Algorithm since previous form of Question 5 was inducing sparsity.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Spearman Correlation Coefficient and Kendall Rank Correlation Coefficient were used to evaluate                             the performance of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5"/>
            <a:ext cx="12810615" cy="931378"/>
            <a:chOff x="0" y="6450390"/>
            <a:chExt cx="12810615" cy="934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896215" y="6470220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10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F145ACD-C164-7C3D-3820-26CF6B32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44" y="2060848"/>
            <a:ext cx="1076475" cy="3863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E6703B-F30D-1BFC-3B20-C47CEC73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8" y="3397595"/>
            <a:ext cx="9814071" cy="16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618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  - Identifying Similar Respondents (Clustering Algorithms)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Clustering Algorithms were implemented for our Dataset: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K-Medoids Algorithm (K = 4 based on the elbow method)	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built in such a way that in each cluster the total sum of Jaccard distances between all points and some reference point 		    (Medoid) is minimised. </a:t>
            </a:r>
          </a:p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Agglomerative Clustering (Repeated until a total of four clusters were obtained)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Each object is considered as a single cluster and the two closest clusters are merged based on their proximity calculated using the  	                         Jaccard distance. Three types of linkage criterions were utilised (Single, Complete and Average)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Coefficient used to Identify best clustering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5"/>
            <a:ext cx="12810615" cy="931378"/>
            <a:chOff x="0" y="6450390"/>
            <a:chExt cx="12810615" cy="934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896215" y="6470220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11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034CA52-818C-FEC3-8D58-35C78C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2" y="4005064"/>
            <a:ext cx="8286801" cy="2167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99ACA3-EBBB-917A-4E2A-1FC5146B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963" y="3690803"/>
            <a:ext cx="3321608" cy="24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3750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  - Identifying Similar Respondents (Describing Clusters)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 Chart was used to analyse the groups identified            The results obtained for questions 6 and 8 reveal distinct group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5"/>
            <a:ext cx="12810615" cy="931378"/>
            <a:chOff x="0" y="6450390"/>
            <a:chExt cx="12810615" cy="934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896215" y="6470220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12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8E77DAD-467D-D89E-F9E6-03476916FE88}"/>
              </a:ext>
            </a:extLst>
          </p:cNvPr>
          <p:cNvSpPr/>
          <p:nvPr/>
        </p:nvSpPr>
        <p:spPr>
          <a:xfrm>
            <a:off x="4875039" y="1268760"/>
            <a:ext cx="432048" cy="14401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DF2457-F3F0-DEBD-FC78-12EAF9BC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2" y="2410783"/>
            <a:ext cx="2880000" cy="15828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5687A-EA3E-D190-8C26-B6302739B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3" y="4292792"/>
            <a:ext cx="2880000" cy="15610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446103-FC7D-8C03-1B70-3F21ED652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968" y="2408474"/>
            <a:ext cx="2880000" cy="1558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81AB81-4A84-14EB-402C-E60D51A4FD6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70929" y="4371899"/>
            <a:ext cx="2880000" cy="136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DCE0B-177F-3F3E-E1AC-4F77C4CFD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505" y="4285025"/>
            <a:ext cx="2880000" cy="15549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D93457-DFB6-1C8C-8624-69047923B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075" y="2393393"/>
            <a:ext cx="2880000" cy="1573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C51385-753E-67D8-1232-1E3D0626B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784" y="2342547"/>
            <a:ext cx="2880000" cy="15234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08C55C-D65E-7B19-0223-5BCDAECF6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2784" y="4278854"/>
            <a:ext cx="2880000" cy="15557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D40100D-80B2-EDBA-95CC-D709D8861082}"/>
              </a:ext>
            </a:extLst>
          </p:cNvPr>
          <p:cNvSpPr txBox="1"/>
          <p:nvPr/>
        </p:nvSpPr>
        <p:spPr>
          <a:xfrm>
            <a:off x="4226967" y="1806248"/>
            <a:ext cx="101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073D2-3915-4FDB-DC9E-1E382076AA8D}"/>
              </a:ext>
            </a:extLst>
          </p:cNvPr>
          <p:cNvSpPr txBox="1"/>
          <p:nvPr/>
        </p:nvSpPr>
        <p:spPr>
          <a:xfrm>
            <a:off x="7105449" y="1804064"/>
            <a:ext cx="101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noProof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55394-8CEA-D0D4-E28C-950983BAFBF2}"/>
              </a:ext>
            </a:extLst>
          </p:cNvPr>
          <p:cNvSpPr txBox="1"/>
          <p:nvPr/>
        </p:nvSpPr>
        <p:spPr>
          <a:xfrm>
            <a:off x="10066728" y="1804064"/>
            <a:ext cx="101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C84A4D-526B-1F45-7ED0-73AAFBA0CC5B}"/>
              </a:ext>
            </a:extLst>
          </p:cNvPr>
          <p:cNvSpPr txBox="1"/>
          <p:nvPr/>
        </p:nvSpPr>
        <p:spPr>
          <a:xfrm>
            <a:off x="1114714" y="1803019"/>
            <a:ext cx="101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noProof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3940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BF7CCA-A81C-D7CC-D0F4-FF8B7373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09" y="1568283"/>
            <a:ext cx="4344006" cy="415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  - Identifying Similar Respondents (Visualisation &amp; Assigning New Entry to Cluster)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example of assigning a new entry to a cluster we assumed we had a new respondent who filled in the survey as follows: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assign this data point to a cluster: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Calculate Jaccard distance between new point and each of the 4 medoids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Assign data point to cluster of the medoid with lowest Jaccard distance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5"/>
            <a:ext cx="12810615" cy="931378"/>
            <a:chOff x="0" y="6450390"/>
            <a:chExt cx="12810615" cy="934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896215" y="6470220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13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5A3D17-145C-6A4B-62EE-73732AB9DF85}"/>
              </a:ext>
            </a:extLst>
          </p:cNvPr>
          <p:cNvGrpSpPr/>
          <p:nvPr/>
        </p:nvGrpSpPr>
        <p:grpSpPr>
          <a:xfrm>
            <a:off x="554559" y="1700808"/>
            <a:ext cx="1080120" cy="432016"/>
            <a:chOff x="554559" y="1700808"/>
            <a:chExt cx="1080120" cy="4320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9D7F12-944B-60D4-ACCB-2FED3A60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51D93E-AD00-CF14-5D23-58C8C506D4CA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2_1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E301B6-95C7-D010-CFFE-B6F55E762F70}"/>
              </a:ext>
            </a:extLst>
          </p:cNvPr>
          <p:cNvGrpSpPr/>
          <p:nvPr/>
        </p:nvGrpSpPr>
        <p:grpSpPr>
          <a:xfrm>
            <a:off x="554559" y="2154917"/>
            <a:ext cx="1080120" cy="432016"/>
            <a:chOff x="554559" y="1700808"/>
            <a:chExt cx="1080120" cy="4320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067010-A03D-1F0B-4F19-84CB17292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8F8152-FA68-0BF6-D992-01D1CA8681E9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BA4AAA-E649-5F29-B104-E06F68B0EBA7}"/>
              </a:ext>
            </a:extLst>
          </p:cNvPr>
          <p:cNvGrpSpPr/>
          <p:nvPr/>
        </p:nvGrpSpPr>
        <p:grpSpPr>
          <a:xfrm>
            <a:off x="561783" y="2658849"/>
            <a:ext cx="1080120" cy="432016"/>
            <a:chOff x="554559" y="1700808"/>
            <a:chExt cx="1080120" cy="43201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C0EB65-8EC7-7A9F-D4BC-5AD1F7D3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9FA71F-5EF4-5F59-9FA2-75334D4AE062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50B460-BB40-6A6F-A7AC-51BAA180633D}"/>
              </a:ext>
            </a:extLst>
          </p:cNvPr>
          <p:cNvGrpSpPr/>
          <p:nvPr/>
        </p:nvGrpSpPr>
        <p:grpSpPr>
          <a:xfrm>
            <a:off x="1986449" y="1700808"/>
            <a:ext cx="1080120" cy="432016"/>
            <a:chOff x="554559" y="1700808"/>
            <a:chExt cx="1080120" cy="4320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077BAC-CBCC-F7D6-4B8D-186CA032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E488A-1681-0A4B-5B59-BDAAEB5B7785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q5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A938C9-D209-97C2-C00D-19D8C6E49D6F}"/>
              </a:ext>
            </a:extLst>
          </p:cNvPr>
          <p:cNvGrpSpPr/>
          <p:nvPr/>
        </p:nvGrpSpPr>
        <p:grpSpPr>
          <a:xfrm>
            <a:off x="1986449" y="2148428"/>
            <a:ext cx="1080120" cy="432016"/>
            <a:chOff x="554559" y="1700808"/>
            <a:chExt cx="1080120" cy="43201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4F8FD6D-0CC5-79F4-33B2-745176DCD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EE4F5F-0B49-0E1B-0BFC-5FB0B8885FF9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q7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_8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CF4188-01ED-805E-836A-DF16EEA788D6}"/>
              </a:ext>
            </a:extLst>
          </p:cNvPr>
          <p:cNvGrpSpPr/>
          <p:nvPr/>
        </p:nvGrpSpPr>
        <p:grpSpPr>
          <a:xfrm>
            <a:off x="1986449" y="2645248"/>
            <a:ext cx="1080120" cy="432016"/>
            <a:chOff x="554559" y="1700808"/>
            <a:chExt cx="1080120" cy="43201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A908634-9426-CEE6-617F-88A648B8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193B90-81F1-5BFB-0DD3-1BC819F92E07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q8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95E73E-7FF3-9917-1283-EF383236A3F4}"/>
              </a:ext>
            </a:extLst>
          </p:cNvPr>
          <p:cNvGrpSpPr/>
          <p:nvPr/>
        </p:nvGrpSpPr>
        <p:grpSpPr>
          <a:xfrm>
            <a:off x="3300598" y="1697774"/>
            <a:ext cx="1080120" cy="432016"/>
            <a:chOff x="554559" y="1700808"/>
            <a:chExt cx="1080120" cy="4320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AE20794-F716-606D-66F7-B52EF8F3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6C5BFD-704E-100D-E79B-F43232D2A4FA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q8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_9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D6F88C-D8F5-BDD9-C061-6AB46DB8695F}"/>
              </a:ext>
            </a:extLst>
          </p:cNvPr>
          <p:cNvGrpSpPr/>
          <p:nvPr/>
        </p:nvGrpSpPr>
        <p:grpSpPr>
          <a:xfrm>
            <a:off x="3312528" y="2154917"/>
            <a:ext cx="1080120" cy="432016"/>
            <a:chOff x="554559" y="1700808"/>
            <a:chExt cx="1080120" cy="43201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98F1DD0-7208-6925-E4E9-7A49DB4D2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CB53FD-AE30-35EF-6DCF-8F74567ED271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q9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50D50E-C919-8DD3-B6F9-DB218FF6FC7A}"/>
              </a:ext>
            </a:extLst>
          </p:cNvPr>
          <p:cNvGrpSpPr/>
          <p:nvPr/>
        </p:nvGrpSpPr>
        <p:grpSpPr>
          <a:xfrm>
            <a:off x="3312528" y="2655797"/>
            <a:ext cx="1080120" cy="432016"/>
            <a:chOff x="554559" y="1700808"/>
            <a:chExt cx="1080120" cy="43201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5118AA6-D926-A5B3-0346-0585C308B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898783-3125-23B1-899D-380FFA3E5683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q9</a:t>
              </a:r>
              <a:r>
                <a:rPr lang="en-GB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009259-2D36-76AB-9149-3E8E2862B40C}"/>
              </a:ext>
            </a:extLst>
          </p:cNvPr>
          <p:cNvGrpSpPr/>
          <p:nvPr/>
        </p:nvGrpSpPr>
        <p:grpSpPr>
          <a:xfrm>
            <a:off x="4608047" y="2655797"/>
            <a:ext cx="1080120" cy="432016"/>
            <a:chOff x="554559" y="1700808"/>
            <a:chExt cx="1080120" cy="43201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D69982E-95F6-7115-CD3E-A30C9A151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B9FAA1-E40A-A806-033E-5A25A308B49E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sz="165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q10</a:t>
              </a:r>
              <a:r>
                <a:rPr lang="en-GB" sz="1650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1BF8358-BFB6-D185-B4A4-1912A1EDA322}"/>
              </a:ext>
            </a:extLst>
          </p:cNvPr>
          <p:cNvGrpSpPr/>
          <p:nvPr/>
        </p:nvGrpSpPr>
        <p:grpSpPr>
          <a:xfrm>
            <a:off x="4608047" y="2154917"/>
            <a:ext cx="1080120" cy="432016"/>
            <a:chOff x="554559" y="1700808"/>
            <a:chExt cx="1080120" cy="43201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E3DA5B8-0828-66EA-A2F5-AE07CFD5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6C9CC4-BAB8-CC18-DB12-977D2931C738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sz="165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q10</a:t>
              </a:r>
              <a:r>
                <a:rPr lang="en-GB" sz="1650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2F4DE5-14A3-088A-409C-ABF9A63AB5BC}"/>
              </a:ext>
            </a:extLst>
          </p:cNvPr>
          <p:cNvGrpSpPr/>
          <p:nvPr/>
        </p:nvGrpSpPr>
        <p:grpSpPr>
          <a:xfrm>
            <a:off x="4612434" y="1649299"/>
            <a:ext cx="1080120" cy="432016"/>
            <a:chOff x="554559" y="1700808"/>
            <a:chExt cx="1080120" cy="432016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1B2E977-390A-6E83-6790-AF6DF142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9" y="1844824"/>
              <a:ext cx="302897" cy="288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3542B4-BE68-55E7-A74E-C80DA710AC89}"/>
                </a:ext>
              </a:extLst>
            </p:cNvPr>
            <p:cNvSpPr txBox="1"/>
            <p:nvPr/>
          </p:nvSpPr>
          <p:spPr>
            <a:xfrm>
              <a:off x="857456" y="1700808"/>
              <a:ext cx="777223" cy="43201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noAutofit/>
            </a:bodyPr>
            <a:lstStyle/>
            <a:p>
              <a:r>
                <a:rPr lang="en-GB" sz="165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q10</a:t>
              </a:r>
              <a:r>
                <a:rPr lang="en-GB" sz="1650" noProof="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22ED361F-7063-F7B7-24E2-09A82D7C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3" y="4804997"/>
            <a:ext cx="7071209" cy="969440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8333A9E1-9F65-EB81-F227-7C80AE74D5C0}"/>
              </a:ext>
            </a:extLst>
          </p:cNvPr>
          <p:cNvSpPr/>
          <p:nvPr/>
        </p:nvSpPr>
        <p:spPr>
          <a:xfrm>
            <a:off x="194519" y="5489039"/>
            <a:ext cx="360040" cy="20453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0182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– Initial Dataset Exploration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0EC2D6-BD22-9619-9226-B657CEA0796D}"/>
              </a:ext>
            </a:extLst>
          </p:cNvPr>
          <p:cNvGrpSpPr/>
          <p:nvPr/>
        </p:nvGrpSpPr>
        <p:grpSpPr>
          <a:xfrm>
            <a:off x="0" y="6453336"/>
            <a:ext cx="12857274" cy="962452"/>
            <a:chOff x="0" y="6450390"/>
            <a:chExt cx="12857274" cy="9653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E2D2BB-C68B-5795-D6B9-269A23785AE7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A82374-CCAF-B731-E712-A0EC0CD3B6A0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59DD038-A403-0217-2EBF-863BC4A129C0}"/>
              </a:ext>
            </a:extLst>
          </p:cNvPr>
          <p:cNvGrpSpPr/>
          <p:nvPr/>
        </p:nvGrpSpPr>
        <p:grpSpPr>
          <a:xfrm>
            <a:off x="1365977" y="1031330"/>
            <a:ext cx="9564079" cy="3149865"/>
            <a:chOff x="-16941" y="1130618"/>
            <a:chExt cx="9564079" cy="314986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E28A7CE-4919-5AB4-BFA3-697164506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4759" y="2060848"/>
              <a:ext cx="7192379" cy="2219635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3201BE8-CD30-53D3-F2F2-07C64B4A9B8D}"/>
                </a:ext>
              </a:extLst>
            </p:cNvPr>
            <p:cNvGrpSpPr/>
            <p:nvPr/>
          </p:nvGrpSpPr>
          <p:grpSpPr>
            <a:xfrm>
              <a:off x="2093455" y="1407725"/>
              <a:ext cx="2205520" cy="914400"/>
              <a:chOff x="2093455" y="1407725"/>
              <a:chExt cx="2205520" cy="9144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BFA2A16-12B5-B296-7A06-A0C5509A5677}"/>
                  </a:ext>
                </a:extLst>
              </p:cNvPr>
              <p:cNvCxnSpPr/>
              <p:nvPr/>
            </p:nvCxnSpPr>
            <p:spPr>
              <a:xfrm>
                <a:off x="2642791" y="1916832"/>
                <a:ext cx="1656184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5E3C17-913E-B9ED-B2D1-69DCF1ED3875}"/>
                  </a:ext>
                </a:extLst>
              </p:cNvPr>
              <p:cNvCxnSpPr/>
              <p:nvPr/>
            </p:nvCxnSpPr>
            <p:spPr>
              <a:xfrm>
                <a:off x="4293816" y="1916832"/>
                <a:ext cx="0" cy="36004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5EE4EF2-4556-8332-3738-865A1A97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5616" y="1700808"/>
                <a:ext cx="0" cy="21602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C60806-9E48-3BCD-4137-E13A044B29EA}"/>
                  </a:ext>
                </a:extLst>
              </p:cNvPr>
              <p:cNvSpPr txBox="1"/>
              <p:nvPr/>
            </p:nvSpPr>
            <p:spPr>
              <a:xfrm>
                <a:off x="2093455" y="140772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108000" tIns="108000" rIns="108000" bIns="108000" rtlCol="0">
                <a:noAutofit/>
              </a:bodyPr>
              <a:lstStyle/>
              <a:p>
                <a:r>
                  <a:rPr lang="en-GB" sz="1000" noProof="0" dirty="0">
                    <a:solidFill>
                      <a:schemeClr val="bg2"/>
                    </a:solidFill>
                  </a:rPr>
                  <a:t>Different Questions start with different initial </a:t>
                </a:r>
                <a:r>
                  <a:rPr lang="en-GB" sz="1000" dirty="0">
                    <a:solidFill>
                      <a:schemeClr val="bg2"/>
                    </a:solidFill>
                  </a:rPr>
                  <a:t>prefixes</a:t>
                </a:r>
                <a:endParaRPr lang="en-GB" sz="1000" noProof="0" dirty="0" err="1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612FE84-C5C2-8C43-70CF-64FB13FDB923}"/>
                </a:ext>
              </a:extLst>
            </p:cNvPr>
            <p:cNvGrpSpPr/>
            <p:nvPr/>
          </p:nvGrpSpPr>
          <p:grpSpPr>
            <a:xfrm>
              <a:off x="3794919" y="1130618"/>
              <a:ext cx="5688632" cy="1146254"/>
              <a:chOff x="3794919" y="1130618"/>
              <a:chExt cx="5688632" cy="114625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6CA2F85-35FC-66C5-B2C4-8B39CD2C6C0D}"/>
                  </a:ext>
                </a:extLst>
              </p:cNvPr>
              <p:cNvCxnSpPr/>
              <p:nvPr/>
            </p:nvCxnSpPr>
            <p:spPr>
              <a:xfrm flipV="1">
                <a:off x="3794919" y="1700808"/>
                <a:ext cx="0" cy="57606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F4ABD23-03B0-E750-F29A-C695BBC9E1BF}"/>
                  </a:ext>
                </a:extLst>
              </p:cNvPr>
              <p:cNvCxnSpPr/>
              <p:nvPr/>
            </p:nvCxnSpPr>
            <p:spPr>
              <a:xfrm flipV="1">
                <a:off x="9483551" y="1693590"/>
                <a:ext cx="0" cy="57606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F0DBA30-AE92-AA4B-A18A-C360029537F3}"/>
                  </a:ext>
                </a:extLst>
              </p:cNvPr>
              <p:cNvCxnSpPr/>
              <p:nvPr/>
            </p:nvCxnSpPr>
            <p:spPr>
              <a:xfrm>
                <a:off x="3794919" y="1700808"/>
                <a:ext cx="5688632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D395A75-E468-193D-88DD-146F6EFF77C7}"/>
                  </a:ext>
                </a:extLst>
              </p:cNvPr>
              <p:cNvCxnSpPr/>
              <p:nvPr/>
            </p:nvCxnSpPr>
            <p:spPr>
              <a:xfrm flipV="1">
                <a:off x="6387207" y="1407725"/>
                <a:ext cx="0" cy="285865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AC46B7-4EE6-6F80-D529-EC60534283E4}"/>
                  </a:ext>
                </a:extLst>
              </p:cNvPr>
              <p:cNvSpPr txBox="1"/>
              <p:nvPr/>
            </p:nvSpPr>
            <p:spPr>
              <a:xfrm>
                <a:off x="4365817" y="1130618"/>
                <a:ext cx="404277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000" dirty="0">
                    <a:solidFill>
                      <a:schemeClr val="bg2"/>
                    </a:solidFill>
                  </a:rPr>
                  <a:t>Each </a:t>
                </a:r>
                <a:r>
                  <a:rPr lang="en-GB" sz="1000" noProof="0" dirty="0">
                    <a:solidFill>
                      <a:schemeClr val="bg2"/>
                    </a:solidFill>
                  </a:rPr>
                  <a:t>Question start with </a:t>
                </a:r>
                <a:r>
                  <a:rPr lang="en-GB" sz="1000" dirty="0">
                    <a:solidFill>
                      <a:schemeClr val="bg2"/>
                    </a:solidFill>
                  </a:rPr>
                  <a:t>the same</a:t>
                </a:r>
                <a:r>
                  <a:rPr lang="en-GB" sz="1000" noProof="0" dirty="0">
                    <a:solidFill>
                      <a:schemeClr val="bg2"/>
                    </a:solidFill>
                  </a:rPr>
                  <a:t> </a:t>
                </a:r>
                <a:r>
                  <a:rPr lang="en-GB" sz="1000" dirty="0">
                    <a:solidFill>
                      <a:schemeClr val="bg2"/>
                    </a:solidFill>
                  </a:rPr>
                  <a:t>prefix followed by option number</a:t>
                </a:r>
                <a:endParaRPr lang="en-GB" sz="1000" noProof="0" dirty="0" err="1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86766E8-BC03-43BC-E09E-ECB1F22DD5DE}"/>
                </a:ext>
              </a:extLst>
            </p:cNvPr>
            <p:cNvGrpSpPr/>
            <p:nvPr/>
          </p:nvGrpSpPr>
          <p:grpSpPr>
            <a:xfrm>
              <a:off x="-16941" y="2492896"/>
              <a:ext cx="2443708" cy="1728192"/>
              <a:chOff x="-16941" y="2492896"/>
              <a:chExt cx="2443708" cy="1728192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E9E6FF3-F199-0EAF-3BB1-F364A115E2E5}"/>
                  </a:ext>
                </a:extLst>
              </p:cNvPr>
              <p:cNvCxnSpPr/>
              <p:nvPr/>
            </p:nvCxnSpPr>
            <p:spPr>
              <a:xfrm flipH="1">
                <a:off x="1994719" y="2492896"/>
                <a:ext cx="432048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67070AC-C0B2-B2DD-0FE8-5F5705B451AF}"/>
                  </a:ext>
                </a:extLst>
              </p:cNvPr>
              <p:cNvCxnSpPr/>
              <p:nvPr/>
            </p:nvCxnSpPr>
            <p:spPr>
              <a:xfrm>
                <a:off x="1994719" y="2492896"/>
                <a:ext cx="0" cy="17281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03E1B28-3098-8753-A830-C818360B6946}"/>
                  </a:ext>
                </a:extLst>
              </p:cNvPr>
              <p:cNvCxnSpPr/>
              <p:nvPr/>
            </p:nvCxnSpPr>
            <p:spPr>
              <a:xfrm>
                <a:off x="1994719" y="4221088"/>
                <a:ext cx="432048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2E04534-4AA1-8446-0E14-7919FB1AF1E7}"/>
                  </a:ext>
                </a:extLst>
              </p:cNvPr>
              <p:cNvCxnSpPr/>
              <p:nvPr/>
            </p:nvCxnSpPr>
            <p:spPr>
              <a:xfrm flipH="1">
                <a:off x="1634679" y="3429000"/>
                <a:ext cx="360040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5B1D07-C8DC-62D1-B68D-FCDC0DDB1F56}"/>
                  </a:ext>
                </a:extLst>
              </p:cNvPr>
              <p:cNvSpPr txBox="1"/>
              <p:nvPr/>
            </p:nvSpPr>
            <p:spPr>
              <a:xfrm>
                <a:off x="-16941" y="3191997"/>
                <a:ext cx="1864792" cy="558943"/>
              </a:xfrm>
              <a:prstGeom prst="rect">
                <a:avLst/>
              </a:prstGeom>
              <a:noFill/>
            </p:spPr>
            <p:txBody>
              <a:bodyPr wrap="none" lIns="108000" tIns="108000" rIns="108000" bIns="108000" rtlCol="0">
                <a:noAutofit/>
              </a:bodyPr>
              <a:lstStyle/>
              <a:p>
                <a:pPr algn="just"/>
                <a:r>
                  <a:rPr lang="en-GB" sz="1000" noProof="0" dirty="0">
                    <a:solidFill>
                      <a:schemeClr val="bg2"/>
                    </a:solidFill>
                  </a:rPr>
                  <a:t>Each row in the dataset</a:t>
                </a:r>
              </a:p>
              <a:p>
                <a:pPr algn="just"/>
                <a:r>
                  <a:rPr lang="en-GB" sz="1000" dirty="0">
                    <a:solidFill>
                      <a:schemeClr val="bg2"/>
                    </a:solidFill>
                  </a:rPr>
                  <a:t> </a:t>
                </a:r>
                <a:r>
                  <a:rPr lang="en-GB" sz="1000" noProof="0" dirty="0">
                    <a:solidFill>
                      <a:schemeClr val="bg2"/>
                    </a:solidFill>
                  </a:rPr>
                  <a:t>corresponds to a respondent</a:t>
                </a:r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277644-73B4-D7B2-CB1C-D1C78378ACCF}"/>
              </a:ext>
            </a:extLst>
          </p:cNvPr>
          <p:cNvCxnSpPr/>
          <p:nvPr/>
        </p:nvCxnSpPr>
        <p:spPr>
          <a:xfrm>
            <a:off x="4025709" y="1781540"/>
            <a:ext cx="0" cy="36004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53849DE-FF38-B3F1-2654-23C210218164}"/>
              </a:ext>
            </a:extLst>
          </p:cNvPr>
          <p:cNvSpPr txBox="1"/>
          <p:nvPr/>
        </p:nvSpPr>
        <p:spPr>
          <a:xfrm>
            <a:off x="237481" y="4179007"/>
            <a:ext cx="3238892" cy="1669055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sz="1200" noProof="0" dirty="0">
                <a:solidFill>
                  <a:schemeClr val="bg2"/>
                </a:solidFill>
              </a:rPr>
              <a:t>How many Question exist in the survey?</a:t>
            </a:r>
          </a:p>
          <a:p>
            <a:endParaRPr lang="en-GB" sz="1200" dirty="0">
              <a:solidFill>
                <a:schemeClr val="bg2"/>
              </a:solidFill>
            </a:endParaRPr>
          </a:p>
          <a:p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Logic: Count the number of different </a:t>
            </a:r>
          </a:p>
          <a:p>
            <a:r>
              <a:rPr lang="en-GB" sz="1200" dirty="0">
                <a:solidFill>
                  <a:schemeClr val="bg2"/>
                </a:solidFill>
              </a:rPr>
              <a:t>initial prefixes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49386FA-D0AA-5A01-1D28-536F654A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1" y="5341160"/>
            <a:ext cx="3384356" cy="6072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EA9271-25BA-B8AD-02E6-DEBB68AEB84A}"/>
              </a:ext>
            </a:extLst>
          </p:cNvPr>
          <p:cNvSpPr txBox="1"/>
          <p:nvPr/>
        </p:nvSpPr>
        <p:spPr>
          <a:xfrm>
            <a:off x="4075158" y="4179007"/>
            <a:ext cx="3502715" cy="1559575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sz="1200" noProof="0" dirty="0">
                <a:solidFill>
                  <a:schemeClr val="bg2"/>
                </a:solidFill>
              </a:rPr>
              <a:t>How many Respondents Answered the survey?</a:t>
            </a:r>
          </a:p>
          <a:p>
            <a:endParaRPr lang="en-GB" sz="1200" dirty="0">
              <a:solidFill>
                <a:schemeClr val="bg2"/>
              </a:solidFill>
            </a:endParaRPr>
          </a:p>
          <a:p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Logic: Count the number of rows in dataset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6F361F0-6F2A-BB46-0E5F-88E74C365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398" y="5258600"/>
            <a:ext cx="3230240" cy="7723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1DB628D-D55E-F44D-E780-7025372B5344}"/>
              </a:ext>
            </a:extLst>
          </p:cNvPr>
          <p:cNvSpPr txBox="1"/>
          <p:nvPr/>
        </p:nvSpPr>
        <p:spPr>
          <a:xfrm>
            <a:off x="7631113" y="4203910"/>
            <a:ext cx="4000777" cy="1559575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sz="1200" noProof="0" dirty="0">
                <a:solidFill>
                  <a:schemeClr val="bg2"/>
                </a:solidFill>
              </a:rPr>
              <a:t>What are the different question types based according </a:t>
            </a:r>
          </a:p>
          <a:p>
            <a:r>
              <a:rPr lang="en-GB" sz="1200" noProof="0" dirty="0">
                <a:solidFill>
                  <a:schemeClr val="bg2"/>
                </a:solidFill>
              </a:rPr>
              <a:t>to their selection options?</a:t>
            </a:r>
          </a:p>
          <a:p>
            <a:endParaRPr lang="en-GB" sz="1200" dirty="0">
              <a:solidFill>
                <a:schemeClr val="bg2"/>
              </a:solidFill>
            </a:endParaRPr>
          </a:p>
          <a:p>
            <a:r>
              <a:rPr lang="en-GB" sz="1200" dirty="0">
                <a:solidFill>
                  <a:schemeClr val="bg2"/>
                </a:solidFill>
              </a:rPr>
              <a:t>Logic: Count the number of maximum and minimum </a:t>
            </a:r>
          </a:p>
          <a:p>
            <a:r>
              <a:rPr lang="en-GB" sz="1200" dirty="0">
                <a:solidFill>
                  <a:schemeClr val="bg2"/>
                </a:solidFill>
              </a:rPr>
              <a:t>selections made for each question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65C676E-ED9F-586D-0750-A3E354417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010" y="5234761"/>
            <a:ext cx="4248856" cy="12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783-DE8D-8A83-EAD0-46C18F52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–  Performance Metric Selection Based on Question Type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8A5C-B986-012E-AA97-894A2AF8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167121" cy="4644414"/>
          </a:xfrm>
        </p:spPr>
        <p:txBody>
          <a:bodyPr>
            <a:normAutofit/>
          </a:bodyPr>
          <a:lstStyle/>
          <a:p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1 and 2 are Single-Selection Questions with two class labels each                       Binary Classification problem. 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– Percentage of correct predictions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 – Percentage of incorrect predictions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– Percentage of true positive predictions out of all positive predictions made by the model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– True positive rate 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– Combines Precision and Recall as one balanced metric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3, 4 and 5 are Single-Selection Questions with ten class labels each                  Multi-Class Classification problem.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 F1-Score – Average F1-Score treating all classes equally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F1-Score – Average F1-Score weighting classed by actual number of occurrences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Average F1-Score – Considers total number of True Positives, False Positives and False Negatives across all classes.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6 – 10 are Multiple-Selection Questions with ten class labels each                     Multi-Label Classification problem.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Loss – Measures fraction of labels that are incorrectly predicted by the model.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 F1-Score </a:t>
            </a:r>
          </a:p>
          <a:p>
            <a:pPr marL="704850" lvl="6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Average F1-Score</a:t>
            </a:r>
          </a:p>
          <a:p>
            <a:pPr lvl="2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75" lvl="1" indent="-34290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3D1B8-4963-A573-1C20-935C3EEA8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A25A2B-A318-5695-C4A0-6E0C96F78D10}"/>
              </a:ext>
            </a:extLst>
          </p:cNvPr>
          <p:cNvGrpSpPr/>
          <p:nvPr/>
        </p:nvGrpSpPr>
        <p:grpSpPr>
          <a:xfrm>
            <a:off x="0" y="6453336"/>
            <a:ext cx="12857274" cy="962452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9CACF-32DA-1DFC-505A-A4C11BD63F5A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506B66-F517-64F7-08DE-73B45E1F14AE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3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84C77D3-9DC1-43F2-7990-D2CD36E29404}"/>
              </a:ext>
            </a:extLst>
          </p:cNvPr>
          <p:cNvSpPr/>
          <p:nvPr/>
        </p:nvSpPr>
        <p:spPr>
          <a:xfrm>
            <a:off x="7634684" y="1320790"/>
            <a:ext cx="576064" cy="14401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480A22-448D-1E35-D40C-F7E8D978EE61}"/>
              </a:ext>
            </a:extLst>
          </p:cNvPr>
          <p:cNvSpPr/>
          <p:nvPr/>
        </p:nvSpPr>
        <p:spPr>
          <a:xfrm>
            <a:off x="7634684" y="3284984"/>
            <a:ext cx="576064" cy="14401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3DEAB7-0EFE-EE48-0187-F4306F65E5D0}"/>
              </a:ext>
            </a:extLst>
          </p:cNvPr>
          <p:cNvSpPr/>
          <p:nvPr/>
        </p:nvSpPr>
        <p:spPr>
          <a:xfrm>
            <a:off x="7634684" y="4602790"/>
            <a:ext cx="576064" cy="14401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8202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1 –  Implementing Decision Tree Algorithm to Predict Question 5 (Pre-Processing) - 1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steps applied on our dataset were the following: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(Explanatory) and Dependent (Response) Variables in our dataset were identified and extracted:</a:t>
            </a:r>
          </a:p>
          <a:p>
            <a:pPr marL="523875" lvl="1" indent="-342900">
              <a:buFont typeface="+mj-lt"/>
              <a:buAutoNum type="arabicPeriod"/>
            </a:pPr>
            <a:endParaRPr lang="en-GB" dirty="0"/>
          </a:p>
          <a:p>
            <a:pPr marL="523875" lvl="1" indent="-342900">
              <a:buFont typeface="+mj-lt"/>
              <a:buAutoNum type="arabicPeriod"/>
            </a:pPr>
            <a:endParaRPr lang="en-GB" dirty="0"/>
          </a:p>
          <a:p>
            <a:pPr marL="523875" lvl="1" indent="-342900">
              <a:buFont typeface="+mj-lt"/>
              <a:buAutoNum type="arabicPeriod"/>
            </a:pPr>
            <a:endParaRPr lang="en-GB" dirty="0"/>
          </a:p>
          <a:p>
            <a:pPr marL="523875" lvl="1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identified</a:t>
            </a:r>
          </a:p>
          <a:p>
            <a:pPr lvl="3"/>
            <a:r>
              <a:rPr lang="en-GB" dirty="0"/>
              <a:t>	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b="0" dirty="0"/>
              <a:t>.</a:t>
            </a:r>
            <a:r>
              <a:rPr lang="en-GB" sz="1400" b="0" dirty="0"/>
              <a:t> 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it was identified that Question 6 had 882 missing values and Question 8 had 1365 missing values</a:t>
            </a:r>
          </a:p>
          <a:p>
            <a:pPr lvl="3"/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Chi-Square test of independence was then used to check if number of missing entries in Questions 6 and 8 were dependent on some 	    	variable. P-value when comparing q1_1 and q2_2 to missingness in Question 6 and Question 8 respectively was 0 implying a strong association.</a:t>
            </a:r>
            <a:r>
              <a:rPr lang="en-GB" dirty="0">
                <a:solidFill>
                  <a:srgbClr val="001158"/>
                </a:solidFill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6"/>
            <a:ext cx="12857274" cy="962451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C29D60A-20A8-4757-144C-85583741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70" y="2272401"/>
            <a:ext cx="9937104" cy="5531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D64096-8E8A-86C3-3067-BA7FE41317B1}"/>
              </a:ext>
            </a:extLst>
          </p:cNvPr>
          <p:cNvCxnSpPr>
            <a:cxnSpLocks/>
          </p:cNvCxnSpPr>
          <p:nvPr/>
        </p:nvCxnSpPr>
        <p:spPr>
          <a:xfrm>
            <a:off x="1634679" y="2132856"/>
            <a:ext cx="504056" cy="25464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401809-38FB-55FE-A236-2FE406F1FB75}"/>
              </a:ext>
            </a:extLst>
          </p:cNvPr>
          <p:cNvCxnSpPr>
            <a:cxnSpLocks/>
          </p:cNvCxnSpPr>
          <p:nvPr/>
        </p:nvCxnSpPr>
        <p:spPr>
          <a:xfrm>
            <a:off x="1545593" y="2321413"/>
            <a:ext cx="571867" cy="268415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160401-1491-47C9-56B1-1204EB8E265D}"/>
              </a:ext>
            </a:extLst>
          </p:cNvPr>
          <p:cNvSpPr txBox="1"/>
          <p:nvPr/>
        </p:nvSpPr>
        <p:spPr>
          <a:xfrm>
            <a:off x="122511" y="1778619"/>
            <a:ext cx="2448272" cy="328825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solidFill>
                  <a:srgbClr val="0011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Question 5 Options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rgbClr val="0011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Other Variables</a:t>
            </a:r>
          </a:p>
          <a:p>
            <a:endParaRPr lang="en-GB" noProof="0" dirty="0" err="1">
              <a:solidFill>
                <a:schemeClr val="bg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ABD768-8EE4-0AE2-A67D-F58E0D98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3" y="4353485"/>
            <a:ext cx="4708496" cy="20998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059BDD-76B1-807A-6A60-AA858928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36" y="4353485"/>
            <a:ext cx="4550757" cy="20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627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1 –  Implementing Decision Tree Algorithm to Predict Question 5 (Pre-Processing) - 2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steps applied on our dataset were the following:</a:t>
            </a:r>
          </a:p>
          <a:p>
            <a:pPr marL="523875" lvl="1" indent="-342900">
              <a:buAutoNum type="arabicPeriod" startAt="3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handled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Removing all missing entries in Question 6 and Question 8 would result in a significant loss of data. 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For both Questions a new option was added entitled “q6_11” and “q8_11” respectively. These options are marked with “1”  	    whenever data was previously missing (All other options are labelled 0).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q1_1 and q2_1 were removed as they are fully explained by these new options</a:t>
            </a:r>
            <a:endParaRPr lang="en-GB" dirty="0"/>
          </a:p>
          <a:p>
            <a:pPr marL="523875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6"/>
            <a:ext cx="12857274" cy="962451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5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69B3C1C-9390-9CFE-FF5E-09C1FA9A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20" y="3363876"/>
            <a:ext cx="810690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897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1 –  Implementing Decision Tree Algorithm to Predict Question 5 (Pre-Processing) - 3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steps applied on our dataset were the following: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Splitting Dataset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The dataset was split using train and test subsets.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 Feature Selection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Forward Feature Selection was used to understand which features are relevant for our model.</a:t>
            </a: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6"/>
            <a:ext cx="12857274" cy="962451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6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A26E2D-2A54-B26F-2678-921D44D6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99" y="4759064"/>
            <a:ext cx="7506748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3D768-157A-4C19-BC5C-0BB57700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81" y="2545963"/>
            <a:ext cx="9132784" cy="8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898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1 –  Implementing Decision Tree Algorithm to Predict Question 5 (Pre-Processing) - 4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steps applied on our dataset were the following: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 Data Imbalance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The distribution of responses for Question 5 was initially analysed to check for data imbalance.</a:t>
            </a:r>
          </a:p>
          <a:p>
            <a:pPr marL="180975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This data imbalance was then adjusted using SMOTE-N (Synthetic Minority Over-Sampling Technique for Nominal  	   	     Variables)</a:t>
            </a: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6"/>
            <a:ext cx="12857274" cy="962451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7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CC2ED82-7073-F9DA-4251-BF667B8D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3" y="2952713"/>
            <a:ext cx="4559737" cy="337400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748BAB7-8B0F-7B25-2CE4-F5551B040728}"/>
              </a:ext>
            </a:extLst>
          </p:cNvPr>
          <p:cNvSpPr/>
          <p:nvPr/>
        </p:nvSpPr>
        <p:spPr>
          <a:xfrm>
            <a:off x="5883151" y="4365104"/>
            <a:ext cx="1440160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256D9-16F7-F022-7E6D-CCA7B71D86DC}"/>
              </a:ext>
            </a:extLst>
          </p:cNvPr>
          <p:cNvSpPr txBox="1"/>
          <p:nvPr/>
        </p:nvSpPr>
        <p:spPr>
          <a:xfrm>
            <a:off x="5716432" y="4034420"/>
            <a:ext cx="914400" cy="91440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sz="1600" noProof="0" dirty="0">
                <a:solidFill>
                  <a:schemeClr val="bg2"/>
                </a:solidFill>
              </a:rPr>
              <a:t>After SMOTE-N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A1B02C-5D9D-B37B-35F4-B91ADD22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22" y="2877002"/>
            <a:ext cx="4291449" cy="33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6015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1 –  Implementing Decision Tree Algorithm to Predict Question 5 (Application and Performance Metric Analysis) 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best possible final model is implement, the Decision Tree Algorithm was repeated four times with varying degrees of pre-processing applied to the dataset.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Model 1  - No feature selection and no SMOTE-N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(Best Model according to all three performance metrics)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Model 2 – Feature selection applied but no SMOTE-N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Model 3 – SMOTE-N applied but no feature selection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Model 4 – Both feature selection and SMOTE-N applied</a:t>
            </a: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Hyperparameter tuning was used to optimise the decision tree for each model.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6"/>
            <a:ext cx="12857274" cy="962451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8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602006-4F9B-214E-631A-FD61991E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98" y="3462039"/>
            <a:ext cx="8058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955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887-5B7A-8F54-6150-1EFCA166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Part 1 –  Interpreting Decision Tree Algorithm</a:t>
            </a:r>
            <a:endParaRPr lang="en-GB" sz="3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73842-2A94-CA09-3159-93928922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1797-7CF2-FB04-E40E-02F010EC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12F42-AC18-F863-893C-173090021FFD}"/>
              </a:ext>
            </a:extLst>
          </p:cNvPr>
          <p:cNvGrpSpPr/>
          <p:nvPr/>
        </p:nvGrpSpPr>
        <p:grpSpPr>
          <a:xfrm>
            <a:off x="0" y="6453336"/>
            <a:ext cx="12857274" cy="962451"/>
            <a:chOff x="0" y="6450390"/>
            <a:chExt cx="12857274" cy="9653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5DAE3E-9C25-CE45-E315-259FBC29B772}"/>
                </a:ext>
              </a:extLst>
            </p:cNvPr>
            <p:cNvSpPr/>
            <p:nvPr/>
          </p:nvSpPr>
          <p:spPr>
            <a:xfrm>
              <a:off x="0" y="6450390"/>
              <a:ext cx="12198350" cy="407610"/>
            </a:xfrm>
            <a:prstGeom prst="rect">
              <a:avLst/>
            </a:prstGeom>
            <a:solidFill>
              <a:srgbClr val="E04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35D72C-CA65-41B8-0067-9AFEF677E01C}"/>
                </a:ext>
              </a:extLst>
            </p:cNvPr>
            <p:cNvSpPr txBox="1"/>
            <p:nvPr/>
          </p:nvSpPr>
          <p:spPr>
            <a:xfrm>
              <a:off x="11942874" y="6501388"/>
              <a:ext cx="914400" cy="914400"/>
            </a:xfrm>
            <a:prstGeom prst="rect">
              <a:avLst/>
            </a:prstGeom>
            <a:noFill/>
          </p:spPr>
          <p:txBody>
            <a:bodyPr wrap="none" lIns="108000" tIns="108000" rIns="108000" bIns="108000" rtlCol="0">
              <a:noAutofit/>
            </a:bodyPr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9</a:t>
              </a:r>
              <a:endParaRPr lang="en-GB" sz="1400" noProof="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38EF7-E8C5-9123-6FA5-F93CBB59E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88" y="1018199"/>
            <a:ext cx="6590169" cy="52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0023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800</TotalTime>
  <Words>1209</Words>
  <Application>Microsoft Office PowerPoint</Application>
  <PresentationFormat>Custom</PresentationFormat>
  <Paragraphs>163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Minion</vt:lpstr>
      <vt:lpstr>Times New Roman</vt:lpstr>
      <vt:lpstr>Corporate template-set Universiteit Leiden</vt:lpstr>
      <vt:lpstr>Individual Project ARI5102- Data Analysis Techniques</vt:lpstr>
      <vt:lpstr>Task 1 – Initial Dataset Exploration</vt:lpstr>
      <vt:lpstr>Task 2 –  Performance Metric Selection Based on Question Type</vt:lpstr>
      <vt:lpstr>Task 3 Part 1 –  Implementing Decision Tree Algorithm to Predict Question 5 (Pre-Processing) - 1</vt:lpstr>
      <vt:lpstr>Task 3 Part 1 –  Implementing Decision Tree Algorithm to Predict Question 5 (Pre-Processing) - 2</vt:lpstr>
      <vt:lpstr>Task 3 Part 1 –  Implementing Decision Tree Algorithm to Predict Question 5 (Pre-Processing) - 3</vt:lpstr>
      <vt:lpstr>Task 3 Part 1 –  Implementing Decision Tree Algorithm to Predict Question 5 (Pre-Processing) - 4</vt:lpstr>
      <vt:lpstr>Task 3 Part 1 –  Implementing Decision Tree Algorithm to Predict Question 5 (Application and Performance Metric Analysis) </vt:lpstr>
      <vt:lpstr>Task 3 Part 1 –  Interpreting Decision Tree Algorithm</vt:lpstr>
      <vt:lpstr>Task 3 Part 2 –  Adjusting Decision Tree Algorithm to Predict Semantically Ordered Question 5 </vt:lpstr>
      <vt:lpstr>Task 4  - Identifying Similar Respondents (Clustering Algorithms)</vt:lpstr>
      <vt:lpstr>Task 4  - Identifying Similar Respondents (Describing Clusters)</vt:lpstr>
      <vt:lpstr>Task 4  - Identifying Similar Respondents (Visualisation &amp; Assigning New Entry to Cluster)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ARI5102- Data Analysis Techniques</dc:title>
  <dc:creator>Andre' Attard</dc:creator>
  <cp:lastModifiedBy>Andre' Attard</cp:lastModifiedBy>
  <cp:revision>13</cp:revision>
  <cp:lastPrinted>2018-11-27T09:56:33Z</cp:lastPrinted>
  <dcterms:created xsi:type="dcterms:W3CDTF">2023-06-16T08:08:56Z</dcterms:created>
  <dcterms:modified xsi:type="dcterms:W3CDTF">2023-06-18T23:07:58Z</dcterms:modified>
</cp:coreProperties>
</file>