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648" r:id="rId1"/>
  </p:sldMasterIdLst>
  <p:notesMasterIdLst>
    <p:notesMasterId r:id="rId1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415" r:id="rId28"/>
    <p:sldId id="432" r:id="rId29"/>
    <p:sldId id="437" r:id="rId30"/>
    <p:sldId id="435" r:id="rId31"/>
    <p:sldId id="438" r:id="rId32"/>
    <p:sldId id="439" r:id="rId33"/>
    <p:sldId id="434" r:id="rId34"/>
    <p:sldId id="405" r:id="rId35"/>
    <p:sldId id="406" r:id="rId36"/>
    <p:sldId id="433" r:id="rId37"/>
    <p:sldId id="440" r:id="rId38"/>
    <p:sldId id="441" r:id="rId39"/>
    <p:sldId id="442" r:id="rId40"/>
    <p:sldId id="436" r:id="rId41"/>
    <p:sldId id="443" r:id="rId42"/>
    <p:sldId id="289" r:id="rId43"/>
    <p:sldId id="444" r:id="rId44"/>
    <p:sldId id="445" r:id="rId45"/>
    <p:sldId id="446" r:id="rId46"/>
    <p:sldId id="283" r:id="rId47"/>
    <p:sldId id="301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292" r:id="rId58"/>
    <p:sldId id="302" r:id="rId59"/>
    <p:sldId id="303" r:id="rId60"/>
    <p:sldId id="304" r:id="rId61"/>
    <p:sldId id="305" r:id="rId62"/>
    <p:sldId id="456" r:id="rId63"/>
    <p:sldId id="457" r:id="rId64"/>
    <p:sldId id="458" r:id="rId65"/>
    <p:sldId id="417" r:id="rId66"/>
    <p:sldId id="290" r:id="rId67"/>
    <p:sldId id="293" r:id="rId68"/>
    <p:sldId id="294" r:id="rId69"/>
    <p:sldId id="295" r:id="rId70"/>
    <p:sldId id="296" r:id="rId71"/>
    <p:sldId id="391" r:id="rId72"/>
    <p:sldId id="416" r:id="rId73"/>
    <p:sldId id="291" r:id="rId74"/>
    <p:sldId id="389" r:id="rId75"/>
    <p:sldId id="310" r:id="rId76"/>
    <p:sldId id="390" r:id="rId77"/>
    <p:sldId id="311" r:id="rId78"/>
    <p:sldId id="418" r:id="rId79"/>
    <p:sldId id="314" r:id="rId80"/>
    <p:sldId id="312" r:id="rId81"/>
    <p:sldId id="419" r:id="rId82"/>
    <p:sldId id="313" r:id="rId83"/>
    <p:sldId id="316" r:id="rId84"/>
    <p:sldId id="459" r:id="rId85"/>
    <p:sldId id="426" r:id="rId86"/>
    <p:sldId id="427" r:id="rId87"/>
    <p:sldId id="428" r:id="rId88"/>
    <p:sldId id="429" r:id="rId89"/>
    <p:sldId id="430" r:id="rId90"/>
    <p:sldId id="460" r:id="rId91"/>
    <p:sldId id="431" r:id="rId92"/>
    <p:sldId id="461" r:id="rId93"/>
    <p:sldId id="374" r:id="rId94"/>
    <p:sldId id="370" r:id="rId95"/>
    <p:sldId id="317" r:id="rId96"/>
    <p:sldId id="299" r:id="rId97"/>
    <p:sldId id="319" r:id="rId98"/>
    <p:sldId id="381" r:id="rId99"/>
    <p:sldId id="422" r:id="rId100"/>
    <p:sldId id="423" r:id="rId101"/>
    <p:sldId id="462" r:id="rId102"/>
    <p:sldId id="463" r:id="rId103"/>
    <p:sldId id="320" r:id="rId104"/>
    <p:sldId id="321" r:id="rId105"/>
    <p:sldId id="322" r:id="rId106"/>
    <p:sldId id="323" r:id="rId107"/>
    <p:sldId id="421" r:id="rId108"/>
    <p:sldId id="464" r:id="rId109"/>
    <p:sldId id="424" r:id="rId110"/>
    <p:sldId id="425" r:id="rId1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j0Fw0ockJOgQHkS6ZwAxxIoueM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customschemas.google.com/relationships/presentationmetadata" Target="meta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with flag –c / notice difference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Comments in Souffle</a:t>
            </a:r>
            <a:endParaRPr/>
          </a:p>
        </p:txBody>
      </p:sp>
      <p:sp>
        <p:nvSpPr>
          <p:cNvPr id="345" name="Google Shape;34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relations that are not used for the computation of output relations are automatically removed. </a:t>
            </a:r>
            <a:endParaRPr/>
          </a:p>
        </p:txBody>
      </p:sp>
      <p:sp>
        <p:nvSpPr>
          <p:cNvPr id="397" name="Google Shape;39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file A.facts with a list of symbols</a:t>
            </a:r>
            <a:endParaRPr/>
          </a:p>
        </p:txBody>
      </p:sp>
      <p:sp>
        <p:nvSpPr>
          <p:cNvPr id="405" name="Google Shape;40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symbolic </a:t>
            </a:r>
            <a:r>
              <a:rPr lang="en-US" err="1"/>
              <a:t>functors</a:t>
            </a:r>
            <a:r>
              <a:rPr lang="en-US" baseline="0"/>
              <a:t> like Prolog!</a:t>
            </a:r>
            <a:endParaRPr lang="en-US"/>
          </a:p>
          <a:p>
            <a:r>
              <a:rPr lang="en-US"/>
              <a:t>Try to omit the</a:t>
            </a:r>
            <a:r>
              <a:rPr lang="en-US" baseline="0"/>
              <a:t> constraint </a:t>
            </a:r>
            <a:r>
              <a:rPr lang="en-US"/>
              <a:t> x &lt; 9</a:t>
            </a:r>
            <a:r>
              <a:rPr lang="en-US" baseline="0"/>
              <a:t> =&gt; endless loop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42BE8-8038-0248-B503-88423D125AD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5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Proposal</a:t>
            </a:r>
            <a:r>
              <a:rPr lang="en-US" baseline="0"/>
              <a:t> to have a new Boolean type for attributes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42BE8-8038-0248-B503-88423D125AD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0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Try to change type for </a:t>
            </a:r>
            <a:r>
              <a:rPr lang="en-US" err="1"/>
              <a:t>myAll</a:t>
            </a:r>
            <a:r>
              <a:rPr lang="en-US" baseline="0"/>
              <a:t> to Even.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Change type of  </a:t>
            </a:r>
            <a:r>
              <a:rPr lang="en-US">
                <a:solidFill>
                  <a:schemeClr val="accent2"/>
                </a:solidFill>
              </a:rPr>
              <a:t>a</a:t>
            </a:r>
            <a:r>
              <a:rPr lang="en-US"/>
              <a:t> in relation </a:t>
            </a:r>
            <a:r>
              <a:rPr lang="en-US" err="1">
                <a:solidFill>
                  <a:schemeClr val="accent2"/>
                </a:solidFill>
              </a:rPr>
              <a:t>myAll</a:t>
            </a:r>
            <a:r>
              <a:rPr lang="en-US"/>
              <a:t> from </a:t>
            </a:r>
            <a:r>
              <a:rPr lang="en-US">
                <a:solidFill>
                  <a:schemeClr val="accent2"/>
                </a:solidFill>
              </a:rPr>
              <a:t>All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Even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42BE8-8038-0248-B503-88423D125AD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42BE8-8038-0248-B503-88423D125AD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2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42BE8-8038-0248-B503-88423D125AD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01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42BE8-8038-0248-B503-88423D125AD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3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42BE8-8038-0248-B503-88423D125AD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09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baseline="0" dirty="0"/>
              <a:t>parameter one to two? What will happen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42BE8-8038-0248-B503-88423D125AD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298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42BE8-8038-0248-B503-88423D125AD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50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42BE8-8038-0248-B503-88423D125AD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71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Template_Content 1 Line Title">
  <p:cSld name="New Template_Content 1 Line 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1072463" y="327385"/>
            <a:ext cx="10972781" cy="54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1"/>
          </p:nvPr>
        </p:nvSpPr>
        <p:spPr>
          <a:xfrm>
            <a:off x="1072463" y="2029468"/>
            <a:ext cx="10972800" cy="408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body" idx="2"/>
          </p:nvPr>
        </p:nvSpPr>
        <p:spPr>
          <a:xfrm>
            <a:off x="1072463" y="864288"/>
            <a:ext cx="10972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Calibri"/>
              <a:buNone/>
              <a:defRPr sz="2667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swig.org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souffle-lang/souffle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L1 - Overview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Bernhard Scholz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The University of Sydney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0204" y="625330"/>
            <a:ext cx="3005137" cy="100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Souffle’s Data-Structures</a:t>
            </a:r>
            <a:endParaRPr/>
          </a:p>
        </p:txBody>
      </p:sp>
      <p:sp>
        <p:nvSpPr>
          <p:cNvPr id="264" name="Google Shape;26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Portfolio of Data-Structures (CCPE’20)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Datalog Enabled Relation (DER) data-structures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Templated C++ data-structures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b="1"/>
              <a:t>B-Trees </a:t>
            </a:r>
            <a:r>
              <a:rPr lang="en-US" sz="2380"/>
              <a:t>(PPoPP’19)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Complexity of evaluating searches is bounded by the size of the output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Tree structures provide natural opportunities for parallelism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Effectively exploits caches available in modern computer architectures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b="1"/>
              <a:t>Brie</a:t>
            </a:r>
            <a:r>
              <a:rPr lang="en-US" sz="2380"/>
              <a:t> (PMAM’19)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Useful for dense and low-dimensional data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 b="1"/>
              <a:t>Equivalence Relation </a:t>
            </a:r>
            <a:r>
              <a:rPr lang="en-US" sz="2380"/>
              <a:t>(PACT’19)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Symbolic rewrite-systems etc.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Others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Rtrees, infos, etc.</a:t>
            </a:r>
            <a:endParaRPr/>
          </a:p>
        </p:txBody>
      </p:sp>
      <p:sp>
        <p:nvSpPr>
          <p:cNvPr id="265" name="Google Shape;2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316E-D135-0F44-8AD4-967D4871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F7E6-0F44-FC4D-8825-1A2F94C21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Soufflé is extensible with user-defined functors</a:t>
            </a:r>
          </a:p>
          <a:p>
            <a:pPr lvl="1"/>
            <a:r>
              <a:rPr lang="en-AU" dirty="0"/>
              <a:t>Build own domain-specific extension for Souffle</a:t>
            </a:r>
          </a:p>
          <a:p>
            <a:pPr lvl="1"/>
            <a:r>
              <a:rPr lang="en-AU" dirty="0"/>
              <a:t>Must be pure functions (same result for same arguments)</a:t>
            </a:r>
          </a:p>
          <a:p>
            <a:r>
              <a:rPr lang="en-AU" dirty="0"/>
              <a:t>UDFs are typed and required a declaration</a:t>
            </a:r>
          </a:p>
          <a:p>
            <a:r>
              <a:rPr lang="en-AU" dirty="0"/>
              <a:t>Shared library contains UDFs which is loaded by Souffle at runtime</a:t>
            </a:r>
          </a:p>
          <a:p>
            <a:r>
              <a:rPr lang="en-US" dirty="0"/>
              <a:t>Command-line option: </a:t>
            </a:r>
            <a:r>
              <a:rPr lang="en-US" dirty="0">
                <a:solidFill>
                  <a:schemeClr val="accent1"/>
                </a:solidFill>
              </a:rPr>
              <a:t>-l &lt;library-name&gt; -L &lt;library-path&gt; </a:t>
            </a:r>
            <a:r>
              <a:rPr lang="en-US" dirty="0"/>
              <a:t> </a:t>
            </a:r>
          </a:p>
          <a:p>
            <a:r>
              <a:rPr lang="en-US" dirty="0"/>
              <a:t>Declaration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.functor &lt;name&gt; (&lt;primitive-type&gt;,…):&lt;primitive-type&gt;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7442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8819-018D-DF43-8603-58290728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0E7C-2A28-7B48-BCCC-B7F3967D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AU" dirty="0">
                <a:solidFill>
                  <a:schemeClr val="accent2"/>
                </a:solidFill>
              </a:rPr>
              <a:t>.functor f(number):number </a:t>
            </a:r>
          </a:p>
          <a:p>
            <a:pPr marL="457200" lvl="1" indent="0">
              <a:buNone/>
            </a:pPr>
            <a:r>
              <a:rPr lang="en-AU" dirty="0">
                <a:solidFill>
                  <a:schemeClr val="accent2"/>
                </a:solidFill>
              </a:rPr>
              <a:t>.functor g():symbol</a:t>
            </a:r>
          </a:p>
          <a:p>
            <a:r>
              <a:rPr lang="en-US" dirty="0"/>
              <a:t>C++ code</a:t>
            </a:r>
            <a:br>
              <a:rPr lang="en-US" dirty="0"/>
            </a:br>
            <a:r>
              <a:rPr lang="en-AU" dirty="0">
                <a:solidFill>
                  <a:schemeClr val="accent2"/>
                </a:solidFill>
              </a:rPr>
              <a:t>#include &lt;</a:t>
            </a:r>
            <a:r>
              <a:rPr lang="en-AU" dirty="0" err="1">
                <a:solidFill>
                  <a:schemeClr val="accent2"/>
                </a:solidFill>
              </a:rPr>
              <a:t>cstdint</a:t>
            </a:r>
            <a:r>
              <a:rPr lang="en-AU" dirty="0">
                <a:solidFill>
                  <a:schemeClr val="accent2"/>
                </a:solidFill>
              </a:rPr>
              <a:t>&gt; </a:t>
            </a:r>
            <a:br>
              <a:rPr lang="en-AU" dirty="0">
                <a:solidFill>
                  <a:schemeClr val="accent2"/>
                </a:solidFill>
              </a:rPr>
            </a:br>
            <a:r>
              <a:rPr lang="en-AU" dirty="0">
                <a:solidFill>
                  <a:schemeClr val="accent2"/>
                </a:solidFill>
              </a:rPr>
              <a:t>extern "C" { </a:t>
            </a:r>
            <a:br>
              <a:rPr lang="en-AU" dirty="0">
                <a:solidFill>
                  <a:schemeClr val="accent2"/>
                </a:solidFill>
              </a:rPr>
            </a:br>
            <a:r>
              <a:rPr lang="en-AU" dirty="0">
                <a:solidFill>
                  <a:schemeClr val="accent2"/>
                </a:solidFill>
              </a:rPr>
              <a:t>      int32_t f(int32_t x) { return x + 1; } </a:t>
            </a:r>
            <a:br>
              <a:rPr lang="en-AU" dirty="0">
                <a:solidFill>
                  <a:schemeClr val="accent2"/>
                </a:solidFill>
              </a:rPr>
            </a:br>
            <a:r>
              <a:rPr lang="en-AU" dirty="0">
                <a:solidFill>
                  <a:schemeClr val="accent2"/>
                </a:solidFill>
              </a:rPr>
              <a:t>      const char *g() { return "Hello world"; } </a:t>
            </a:r>
            <a:br>
              <a:rPr lang="en-AU" dirty="0">
                <a:solidFill>
                  <a:schemeClr val="accent2"/>
                </a:solidFill>
              </a:rPr>
            </a:br>
            <a:r>
              <a:rPr lang="en-AU" dirty="0">
                <a:solidFill>
                  <a:schemeClr val="accent2"/>
                </a:solidFill>
              </a:rPr>
              <a:t>}</a:t>
            </a:r>
            <a:r>
              <a:rPr lang="en-US" dirty="0"/>
              <a:t> </a:t>
            </a:r>
          </a:p>
          <a:p>
            <a:r>
              <a:rPr lang="en-US" dirty="0"/>
              <a:t>Note that </a:t>
            </a:r>
            <a:r>
              <a:rPr lang="en-US" dirty="0">
                <a:solidFill>
                  <a:schemeClr val="accent2"/>
                </a:solidFill>
              </a:rPr>
              <a:t>stateful</a:t>
            </a:r>
            <a:r>
              <a:rPr lang="en-US" dirty="0"/>
              <a:t> expose symbol and record table.  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396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BC2B2B-6426-F643-877E-8AD7DAB3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95C76-6C44-6D4F-B373-1CFEEC108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81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Interface / Integration into other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Souffle</a:t>
            </a:r>
            <a:r>
              <a:rPr lang="en-US" dirty="0"/>
              <a:t> produces a C++ class from a </a:t>
            </a:r>
            <a:r>
              <a:rPr lang="en-US" dirty="0" err="1"/>
              <a:t>Datalog</a:t>
            </a:r>
            <a:r>
              <a:rPr lang="en-US" dirty="0"/>
              <a:t> program</a:t>
            </a:r>
          </a:p>
          <a:p>
            <a:r>
              <a:rPr lang="en-US" dirty="0"/>
              <a:t>C++ class is a program on its own right</a:t>
            </a:r>
          </a:p>
          <a:p>
            <a:r>
              <a:rPr lang="en-US" dirty="0"/>
              <a:t>Can be integrated in own projects seamlessly</a:t>
            </a:r>
          </a:p>
          <a:p>
            <a:r>
              <a:rPr lang="en-US" dirty="0"/>
              <a:t>Interfaces for</a:t>
            </a:r>
          </a:p>
          <a:p>
            <a:pPr lvl="1"/>
            <a:r>
              <a:rPr lang="en-US" dirty="0"/>
              <a:t>Populating EDB relations</a:t>
            </a:r>
          </a:p>
          <a:p>
            <a:pPr lvl="1"/>
            <a:r>
              <a:rPr lang="en-US" dirty="0"/>
              <a:t>Running the evaluation</a:t>
            </a:r>
          </a:p>
          <a:p>
            <a:pPr lvl="1"/>
            <a:r>
              <a:rPr lang="en-US" dirty="0"/>
              <a:t>Querying the output tables</a:t>
            </a:r>
          </a:p>
          <a:p>
            <a:r>
              <a:rPr lang="en-US" dirty="0"/>
              <a:t>Use of iterators for accessing tuples </a:t>
            </a:r>
          </a:p>
          <a:p>
            <a:r>
              <a:rPr lang="en-US" dirty="0"/>
              <a:t>Examples: </a:t>
            </a:r>
            <a:r>
              <a:rPr lang="en-US" dirty="0" err="1"/>
              <a:t>souffle</a:t>
            </a:r>
            <a:r>
              <a:rPr lang="en-US" dirty="0"/>
              <a:t>/tests/interfaces/ of repo</a:t>
            </a:r>
          </a:p>
        </p:txBody>
      </p:sp>
    </p:spTree>
    <p:extLst>
      <p:ext uri="{BB962C8B-B14F-4D97-AF65-F5344CB8AC3E}">
        <p14:creationId xmlns:p14="http://schemas.microsoft.com/office/powerpoint/2010/main" val="18405920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C++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/>
              <a:t>Example  </a:t>
            </a:r>
          </a:p>
          <a:p>
            <a:pPr marL="0" indent="0">
              <a:buNone/>
            </a:pPr>
            <a:r>
              <a:rPr lang="en-US" sz="6000" dirty="0">
                <a:solidFill>
                  <a:schemeClr val="accent2"/>
                </a:solidFill>
              </a:rPr>
              <a:t> </a:t>
            </a:r>
            <a:r>
              <a:rPr lang="mr-IN" sz="6000" dirty="0">
                <a:solidFill>
                  <a:schemeClr val="accent2"/>
                </a:solidFill>
              </a:rPr>
              <a:t>…</a:t>
            </a:r>
            <a:endParaRPr lang="en-US" sz="6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6000" dirty="0">
                <a:solidFill>
                  <a:schemeClr val="accent2"/>
                </a:solidFill>
              </a:rPr>
              <a:t>   if(</a:t>
            </a:r>
            <a:r>
              <a:rPr lang="en-US" sz="6000" dirty="0" err="1">
                <a:solidFill>
                  <a:schemeClr val="accent2"/>
                </a:solidFill>
              </a:rPr>
              <a:t>SouffleProgram</a:t>
            </a:r>
            <a:r>
              <a:rPr lang="en-US" sz="6000" dirty="0">
                <a:solidFill>
                  <a:schemeClr val="accent2"/>
                </a:solidFill>
              </a:rPr>
              <a:t> *</a:t>
            </a:r>
            <a:r>
              <a:rPr lang="en-US" sz="6000" dirty="0" err="1">
                <a:solidFill>
                  <a:schemeClr val="accent2"/>
                </a:solidFill>
              </a:rPr>
              <a:t>prog</a:t>
            </a:r>
            <a:r>
              <a:rPr lang="en-US" sz="6000" dirty="0">
                <a:solidFill>
                  <a:schemeClr val="accent2"/>
                </a:solidFill>
              </a:rPr>
              <a:t>=</a:t>
            </a:r>
            <a:r>
              <a:rPr lang="en-US" sz="6000" dirty="0" err="1">
                <a:solidFill>
                  <a:schemeClr val="accent2"/>
                </a:solidFill>
              </a:rPr>
              <a:t>ProgramFactory</a:t>
            </a:r>
            <a:r>
              <a:rPr lang="en-US" sz="6000" dirty="0">
                <a:solidFill>
                  <a:schemeClr val="accent2"/>
                </a:solidFill>
              </a:rPr>
              <a:t>::</a:t>
            </a:r>
            <a:r>
              <a:rPr lang="en-US" sz="6000" dirty="0" err="1">
                <a:solidFill>
                  <a:schemeClr val="accent2"/>
                </a:solidFill>
              </a:rPr>
              <a:t>newInstance</a:t>
            </a:r>
            <a:r>
              <a:rPr lang="en-US" sz="6000" dirty="0">
                <a:solidFill>
                  <a:schemeClr val="accent2"/>
                </a:solidFill>
              </a:rPr>
              <a:t>(”</a:t>
            </a:r>
            <a:r>
              <a:rPr lang="en-US" sz="6000" dirty="0" err="1">
                <a:solidFill>
                  <a:schemeClr val="accent2"/>
                </a:solidFill>
              </a:rPr>
              <a:t>mytest</a:t>
            </a:r>
            <a:r>
              <a:rPr lang="en-US" sz="6000" dirty="0">
                <a:solidFill>
                  <a:schemeClr val="accent2"/>
                </a:solidFill>
              </a:rPr>
              <a:t>")) {</a:t>
            </a:r>
          </a:p>
          <a:p>
            <a:pPr marL="0" indent="0">
              <a:buNone/>
            </a:pPr>
            <a:r>
              <a:rPr lang="en-US" sz="6000" dirty="0">
                <a:solidFill>
                  <a:schemeClr val="accent2"/>
                </a:solidFill>
              </a:rPr>
              <a:t>      </a:t>
            </a:r>
            <a:r>
              <a:rPr lang="en-US" sz="6000" dirty="0" err="1">
                <a:solidFill>
                  <a:schemeClr val="accent2"/>
                </a:solidFill>
              </a:rPr>
              <a:t>prog</a:t>
            </a:r>
            <a:r>
              <a:rPr lang="en-US" sz="6000" dirty="0">
                <a:solidFill>
                  <a:schemeClr val="accent2"/>
                </a:solidFill>
              </a:rPr>
              <a:t>-&gt;</a:t>
            </a:r>
            <a:r>
              <a:rPr lang="en-US" sz="6000" dirty="0" err="1">
                <a:solidFill>
                  <a:schemeClr val="accent2"/>
                </a:solidFill>
              </a:rPr>
              <a:t>loadAll</a:t>
            </a:r>
            <a:r>
              <a:rPr lang="en-US" sz="6000" dirty="0">
                <a:solidFill>
                  <a:schemeClr val="accent2"/>
                </a:solidFill>
              </a:rPr>
              <a:t>(”fact-</a:t>
            </a:r>
            <a:r>
              <a:rPr lang="en-US" sz="6000" dirty="0" err="1">
                <a:solidFill>
                  <a:schemeClr val="accent2"/>
                </a:solidFill>
              </a:rPr>
              <a:t>dir</a:t>
            </a:r>
            <a:r>
              <a:rPr lang="en-US" sz="6000" dirty="0">
                <a:solidFill>
                  <a:schemeClr val="accent2"/>
                </a:solidFill>
              </a:rPr>
              <a:t>”); </a:t>
            </a:r>
            <a:r>
              <a:rPr lang="en-US" sz="6000" dirty="0">
                <a:solidFill>
                  <a:schemeClr val="accent6"/>
                </a:solidFill>
              </a:rPr>
              <a:t>// or insert via iterator </a:t>
            </a:r>
          </a:p>
          <a:p>
            <a:pPr marL="0" indent="0">
              <a:buNone/>
            </a:pPr>
            <a:r>
              <a:rPr lang="en-US" sz="6000" dirty="0">
                <a:solidFill>
                  <a:schemeClr val="accent2"/>
                </a:solidFill>
              </a:rPr>
              <a:t>      </a:t>
            </a:r>
            <a:r>
              <a:rPr lang="en-US" sz="6000" dirty="0" err="1">
                <a:solidFill>
                  <a:schemeClr val="accent2"/>
                </a:solidFill>
              </a:rPr>
              <a:t>prog</a:t>
            </a:r>
            <a:r>
              <a:rPr lang="en-US" sz="6000" dirty="0">
                <a:solidFill>
                  <a:schemeClr val="accent2"/>
                </a:solidFill>
              </a:rPr>
              <a:t>-&gt;run();</a:t>
            </a:r>
          </a:p>
          <a:p>
            <a:pPr marL="0" indent="0">
              <a:buNone/>
            </a:pPr>
            <a:r>
              <a:rPr lang="en-US" sz="6000" dirty="0">
                <a:solidFill>
                  <a:schemeClr val="accent2"/>
                </a:solidFill>
              </a:rPr>
              <a:t>      </a:t>
            </a:r>
            <a:r>
              <a:rPr lang="en-US" sz="6000" dirty="0" err="1">
                <a:solidFill>
                  <a:schemeClr val="accent2"/>
                </a:solidFill>
              </a:rPr>
              <a:t>prog</a:t>
            </a:r>
            <a:r>
              <a:rPr lang="en-US" sz="6000" dirty="0">
                <a:solidFill>
                  <a:schemeClr val="accent2"/>
                </a:solidFill>
              </a:rPr>
              <a:t>-&gt;</a:t>
            </a:r>
            <a:r>
              <a:rPr lang="en-US" sz="6000" dirty="0" err="1">
                <a:solidFill>
                  <a:schemeClr val="accent2"/>
                </a:solidFill>
              </a:rPr>
              <a:t>printAll</a:t>
            </a:r>
            <a:r>
              <a:rPr lang="en-US" sz="6000" dirty="0">
                <a:solidFill>
                  <a:schemeClr val="accent2"/>
                </a:solidFill>
              </a:rPr>
              <a:t>();  // </a:t>
            </a:r>
            <a:r>
              <a:rPr lang="en-US" sz="6000" dirty="0">
                <a:solidFill>
                  <a:schemeClr val="accent6"/>
                </a:solidFill>
              </a:rPr>
              <a:t>or print via iterator </a:t>
            </a:r>
          </a:p>
          <a:p>
            <a:pPr marL="0" indent="0">
              <a:buNone/>
            </a:pPr>
            <a:r>
              <a:rPr lang="en-US" sz="6000" dirty="0">
                <a:solidFill>
                  <a:schemeClr val="accent2"/>
                </a:solidFill>
              </a:rPr>
              <a:t>      delete </a:t>
            </a:r>
            <a:r>
              <a:rPr lang="en-US" sz="6000" dirty="0" err="1">
                <a:solidFill>
                  <a:schemeClr val="accent2"/>
                </a:solidFill>
              </a:rPr>
              <a:t>prog</a:t>
            </a:r>
            <a:r>
              <a:rPr lang="en-US" sz="6000" dirty="0">
                <a:solidFill>
                  <a:schemeClr val="accent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chemeClr val="accent2"/>
                </a:solidFill>
              </a:rPr>
              <a:t>  }</a:t>
            </a:r>
          </a:p>
          <a:p>
            <a:pPr marL="0" indent="0">
              <a:buNone/>
            </a:pPr>
            <a:r>
              <a:rPr lang="en-US" sz="6000" dirty="0">
                <a:solidFill>
                  <a:schemeClr val="accent2"/>
                </a:solidFill>
              </a:rPr>
              <a:t>  </a:t>
            </a:r>
            <a:r>
              <a:rPr lang="mr-IN" sz="6000" dirty="0">
                <a:solidFill>
                  <a:schemeClr val="accent2"/>
                </a:solidFill>
              </a:rPr>
              <a:t>…</a:t>
            </a:r>
            <a:endParaRPr lang="en-US" sz="6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/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16785335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Interface: Input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method for populating data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if(Relation *</a:t>
            </a:r>
            <a:r>
              <a:rPr lang="en-US" dirty="0" err="1">
                <a:solidFill>
                  <a:schemeClr val="accent2"/>
                </a:solidFill>
              </a:rPr>
              <a:t>rel</a:t>
            </a:r>
            <a:r>
              <a:rPr lang="en-US" dirty="0">
                <a:solidFill>
                  <a:schemeClr val="accent2"/>
                </a:solidFill>
              </a:rPr>
              <a:t> = </a:t>
            </a:r>
            <a:r>
              <a:rPr lang="en-US" dirty="0" err="1">
                <a:solidFill>
                  <a:schemeClr val="accent2"/>
                </a:solidFill>
              </a:rPr>
              <a:t>prog</a:t>
            </a:r>
            <a:r>
              <a:rPr lang="en-US" dirty="0">
                <a:solidFill>
                  <a:schemeClr val="accent2"/>
                </a:solidFill>
              </a:rPr>
              <a:t>-&gt;</a:t>
            </a:r>
            <a:r>
              <a:rPr lang="en-US" dirty="0" err="1">
                <a:solidFill>
                  <a:schemeClr val="accent2"/>
                </a:solidFill>
              </a:rPr>
              <a:t>getRelation</a:t>
            </a:r>
            <a:r>
              <a:rPr lang="en-US" dirty="0">
                <a:solidFill>
                  <a:schemeClr val="accent2"/>
                </a:solidFill>
              </a:rPr>
              <a:t>(”</a:t>
            </a:r>
            <a:r>
              <a:rPr lang="en-US" dirty="0" err="1">
                <a:solidFill>
                  <a:schemeClr val="accent2"/>
                </a:solidFill>
              </a:rPr>
              <a:t>myRel</a:t>
            </a:r>
            <a:r>
              <a:rPr lang="en-US" dirty="0">
                <a:solidFill>
                  <a:schemeClr val="accent2"/>
                </a:solidFill>
              </a:rPr>
              <a:t>")) {</a:t>
            </a:r>
          </a:p>
          <a:p>
            <a:pPr marL="0" indent="0">
              <a:buNone/>
            </a:pPr>
            <a:r>
              <a:rPr lang="is-IS" dirty="0">
                <a:solidFill>
                  <a:schemeClr val="accent2"/>
                </a:solidFill>
              </a:rPr>
              <a:t>      for(auto input : myData) {</a:t>
            </a:r>
          </a:p>
          <a:p>
            <a:pPr marL="0" indent="0">
              <a:buNone/>
            </a:pPr>
            <a:r>
              <a:rPr lang="is-IS" dirty="0">
                <a:solidFill>
                  <a:schemeClr val="accent2"/>
                </a:solidFill>
              </a:rPr>
              <a:t>            tuple t(rel); </a:t>
            </a:r>
          </a:p>
          <a:p>
            <a:pPr marL="0" indent="0">
              <a:buNone/>
            </a:pPr>
            <a:r>
              <a:rPr lang="is-IS" dirty="0">
                <a:solidFill>
                  <a:schemeClr val="accent2"/>
                </a:solidFill>
              </a:rPr>
              <a:t>            t &lt;&lt; input[0] &lt;&lt; input[1]; </a:t>
            </a:r>
          </a:p>
          <a:p>
            <a:pPr marL="0" indent="0">
              <a:buNone/>
            </a:pPr>
            <a:r>
              <a:rPr lang="is-IS" dirty="0">
                <a:solidFill>
                  <a:schemeClr val="accent2"/>
                </a:solidFill>
              </a:rPr>
              <a:t>            rel-&gt;insert(t);</a:t>
            </a:r>
          </a:p>
          <a:p>
            <a:pPr marL="0" indent="0">
              <a:buNone/>
            </a:pPr>
            <a:r>
              <a:rPr lang="is-IS" dirty="0">
                <a:solidFill>
                  <a:schemeClr val="accent2"/>
                </a:solidFill>
              </a:rPr>
              <a:t>       }</a:t>
            </a:r>
          </a:p>
          <a:p>
            <a:pPr marL="0" indent="0">
              <a:buNone/>
            </a:pPr>
            <a:r>
              <a:rPr lang="is-IS" dirty="0">
                <a:solidFill>
                  <a:schemeClr val="accent2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615179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Interface: Output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output relation via iterator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</a:t>
            </a:r>
            <a:r>
              <a:rPr lang="is-IS" dirty="0">
                <a:solidFill>
                  <a:schemeClr val="accent2"/>
                </a:solidFill>
              </a:rPr>
              <a:t>if(Relation *rel = prog-&gt;getRelation(”myOutRel")) {</a:t>
            </a:r>
          </a:p>
          <a:p>
            <a:pPr marL="0" indent="0">
              <a:buNone/>
            </a:pPr>
            <a:r>
              <a:rPr lang="is-IS" dirty="0">
                <a:solidFill>
                  <a:schemeClr val="accent2"/>
                </a:solidFill>
              </a:rPr>
              <a:t>          for(auto &amp;output : *rel ) {</a:t>
            </a:r>
          </a:p>
          <a:p>
            <a:pPr marL="0" indent="0">
              <a:buNone/>
            </a:pPr>
            <a:r>
              <a:rPr lang="is-IS" dirty="0">
                <a:solidFill>
                  <a:schemeClr val="accent2"/>
                </a:solidFill>
              </a:rPr>
              <a:t>               output &gt;&gt; cell1 &gt;&gt; cell2;</a:t>
            </a:r>
          </a:p>
          <a:p>
            <a:pPr marL="0" indent="0">
              <a:buNone/>
            </a:pPr>
            <a:r>
              <a:rPr lang="is-IS" dirty="0">
                <a:solidFill>
                  <a:schemeClr val="accent2"/>
                </a:solidFill>
              </a:rPr>
              <a:t>               std::cout </a:t>
            </a:r>
            <a:r>
              <a:rPr lang="is-IS">
                <a:solidFill>
                  <a:schemeClr val="accent2"/>
                </a:solidFill>
              </a:rPr>
              <a:t>&lt;&lt; cell1 </a:t>
            </a:r>
            <a:r>
              <a:rPr lang="is-IS" dirty="0">
                <a:solidFill>
                  <a:schemeClr val="accent2"/>
                </a:solidFill>
              </a:rPr>
              <a:t>&lt;&lt; "-" </a:t>
            </a:r>
            <a:r>
              <a:rPr lang="is-IS">
                <a:solidFill>
                  <a:schemeClr val="accent2"/>
                </a:solidFill>
              </a:rPr>
              <a:t>&lt;&lt; cell2 </a:t>
            </a:r>
            <a:r>
              <a:rPr lang="is-IS" dirty="0">
                <a:solidFill>
                  <a:schemeClr val="accent2"/>
                </a:solidFill>
              </a:rPr>
              <a:t>&lt;&lt; "\n";</a:t>
            </a:r>
          </a:p>
          <a:p>
            <a:pPr marL="0" indent="0">
              <a:buNone/>
            </a:pPr>
            <a:r>
              <a:rPr lang="is-IS" dirty="0">
                <a:solidFill>
                  <a:schemeClr val="accent2"/>
                </a:solidFill>
              </a:rPr>
              <a:t>            }</a:t>
            </a:r>
          </a:p>
          <a:p>
            <a:pPr marL="0" indent="0">
              <a:buNone/>
            </a:pPr>
            <a:r>
              <a:rPr lang="is-IS" dirty="0">
                <a:solidFill>
                  <a:schemeClr val="accent2"/>
                </a:solidFill>
              </a:rPr>
              <a:t>      } 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1281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162E-E8BC-3042-A104-18C340CC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A63A5-0306-EF42-A362-5362EFC30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31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B2397-9538-0440-991D-1314C4C9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87332-63A1-D040-A08E-AAF5CCBA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hlinkClick r:id="rId2"/>
              </a:rPr>
              <a:t>SWIG</a:t>
            </a:r>
            <a:r>
              <a:rPr lang="en-AU" dirty="0"/>
              <a:t> connects with a variety of high-level programming </a:t>
            </a:r>
          </a:p>
          <a:p>
            <a:r>
              <a:rPr lang="en-AU" dirty="0"/>
              <a:t>SWIG for Souffle builds on the C++ interface</a:t>
            </a:r>
          </a:p>
          <a:p>
            <a:r>
              <a:rPr lang="en-AU" dirty="0"/>
              <a:t>Configure SWIG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sz="2400" dirty="0">
                <a:solidFill>
                  <a:schemeClr val="accent1"/>
                </a:solidFill>
              </a:rPr>
              <a:t>./configure --enable-swig</a:t>
            </a:r>
          </a:p>
          <a:p>
            <a:r>
              <a:rPr lang="en-AU" dirty="0"/>
              <a:t>Generates DLLs for SWIG supported languages</a:t>
            </a:r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>
                <a:solidFill>
                  <a:schemeClr val="accent1"/>
                </a:solidFill>
              </a:rPr>
              <a:t>./souffle -s &lt;language&gt; &lt;.dl file&gt;</a:t>
            </a:r>
          </a:p>
          <a:p>
            <a:r>
              <a:rPr lang="en-AU" dirty="0"/>
              <a:t>Imitates C++ interface in target language</a:t>
            </a:r>
          </a:p>
          <a:p>
            <a:r>
              <a:rPr lang="en-AU" dirty="0"/>
              <a:t>Target languages</a:t>
            </a:r>
          </a:p>
          <a:p>
            <a:pPr lvl="1"/>
            <a:r>
              <a:rPr lang="en-AU" dirty="0"/>
              <a:t>Python, Java, etc.</a:t>
            </a:r>
          </a:p>
        </p:txBody>
      </p:sp>
    </p:spTree>
    <p:extLst>
      <p:ext uri="{BB962C8B-B14F-4D97-AF65-F5344CB8AC3E}">
        <p14:creationId xmlns:p14="http://schemas.microsoft.com/office/powerpoint/2010/main" val="38548870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C3E1D-B34C-7146-8A0D-DFB55391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A4019-0276-034B-B86D-8780FCA54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864" y="1913022"/>
            <a:ext cx="3169410" cy="12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4297" y="3311357"/>
            <a:ext cx="7117282" cy="179538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Soufflé's Performance </a:t>
            </a:r>
            <a:endParaRPr/>
          </a:p>
        </p:txBody>
      </p:sp>
      <p:sp>
        <p:nvSpPr>
          <p:cNvPr id="273" name="Google Shape;27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Example</a:t>
            </a:r>
            <a:endParaRPr/>
          </a:p>
          <a:p>
            <a:pPr marL="27432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Performance Numbers</a:t>
            </a:r>
            <a:endParaRPr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/>
              <a:t>Vs. Hand-crafted: 2s / 34MB</a:t>
            </a:r>
            <a:endParaRPr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0E5C-1215-7343-989A-32BE226B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0732-AFC8-C74A-A866-13983830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Inlining</a:t>
            </a:r>
            <a:endParaRPr lang="en-US" dirty="0"/>
          </a:p>
          <a:p>
            <a:pPr lvl="1"/>
            <a:r>
              <a:rPr lang="en-US" dirty="0"/>
              <a:t>Relations can be </a:t>
            </a:r>
            <a:r>
              <a:rPr lang="en-US" dirty="0" err="1"/>
              <a:t>inlined</a:t>
            </a:r>
            <a:r>
              <a:rPr lang="en-US" dirty="0"/>
              <a:t> with the keyword </a:t>
            </a:r>
            <a:r>
              <a:rPr lang="en-US" dirty="0">
                <a:solidFill>
                  <a:schemeClr val="accent2"/>
                </a:solidFill>
              </a:rPr>
              <a:t>.inline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) inline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Restrictions apply</a:t>
            </a:r>
          </a:p>
          <a:p>
            <a:r>
              <a:rPr lang="en-US" dirty="0"/>
              <a:t>Magic-Set Transformation at relation level </a:t>
            </a:r>
          </a:p>
          <a:p>
            <a:pPr marL="457200" lvl="1" indent="0">
              <a:buNone/>
            </a:pPr>
            <a:r>
              <a:rPr lang="en-AU" dirty="0">
                <a:solidFill>
                  <a:schemeClr val="accent2"/>
                </a:solidFill>
              </a:rPr>
              <a:t>.pragma "magic-transform" "A</a:t>
            </a:r>
            <a:r>
              <a:rPr lang="en-AU" baseline="-25000" dirty="0">
                <a:solidFill>
                  <a:schemeClr val="accent2"/>
                </a:solidFill>
              </a:rPr>
              <a:t>1</a:t>
            </a:r>
            <a:r>
              <a:rPr lang="en-AU" dirty="0">
                <a:solidFill>
                  <a:schemeClr val="accent2"/>
                </a:solidFill>
              </a:rPr>
              <a:t>, ..., A</a:t>
            </a:r>
            <a:r>
              <a:rPr lang="en-AU" baseline="-25000" dirty="0">
                <a:solidFill>
                  <a:schemeClr val="accent2"/>
                </a:solidFill>
              </a:rPr>
              <a:t>n</a:t>
            </a:r>
            <a:r>
              <a:rPr lang="en-AU" dirty="0">
                <a:solidFill>
                  <a:schemeClr val="accent2"/>
                </a:solidFill>
              </a:rPr>
              <a:t>"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Choice Operator</a:t>
            </a:r>
          </a:p>
          <a:p>
            <a:pPr lvl="1"/>
            <a:r>
              <a:rPr lang="en-US" dirty="0"/>
              <a:t>Relation-based choice using keyword </a:t>
            </a:r>
            <a:r>
              <a:rPr lang="en-US" dirty="0">
                <a:solidFill>
                  <a:schemeClr val="accent2"/>
                </a:solidFill>
              </a:rPr>
              <a:t>.choice-domain keys, … </a:t>
            </a:r>
          </a:p>
          <a:p>
            <a:r>
              <a:rPr lang="en-US" dirty="0">
                <a:solidFill>
                  <a:srgbClr val="000000"/>
                </a:solidFill>
              </a:rPr>
              <a:t>Generative Functors </a:t>
            </a:r>
            <a:r>
              <a:rPr lang="en-AU" sz="2600" dirty="0">
                <a:solidFill>
                  <a:schemeClr val="accent2"/>
                </a:solidFill>
              </a:rPr>
              <a:t>A(x) :- x = range(1,5,1).</a:t>
            </a:r>
            <a:endParaRPr lang="en-US" sz="2600" dirty="0">
              <a:solidFill>
                <a:schemeClr val="accent2"/>
              </a:solidFill>
            </a:endParaRPr>
          </a:p>
          <a:p>
            <a:r>
              <a:rPr lang="en-US" dirty="0"/>
              <a:t>Portfolio of relation representations </a:t>
            </a:r>
          </a:p>
          <a:p>
            <a:pPr lvl="1"/>
            <a:r>
              <a:rPr lang="en-US" dirty="0" err="1"/>
              <a:t>Btree</a:t>
            </a:r>
            <a:r>
              <a:rPr lang="en-US" dirty="0"/>
              <a:t> (direct/indirect), brie, equivalence, …</a:t>
            </a:r>
          </a:p>
        </p:txBody>
      </p:sp>
    </p:spTree>
    <p:extLst>
      <p:ext uri="{BB962C8B-B14F-4D97-AF65-F5344CB8AC3E}">
        <p14:creationId xmlns:p14="http://schemas.microsoft.com/office/powerpoint/2010/main" val="21481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 A:</a:t>
            </a:r>
            <a:br>
              <a:rPr lang="en-US"/>
            </a:br>
            <a:r>
              <a:rPr lang="en-US" sz="2000"/>
              <a:t>Security In Open JDK7</a:t>
            </a:r>
            <a:endParaRPr/>
          </a:p>
        </p:txBody>
      </p:sp>
      <p:pic>
        <p:nvPicPr>
          <p:cNvPr id="279" name="Google Shape;279;p12" descr="Oracle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1241" y="207795"/>
            <a:ext cx="3643800" cy="18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2"/>
          <p:cNvSpPr txBox="1"/>
          <p:nvPr/>
        </p:nvSpPr>
        <p:spPr>
          <a:xfrm>
            <a:off x="1602561" y="1556508"/>
            <a:ext cx="8867080" cy="9007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4864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Open JDK 7: </a:t>
            </a:r>
            <a:br>
              <a:rPr lang="en-US" sz="1800" b="1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7M LOC, 1.4M variables, 350K heap objects, 160K methods, 590K invocations, 1G tuples</a:t>
            </a:r>
            <a:endParaRPr/>
          </a:p>
        </p:txBody>
      </p:sp>
      <p:sp>
        <p:nvSpPr>
          <p:cNvPr id="281" name="Google Shape;281;p12"/>
          <p:cNvSpPr/>
          <p:nvPr/>
        </p:nvSpPr>
        <p:spPr>
          <a:xfrm>
            <a:off x="5348378" y="4657089"/>
            <a:ext cx="1302280" cy="522991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Soufflé –c </a:t>
            </a:r>
            <a:endParaRPr/>
          </a:p>
        </p:txBody>
      </p:sp>
      <p:sp>
        <p:nvSpPr>
          <p:cNvPr id="282" name="Google Shape;282;p12"/>
          <p:cNvSpPr/>
          <p:nvPr/>
        </p:nvSpPr>
        <p:spPr>
          <a:xfrm>
            <a:off x="6699554" y="2820407"/>
            <a:ext cx="1554378" cy="759579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Points-to.dl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3229842" y="2558908"/>
            <a:ext cx="5565779" cy="14133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3670723" y="2820407"/>
            <a:ext cx="1875044" cy="759579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X.dl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12"/>
          <p:cNvCxnSpPr>
            <a:stCxn id="284" idx="3"/>
            <a:endCxn id="282" idx="1"/>
          </p:cNvCxnSpPr>
          <p:nvPr/>
        </p:nvCxnSpPr>
        <p:spPr>
          <a:xfrm>
            <a:off x="5545767" y="3200197"/>
            <a:ext cx="11538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86" name="Google Shape;286;p12"/>
          <p:cNvCxnSpPr>
            <a:stCxn id="283" idx="2"/>
            <a:endCxn id="281" idx="0"/>
          </p:cNvCxnSpPr>
          <p:nvPr/>
        </p:nvCxnSpPr>
        <p:spPr>
          <a:xfrm flipH="1">
            <a:off x="5999531" y="3972223"/>
            <a:ext cx="13200" cy="6849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87" name="Google Shape;287;p12"/>
          <p:cNvSpPr/>
          <p:nvPr/>
        </p:nvSpPr>
        <p:spPr>
          <a:xfrm>
            <a:off x="5348378" y="5615902"/>
            <a:ext cx="1302280" cy="72222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Analyzer X</a:t>
            </a:r>
            <a:endParaRPr/>
          </a:p>
        </p:txBody>
      </p:sp>
      <p:cxnSp>
        <p:nvCxnSpPr>
          <p:cNvPr id="288" name="Google Shape;288;p12"/>
          <p:cNvCxnSpPr>
            <a:stCxn id="281" idx="2"/>
            <a:endCxn id="287" idx="0"/>
          </p:cNvCxnSpPr>
          <p:nvPr/>
        </p:nvCxnSpPr>
        <p:spPr>
          <a:xfrm>
            <a:off x="5999518" y="5180080"/>
            <a:ext cx="0" cy="4359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89" name="Google Shape;289;p12"/>
          <p:cNvSpPr/>
          <p:nvPr/>
        </p:nvSpPr>
        <p:spPr>
          <a:xfrm>
            <a:off x="2512779" y="5541190"/>
            <a:ext cx="1675823" cy="85919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JDK X build Y</a:t>
            </a:r>
            <a:endParaRPr/>
          </a:p>
        </p:txBody>
      </p:sp>
      <p:cxnSp>
        <p:nvCxnSpPr>
          <p:cNvPr id="290" name="Google Shape;290;p12"/>
          <p:cNvCxnSpPr>
            <a:stCxn id="289" idx="3"/>
            <a:endCxn id="287" idx="1"/>
          </p:cNvCxnSpPr>
          <p:nvPr/>
        </p:nvCxnSpPr>
        <p:spPr>
          <a:xfrm>
            <a:off x="4188602" y="5970787"/>
            <a:ext cx="1159800" cy="6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91" name="Google Shape;291;p12"/>
          <p:cNvCxnSpPr/>
          <p:nvPr/>
        </p:nvCxnSpPr>
        <p:spPr>
          <a:xfrm>
            <a:off x="6650659" y="5964561"/>
            <a:ext cx="1159777" cy="622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92" name="Google Shape;292;p12"/>
          <p:cNvSpPr/>
          <p:nvPr/>
        </p:nvSpPr>
        <p:spPr>
          <a:xfrm>
            <a:off x="7810436" y="5534964"/>
            <a:ext cx="1321373" cy="80316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 B:</a:t>
            </a:r>
            <a:br>
              <a:rPr lang="en-US"/>
            </a:br>
            <a:r>
              <a:rPr lang="en-US" sz="2000"/>
              <a:t>AWS VPC Networks</a:t>
            </a:r>
            <a:endParaRPr/>
          </a:p>
        </p:txBody>
      </p:sp>
      <p:pic>
        <p:nvPicPr>
          <p:cNvPr id="298" name="Google Shape;298;p13" descr="AWS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9406" y="415094"/>
            <a:ext cx="3422093" cy="1286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3"/>
          <p:cNvSpPr txBox="1"/>
          <p:nvPr/>
        </p:nvSpPr>
        <p:spPr>
          <a:xfrm>
            <a:off x="3311288" y="2055541"/>
            <a:ext cx="4742965" cy="3744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4864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~10-100K Instances in networks</a:t>
            </a:r>
            <a:endParaRPr/>
          </a:p>
        </p:txBody>
      </p:sp>
      <p:sp>
        <p:nvSpPr>
          <p:cNvPr id="300" name="Google Shape;300;p13"/>
          <p:cNvSpPr/>
          <p:nvPr/>
        </p:nvSpPr>
        <p:spPr>
          <a:xfrm>
            <a:off x="2953707" y="3651582"/>
            <a:ext cx="1494168" cy="1083334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External Tool</a:t>
            </a:r>
            <a:endParaRPr/>
          </a:p>
        </p:txBody>
      </p:sp>
      <p:sp>
        <p:nvSpPr>
          <p:cNvPr id="301" name="Google Shape;301;p13"/>
          <p:cNvSpPr/>
          <p:nvPr/>
        </p:nvSpPr>
        <p:spPr>
          <a:xfrm>
            <a:off x="4647098" y="3663913"/>
            <a:ext cx="1145528" cy="1083334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Interface</a:t>
            </a: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6066558" y="3651581"/>
            <a:ext cx="2328413" cy="1083335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Soufflé lib</a:t>
            </a:r>
            <a:endParaRPr/>
          </a:p>
        </p:txBody>
      </p:sp>
      <p:cxnSp>
        <p:nvCxnSpPr>
          <p:cNvPr id="303" name="Google Shape;303;p13"/>
          <p:cNvCxnSpPr/>
          <p:nvPr/>
        </p:nvCxnSpPr>
        <p:spPr>
          <a:xfrm>
            <a:off x="4447875" y="5117819"/>
            <a:ext cx="1618682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04" name="Google Shape;304;p13"/>
          <p:cNvSpPr txBox="1"/>
          <p:nvPr/>
        </p:nvSpPr>
        <p:spPr>
          <a:xfrm>
            <a:off x="4325567" y="5232004"/>
            <a:ext cx="19175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+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13"/>
          <p:cNvCxnSpPr/>
          <p:nvPr/>
        </p:nvCxnSpPr>
        <p:spPr>
          <a:xfrm rot="10800000">
            <a:off x="4447875" y="3315237"/>
            <a:ext cx="153372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06" name="Google Shape;306;p13"/>
          <p:cNvSpPr txBox="1"/>
          <p:nvPr/>
        </p:nvSpPr>
        <p:spPr>
          <a:xfrm>
            <a:off x="4657344" y="2806814"/>
            <a:ext cx="1025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Other USE CASES</a:t>
            </a:r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Doop</a:t>
            </a:r>
            <a:r>
              <a:rPr lang="en-US" dirty="0"/>
              <a:t>: Java points-to analysis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DDISASM: </a:t>
            </a:r>
            <a:r>
              <a:rPr lang="en-US" dirty="0" err="1"/>
              <a:t>GrammaTech’s</a:t>
            </a:r>
            <a:r>
              <a:rPr lang="en-US" dirty="0"/>
              <a:t> Binary Disassembler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Gigahorse</a:t>
            </a:r>
            <a:r>
              <a:rPr lang="en-US" dirty="0"/>
              <a:t>, Vandal: Smart-Contract Analysis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Many more …</a:t>
            </a:r>
            <a:endParaRPr dirty="0"/>
          </a:p>
        </p:txBody>
      </p:sp>
      <p:sp>
        <p:nvSpPr>
          <p:cNvPr id="313" name="Google Shape;31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Souffle as a Language</a:t>
            </a:r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Language</a:t>
            </a:r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Datalog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Lack of a standard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implementation has its own language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Soufflé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 inspired by bddbddb, muZ/z3, Logicblox, … 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Soufflé Language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Turing-Equivalent 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arithmetic functors, records, ADTs,  aggregates, ...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Software engineering features for large-scale logic-oriented programming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Performance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Rule and relation management via components</a:t>
            </a:r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Installation</a:t>
            </a:r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Supported system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UNIX: Debian, FreeBSD, MAC OS X, Win10 subsystem,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Releases are issued regularly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http://github.com/souffle-lang/souffle/releases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 release V1.1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a Debian Package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a MAC OS X Package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source code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http://github.com/souffle-lang/souffle</a:t>
            </a:r>
            <a:r>
              <a:rPr lang="en-US"/>
              <a:t>/</a:t>
            </a:r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Invocation of Soufflé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Invocation of soufflé: </a:t>
            </a:r>
            <a:r>
              <a:rPr lang="en-US">
                <a:solidFill>
                  <a:schemeClr val="accent2"/>
                </a:solidFill>
              </a:rPr>
              <a:t>souffle &lt;flags&gt; &lt;program&gt;.dl</a:t>
            </a:r>
            <a:r>
              <a:rPr lang="en-US"/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Evaluate input program </a:t>
            </a:r>
            <a:r>
              <a:rPr lang="en-US">
                <a:solidFill>
                  <a:schemeClr val="accent2"/>
                </a:solidFill>
              </a:rPr>
              <a:t>&lt;program&gt;.dl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input fact directory with flag </a:t>
            </a:r>
            <a:r>
              <a:rPr lang="en-US">
                <a:solidFill>
                  <a:schemeClr val="accent2"/>
                </a:solidFill>
              </a:rPr>
              <a:t>–F &lt;dir&gt;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Specifies the input directory for relations (default: current)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output directory with flag </a:t>
            </a:r>
            <a:r>
              <a:rPr lang="en-US">
                <a:solidFill>
                  <a:schemeClr val="accent2"/>
                </a:solidFill>
              </a:rPr>
              <a:t>–D &lt;dir&gt;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Specifies the output directory for relations (default: current)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</a:t>
            </a:r>
            <a:r>
              <a:rPr lang="en-US">
                <a:solidFill>
                  <a:schemeClr val="accent2"/>
                </a:solidFill>
              </a:rPr>
              <a:t>&lt;dir&gt;</a:t>
            </a:r>
            <a:r>
              <a:rPr lang="en-US"/>
              <a:t> is </a:t>
            </a:r>
            <a:r>
              <a:rPr lang="en-US">
                <a:solidFill>
                  <a:schemeClr val="accent2"/>
                </a:solidFill>
              </a:rPr>
              <a:t>”-”</a:t>
            </a:r>
            <a:r>
              <a:rPr lang="en-US"/>
              <a:t>; output is written to stdout.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Synthesiser flag </a:t>
            </a:r>
            <a:r>
              <a:rPr lang="en-US">
                <a:solidFill>
                  <a:schemeClr val="accent2"/>
                </a:solidFill>
              </a:rPr>
              <a:t>–c </a:t>
            </a:r>
            <a:r>
              <a:rPr lang="en-US"/>
              <a:t>(default is interpreter) </a:t>
            </a:r>
            <a:endParaRPr>
              <a:solidFill>
                <a:schemeClr val="accent2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 executable with synthesiser only </a:t>
            </a:r>
            <a:r>
              <a:rPr lang="en-US">
                <a:solidFill>
                  <a:schemeClr val="accent2"/>
                </a:solidFill>
              </a:rPr>
              <a:t>–o &lt;exe&gt;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Transitive Closure Example</a:t>
            </a:r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Type the following in file </a:t>
            </a:r>
            <a:r>
              <a:rPr lang="en-US" sz="2590">
                <a:solidFill>
                  <a:schemeClr val="accent2"/>
                </a:solidFill>
              </a:rPr>
              <a:t>reachable.dl</a:t>
            </a:r>
            <a:endParaRPr sz="259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.decl edge (n: symbol, m: symbol)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edge(“a”, “b”).   </a:t>
            </a:r>
            <a:r>
              <a:rPr lang="en-US" sz="2590">
                <a:solidFill>
                  <a:schemeClr val="accent6"/>
                </a:solidFill>
              </a:rPr>
              <a:t>/* facts of edge */</a:t>
            </a:r>
            <a:br>
              <a:rPr lang="en-US" sz="2590">
                <a:solidFill>
                  <a:schemeClr val="accent6"/>
                </a:solidFill>
              </a:rPr>
            </a:br>
            <a:r>
              <a:rPr lang="en-US" sz="2590">
                <a:solidFill>
                  <a:schemeClr val="accent2"/>
                </a:solidFill>
              </a:rPr>
              <a:t>edge(“b”, “c”).</a:t>
            </a:r>
            <a:br>
              <a:rPr lang="en-US" sz="2590">
                <a:solidFill>
                  <a:schemeClr val="accent2"/>
                </a:solidFill>
              </a:rPr>
            </a:br>
            <a:r>
              <a:rPr lang="en-US" sz="2590">
                <a:solidFill>
                  <a:schemeClr val="accent2"/>
                </a:solidFill>
              </a:rPr>
              <a:t>edge(“c”, ”b”).</a:t>
            </a:r>
            <a:br>
              <a:rPr lang="en-US" sz="2590">
                <a:solidFill>
                  <a:schemeClr val="accent2"/>
                </a:solidFill>
              </a:rPr>
            </a:br>
            <a:r>
              <a:rPr lang="en-US" sz="2590">
                <a:solidFill>
                  <a:schemeClr val="accent2"/>
                </a:solidFill>
              </a:rPr>
              <a:t>edge(”c”, ”d”).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.decl reachable (n: symbol, m: symbol) </a:t>
            </a:r>
            <a:br>
              <a:rPr lang="en-US" sz="2590">
                <a:solidFill>
                  <a:schemeClr val="accent2"/>
                </a:solidFill>
              </a:rPr>
            </a:br>
            <a:r>
              <a:rPr lang="en-US" sz="2590">
                <a:solidFill>
                  <a:schemeClr val="accent2"/>
                </a:solidFill>
              </a:rPr>
              <a:t>.output reachable </a:t>
            </a:r>
            <a:r>
              <a:rPr lang="en-US" sz="2590">
                <a:solidFill>
                  <a:schemeClr val="accent6"/>
                </a:solidFill>
              </a:rPr>
              <a:t>// output relation reachable </a:t>
            </a:r>
            <a:endParaRPr sz="259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reachable(x, y):- edge(x, y).  </a:t>
            </a:r>
            <a:r>
              <a:rPr lang="en-US" sz="2590">
                <a:solidFill>
                  <a:schemeClr val="accent6"/>
                </a:solidFill>
              </a:rPr>
              <a:t>// base rule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reachable(x, z):- edge(x, y), reachable(y, z). </a:t>
            </a:r>
            <a:r>
              <a:rPr lang="en-US" sz="2590">
                <a:solidFill>
                  <a:schemeClr val="accent6"/>
                </a:solidFill>
              </a:rPr>
              <a:t>// inductive rule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Evaluate:  </a:t>
            </a:r>
            <a:r>
              <a:rPr lang="en-US" sz="2590">
                <a:solidFill>
                  <a:schemeClr val="accent2"/>
                </a:solidFill>
              </a:rPr>
              <a:t>souffle -D- reachable.dl</a:t>
            </a:r>
            <a:endParaRPr sz="2590">
              <a:solidFill>
                <a:schemeClr val="accent2"/>
              </a:solidFill>
            </a:endParaRPr>
          </a:p>
        </p:txBody>
      </p:sp>
      <p:sp>
        <p:nvSpPr>
          <p:cNvPr id="349" name="Google Shape;3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Datalog as DSL for Static Program Analysis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557200" y="1822450"/>
            <a:ext cx="82010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Datalog in static program analysis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Reps’94, Engler’96, …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Datalog is restricted Horn-Logic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Declarative programming for recursive relations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Finite constant set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No back-tracking for evaluation / fast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Extensional/Intensional database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Extractor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Syntactic translation to logical relations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Datalog Engine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Extensional Database/Facts: input relations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Intensional Database/Rules: program analysis specification 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229347" y="1862535"/>
            <a:ext cx="1628775" cy="542925"/>
          </a:xfrm>
          <a:prstGeom prst="ellipse">
            <a:avLst/>
          </a:prstGeom>
          <a:solidFill>
            <a:srgbClr val="7F6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Program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0315567" y="1858164"/>
            <a:ext cx="1628775" cy="542925"/>
          </a:xfrm>
          <a:prstGeom prst="ellipse">
            <a:avLst/>
          </a:prstGeom>
          <a:solidFill>
            <a:srgbClr val="7F6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Relations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0315565" y="4003266"/>
            <a:ext cx="1628775" cy="542925"/>
          </a:xfrm>
          <a:prstGeom prst="ellipse">
            <a:avLst/>
          </a:prstGeom>
          <a:solidFill>
            <a:srgbClr val="7F6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272457" y="2884878"/>
            <a:ext cx="1628775" cy="542925"/>
          </a:xfrm>
          <a:prstGeom prst="ellipse">
            <a:avLst/>
          </a:prstGeom>
          <a:solidFill>
            <a:srgbClr val="C55A1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272457" y="1825625"/>
            <a:ext cx="1628775" cy="608004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Extractor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0315565" y="2852338"/>
            <a:ext cx="1628775" cy="608004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Datalog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/>
          </a:p>
        </p:txBody>
      </p:sp>
      <p:cxnSp>
        <p:nvCxnSpPr>
          <p:cNvPr id="108" name="Google Shape;108;p2"/>
          <p:cNvCxnSpPr>
            <a:stCxn id="102" idx="6"/>
            <a:endCxn id="106" idx="1"/>
          </p:cNvCxnSpPr>
          <p:nvPr/>
        </p:nvCxnSpPr>
        <p:spPr>
          <a:xfrm rot="10800000" flipH="1">
            <a:off x="7858122" y="2129497"/>
            <a:ext cx="414300" cy="4500"/>
          </a:xfrm>
          <a:prstGeom prst="straightConnector1">
            <a:avLst/>
          </a:prstGeom>
          <a:noFill/>
          <a:ln w="349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Google Shape;109;p2"/>
          <p:cNvCxnSpPr>
            <a:stCxn id="106" idx="3"/>
            <a:endCxn id="103" idx="2"/>
          </p:cNvCxnSpPr>
          <p:nvPr/>
        </p:nvCxnSpPr>
        <p:spPr>
          <a:xfrm>
            <a:off x="9901232" y="2129627"/>
            <a:ext cx="414300" cy="0"/>
          </a:xfrm>
          <a:prstGeom prst="straightConnector1">
            <a:avLst/>
          </a:prstGeom>
          <a:noFill/>
          <a:ln w="349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2"/>
          <p:cNvCxnSpPr>
            <a:stCxn id="103" idx="4"/>
            <a:endCxn id="107" idx="0"/>
          </p:cNvCxnSpPr>
          <p:nvPr/>
        </p:nvCxnSpPr>
        <p:spPr>
          <a:xfrm>
            <a:off x="11129955" y="2401089"/>
            <a:ext cx="0" cy="451200"/>
          </a:xfrm>
          <a:prstGeom prst="straightConnector1">
            <a:avLst/>
          </a:prstGeom>
          <a:noFill/>
          <a:ln w="349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2"/>
          <p:cNvCxnSpPr>
            <a:stCxn id="107" idx="2"/>
            <a:endCxn id="104" idx="0"/>
          </p:cNvCxnSpPr>
          <p:nvPr/>
        </p:nvCxnSpPr>
        <p:spPr>
          <a:xfrm>
            <a:off x="11129952" y="3460342"/>
            <a:ext cx="0" cy="543000"/>
          </a:xfrm>
          <a:prstGeom prst="straightConnector1">
            <a:avLst/>
          </a:prstGeom>
          <a:noFill/>
          <a:ln w="349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2"/>
          <p:cNvCxnSpPr>
            <a:stCxn id="105" idx="6"/>
            <a:endCxn id="107" idx="1"/>
          </p:cNvCxnSpPr>
          <p:nvPr/>
        </p:nvCxnSpPr>
        <p:spPr>
          <a:xfrm>
            <a:off x="9901232" y="3156340"/>
            <a:ext cx="414300" cy="0"/>
          </a:xfrm>
          <a:prstGeom prst="straightConnector1">
            <a:avLst/>
          </a:prstGeom>
          <a:noFill/>
          <a:ln w="349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Same Generation Example</a:t>
            </a:r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Given a tree, find who belongs to the same generation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.decl Parent(n: symbol, m: symbol)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Parent("d", "b"). Parent("e", "b"). Parent("f","c").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Parent("g", "c"). Parent("b", "a").  Parent("c","a").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.decl Person(n: symbol)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Person(x) :- Parent(x, _). </a:t>
            </a:r>
            <a:br>
              <a:rPr lang="en-US" sz="2590">
                <a:solidFill>
                  <a:schemeClr val="accent2"/>
                </a:solidFill>
              </a:rPr>
            </a:br>
            <a:r>
              <a:rPr lang="en-US" sz="2590">
                <a:solidFill>
                  <a:schemeClr val="accent2"/>
                </a:solidFill>
              </a:rPr>
              <a:t>Person(x) :- Parent(_, x).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.decl SameGeneration  (n: symbol, m: symbol)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SameGeneration(x, x):- Person(x).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SameGeneration(x, y):- Parent(x,p), SameGeneration(p,q), Parent(y,q).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.output SameGeneration</a:t>
            </a:r>
            <a:endParaRPr sz="2590">
              <a:solidFill>
                <a:schemeClr val="accent2"/>
              </a:solidFill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8680204" y="2892428"/>
            <a:ext cx="642938" cy="32861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10491787" y="3392489"/>
            <a:ext cx="642938" cy="32861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8327233" y="3392489"/>
            <a:ext cx="642938" cy="32861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9770269" y="3401219"/>
            <a:ext cx="642938" cy="32861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9048751" y="3401219"/>
            <a:ext cx="642938" cy="32861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10091738" y="2878143"/>
            <a:ext cx="642938" cy="32861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9370220" y="2449116"/>
            <a:ext cx="642938" cy="32861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363" name="Google Shape;363;p20"/>
          <p:cNvCxnSpPr>
            <a:stCxn id="362" idx="3"/>
            <a:endCxn id="356" idx="7"/>
          </p:cNvCxnSpPr>
          <p:nvPr/>
        </p:nvCxnSpPr>
        <p:spPr>
          <a:xfrm flipH="1">
            <a:off x="9228876" y="2729604"/>
            <a:ext cx="235500" cy="21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4" name="Google Shape;364;p20"/>
          <p:cNvCxnSpPr>
            <a:stCxn id="362" idx="5"/>
            <a:endCxn id="361" idx="1"/>
          </p:cNvCxnSpPr>
          <p:nvPr/>
        </p:nvCxnSpPr>
        <p:spPr>
          <a:xfrm>
            <a:off x="9919002" y="2729604"/>
            <a:ext cx="267000" cy="19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5" name="Google Shape;365;p20"/>
          <p:cNvCxnSpPr>
            <a:stCxn id="356" idx="4"/>
            <a:endCxn id="358" idx="0"/>
          </p:cNvCxnSpPr>
          <p:nvPr/>
        </p:nvCxnSpPr>
        <p:spPr>
          <a:xfrm flipH="1">
            <a:off x="8648573" y="3221040"/>
            <a:ext cx="353100" cy="17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6" name="Google Shape;366;p20"/>
          <p:cNvCxnSpPr>
            <a:stCxn id="356" idx="4"/>
            <a:endCxn id="360" idx="0"/>
          </p:cNvCxnSpPr>
          <p:nvPr/>
        </p:nvCxnSpPr>
        <p:spPr>
          <a:xfrm>
            <a:off x="9001673" y="3221040"/>
            <a:ext cx="368400" cy="18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7" name="Google Shape;367;p20"/>
          <p:cNvCxnSpPr>
            <a:stCxn id="361" idx="4"/>
            <a:endCxn id="359" idx="0"/>
          </p:cNvCxnSpPr>
          <p:nvPr/>
        </p:nvCxnSpPr>
        <p:spPr>
          <a:xfrm flipH="1">
            <a:off x="10091607" y="3206755"/>
            <a:ext cx="321600" cy="19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8" name="Google Shape;368;p20"/>
          <p:cNvCxnSpPr>
            <a:stCxn id="361" idx="4"/>
            <a:endCxn id="357" idx="0"/>
          </p:cNvCxnSpPr>
          <p:nvPr/>
        </p:nvCxnSpPr>
        <p:spPr>
          <a:xfrm>
            <a:off x="10413207" y="3206755"/>
            <a:ext cx="399900" cy="18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9" name="Google Shape;3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Soufflé’s Input: Remarks &amp; C-Preprocessor</a:t>
            </a:r>
            <a:endParaRPr/>
          </a:p>
        </p:txBody>
      </p:sp>
      <p:sp>
        <p:nvSpPr>
          <p:cNvPr id="375" name="Google Shape;37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Soufflé uses two types of comments (like in C++)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// this is a remark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/* this is a remark as well */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 preprocessor processes Soufflé’s input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Includes, macro definition, conditional blocks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#include “myprog.dl”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#define MYPLUS(a,b) (a+b)</a:t>
            </a:r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Declarations of Relations</a:t>
            </a:r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Relations must be declared before being used:</a:t>
            </a:r>
            <a:br>
              <a:rPr lang="en-US"/>
            </a:b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.decl edge(a: symbol, b: symbol ) </a:t>
            </a:r>
            <a:br>
              <a:rPr lang="en-US">
                <a:solidFill>
                  <a:schemeClr val="accent2"/>
                </a:solidFill>
              </a:rPr>
            </a:b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.decl reachable(a: symbol, b: symbol ) </a:t>
            </a:r>
            <a:br>
              <a:rPr lang="en-US">
                <a:solidFill>
                  <a:schemeClr val="accent2"/>
                </a:solidFill>
              </a:rPr>
            </a:b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.output reachable </a:t>
            </a:r>
            <a:br>
              <a:rPr lang="en-US">
                <a:solidFill>
                  <a:schemeClr val="accent2"/>
                </a:solidFill>
              </a:rPr>
            </a:b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edge(“a”, ”b”). edge(“b”, ”c”). edge(“b”, ”c”). edge(“c”, ”d”).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reachable(a,b) :- edge(a,b).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reachable(a,c) :- reachable(a,b), edge(b,c).</a:t>
            </a:r>
            <a:endParaRPr/>
          </a:p>
        </p:txBody>
      </p:sp>
      <p:grpSp>
        <p:nvGrpSpPr>
          <p:cNvPr id="383" name="Google Shape;383;p22"/>
          <p:cNvGrpSpPr/>
          <p:nvPr/>
        </p:nvGrpSpPr>
        <p:grpSpPr>
          <a:xfrm>
            <a:off x="3006817" y="2236027"/>
            <a:ext cx="3950132" cy="1570556"/>
            <a:chOff x="3052902" y="2240508"/>
            <a:chExt cx="3950132" cy="1570556"/>
          </a:xfrm>
        </p:grpSpPr>
        <p:sp>
          <p:nvSpPr>
            <p:cNvPr id="384" name="Google Shape;384;p22"/>
            <p:cNvSpPr txBox="1"/>
            <p:nvPr/>
          </p:nvSpPr>
          <p:spPr>
            <a:xfrm>
              <a:off x="6226283" y="2240508"/>
              <a:ext cx="7767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Type</a:t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3783843" y="3400169"/>
              <a:ext cx="1098115" cy="410895"/>
            </a:xfrm>
            <a:prstGeom prst="rect">
              <a:avLst/>
            </a:prstGeom>
            <a:solidFill>
              <a:srgbClr val="000000">
                <a:alpha val="17647"/>
              </a:srgb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5383436" y="3414624"/>
              <a:ext cx="1079265" cy="396440"/>
            </a:xfrm>
            <a:prstGeom prst="rect">
              <a:avLst/>
            </a:prstGeom>
            <a:solidFill>
              <a:srgbClr val="000000">
                <a:alpha val="17647"/>
              </a:srgb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3052902" y="2618881"/>
              <a:ext cx="1117798" cy="398927"/>
            </a:xfrm>
            <a:prstGeom prst="rect">
              <a:avLst/>
            </a:prstGeom>
            <a:solidFill>
              <a:srgbClr val="000000">
                <a:alpha val="17647"/>
              </a:srgb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4605160" y="2630966"/>
              <a:ext cx="1176929" cy="386841"/>
            </a:xfrm>
            <a:prstGeom prst="rect">
              <a:avLst/>
            </a:prstGeom>
            <a:solidFill>
              <a:srgbClr val="000000">
                <a:alpha val="17647"/>
              </a:srgbClr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9" name="Google Shape;389;p22"/>
            <p:cNvCxnSpPr>
              <a:endCxn id="387" idx="0"/>
            </p:cNvCxnSpPr>
            <p:nvPr/>
          </p:nvCxnSpPr>
          <p:spPr>
            <a:xfrm flipH="1">
              <a:off x="3611801" y="2323681"/>
              <a:ext cx="2622900" cy="295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0" name="Google Shape;390;p22"/>
            <p:cNvCxnSpPr/>
            <p:nvPr/>
          </p:nvCxnSpPr>
          <p:spPr>
            <a:xfrm flipH="1">
              <a:off x="5639522" y="2578348"/>
              <a:ext cx="605949" cy="85362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1" name="Google Shape;391;p22"/>
            <p:cNvCxnSpPr>
              <a:endCxn id="388" idx="0"/>
            </p:cNvCxnSpPr>
            <p:nvPr/>
          </p:nvCxnSpPr>
          <p:spPr>
            <a:xfrm flipH="1">
              <a:off x="5193625" y="2395466"/>
              <a:ext cx="1041000" cy="235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2" name="Google Shape;392;p22"/>
            <p:cNvCxnSpPr/>
            <p:nvPr/>
          </p:nvCxnSpPr>
          <p:spPr>
            <a:xfrm flipH="1">
              <a:off x="4683815" y="2471341"/>
              <a:ext cx="1561656" cy="94355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93" name="Google Shape;39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I/O Directives</a:t>
            </a:r>
            <a:endParaRPr/>
          </a:p>
        </p:txBody>
      </p:sp>
      <p:sp>
        <p:nvSpPr>
          <p:cNvPr id="400" name="Google Shape;40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 directive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 from a tab-separated file </a:t>
            </a:r>
            <a:r>
              <a:rPr lang="en-US" b="1" i="1"/>
              <a:t>&lt;relation-name&gt;.</a:t>
            </a:r>
            <a:r>
              <a:rPr lang="en-US" b="1"/>
              <a:t>facts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Still may have rules/facts in the source code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</a:t>
            </a:r>
            <a:r>
              <a:rPr lang="en-US">
                <a:solidFill>
                  <a:schemeClr val="accent2"/>
                </a:solidFill>
              </a:rPr>
              <a:t>.input </a:t>
            </a:r>
            <a:r>
              <a:rPr lang="en-US" b="1">
                <a:solidFill>
                  <a:schemeClr val="accent2"/>
                </a:solidFill>
              </a:rPr>
              <a:t>&lt;relation-name&gt;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directive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Facts are written to file </a:t>
            </a:r>
            <a:r>
              <a:rPr lang="en-US" b="1" i="1"/>
              <a:t>&lt;relation-name&gt;.</a:t>
            </a:r>
            <a:r>
              <a:rPr lang="en-US" b="1"/>
              <a:t>csv </a:t>
            </a:r>
            <a:r>
              <a:rPr lang="en-US"/>
              <a:t>(or stdout)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</a:t>
            </a:r>
            <a:r>
              <a:rPr lang="en-US">
                <a:solidFill>
                  <a:schemeClr val="accent2"/>
                </a:solidFill>
              </a:rPr>
              <a:t>.output </a:t>
            </a:r>
            <a:r>
              <a:rPr lang="en-US" b="1">
                <a:solidFill>
                  <a:schemeClr val="accent2"/>
                </a:solidFill>
              </a:rPr>
              <a:t>&lt;relation-name&gt;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Print size of a relation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</a:t>
            </a:r>
            <a:r>
              <a:rPr lang="en-US">
                <a:solidFill>
                  <a:schemeClr val="accent2"/>
                </a:solidFill>
              </a:rPr>
              <a:t>.printsize </a:t>
            </a:r>
            <a:r>
              <a:rPr lang="en-US" b="1">
                <a:solidFill>
                  <a:schemeClr val="accent2"/>
                </a:solidFill>
              </a:rPr>
              <a:t>&lt;relation-name&gt;</a:t>
            </a:r>
            <a:endParaRPr/>
          </a:p>
        </p:txBody>
      </p:sp>
      <p:sp>
        <p:nvSpPr>
          <p:cNvPr id="401" name="Google Shape;40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Exercise: Relation Qualifier</a:t>
            </a:r>
            <a:endParaRPr/>
          </a:p>
        </p:txBody>
      </p:sp>
      <p:sp>
        <p:nvSpPr>
          <p:cNvPr id="408" name="Google Shape;40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.decl A (n: symbol )</a:t>
            </a:r>
            <a:br>
              <a:rPr lang="en-US" sz="2590">
                <a:solidFill>
                  <a:schemeClr val="accent2"/>
                </a:solidFill>
              </a:rPr>
            </a:br>
            <a:r>
              <a:rPr lang="en-US" sz="2590">
                <a:solidFill>
                  <a:schemeClr val="accent2"/>
                </a:solidFill>
              </a:rPr>
              <a:t>.input A 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br>
              <a:rPr lang="en-US" sz="2590">
                <a:solidFill>
                  <a:schemeClr val="accent2"/>
                </a:solidFill>
              </a:rPr>
            </a:br>
            <a:r>
              <a:rPr lang="en-US" sz="2590">
                <a:solidFill>
                  <a:schemeClr val="accent2"/>
                </a:solidFill>
              </a:rPr>
              <a:t>.decl B (n: symbol)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B(n) :- A(n).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br>
              <a:rPr lang="en-US" sz="2590">
                <a:solidFill>
                  <a:schemeClr val="accent2"/>
                </a:solidFill>
              </a:rPr>
            </a:br>
            <a:r>
              <a:rPr lang="en-US" sz="2590">
                <a:solidFill>
                  <a:schemeClr val="accent2"/>
                </a:solidFill>
              </a:rPr>
              <a:t>.decl C(n: symbol) </a:t>
            </a:r>
            <a:br>
              <a:rPr lang="en-US" sz="2590">
                <a:solidFill>
                  <a:schemeClr val="accent2"/>
                </a:solidFill>
              </a:rPr>
            </a:br>
            <a:r>
              <a:rPr lang="en-US" sz="2590">
                <a:solidFill>
                  <a:schemeClr val="accent2"/>
                </a:solidFill>
              </a:rPr>
              <a:t>.output C</a:t>
            </a:r>
            <a:br>
              <a:rPr lang="en-US" sz="2590">
                <a:solidFill>
                  <a:schemeClr val="accent2"/>
                </a:solidFill>
              </a:rPr>
            </a:br>
            <a:r>
              <a:rPr lang="en-US" sz="2590">
                <a:solidFill>
                  <a:schemeClr val="accent2"/>
                </a:solidFill>
              </a:rPr>
              <a:t>C(n) :- B(n). </a:t>
            </a:r>
            <a:br>
              <a:rPr lang="en-US" sz="2590">
                <a:solidFill>
                  <a:schemeClr val="accent2"/>
                </a:solidFill>
              </a:rPr>
            </a:br>
            <a:endParaRPr sz="259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590"/>
              <a:buNone/>
            </a:pPr>
            <a:r>
              <a:rPr lang="en-US" sz="2590">
                <a:solidFill>
                  <a:schemeClr val="accent2"/>
                </a:solidFill>
              </a:rPr>
              <a:t>.decl D(n: symbol) </a:t>
            </a:r>
            <a:br>
              <a:rPr lang="en-US" sz="2590">
                <a:solidFill>
                  <a:schemeClr val="accent2"/>
                </a:solidFill>
              </a:rPr>
            </a:br>
            <a:r>
              <a:rPr lang="en-US" sz="2590">
                <a:solidFill>
                  <a:schemeClr val="accent2"/>
                </a:solidFill>
              </a:rPr>
              <a:t>.printsize D</a:t>
            </a:r>
            <a:br>
              <a:rPr lang="en-US" sz="2590">
                <a:solidFill>
                  <a:schemeClr val="accent2"/>
                </a:solidFill>
              </a:rPr>
            </a:br>
            <a:r>
              <a:rPr lang="en-US" sz="2590">
                <a:solidFill>
                  <a:schemeClr val="accent2"/>
                </a:solidFill>
              </a:rPr>
              <a:t>D(n) :- C(n). </a:t>
            </a:r>
            <a:endParaRPr/>
          </a:p>
        </p:txBody>
      </p:sp>
      <p:sp>
        <p:nvSpPr>
          <p:cNvPr id="409" name="Google Shape;409;p24"/>
          <p:cNvSpPr txBox="1">
            <a:spLocks noGrp="1"/>
          </p:cNvSpPr>
          <p:nvPr>
            <p:ph type="body" idx="4294967295"/>
          </p:nvPr>
        </p:nvSpPr>
        <p:spPr>
          <a:xfrm>
            <a:off x="70104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Read from file A.facts facts</a:t>
            </a:r>
            <a:endParaRPr/>
          </a:p>
          <a:p>
            <a:pPr marL="22860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Copy facts from A to B</a:t>
            </a:r>
            <a:endParaRPr/>
          </a:p>
          <a:p>
            <a:pPr marL="22860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Copy facts from B to C and output it to file C.csv</a:t>
            </a:r>
            <a:endParaRPr sz="2590"/>
          </a:p>
          <a:p>
            <a:pPr marL="228600" lvl="0" indent="-6413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Copy facts from C to D and output the </a:t>
            </a:r>
            <a:r>
              <a:rPr lang="en-US" sz="2590" u="sng"/>
              <a:t>number of facts </a:t>
            </a:r>
            <a:r>
              <a:rPr lang="en-US" sz="2590"/>
              <a:t>on stdout</a:t>
            </a:r>
            <a:endParaRPr sz="2590"/>
          </a:p>
        </p:txBody>
      </p:sp>
      <p:sp>
        <p:nvSpPr>
          <p:cNvPr id="410" name="Google Shape;4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 Goals in Soufflé</a:t>
            </a:r>
            <a:endParaRPr/>
          </a:p>
        </p:txBody>
      </p:sp>
      <p:sp>
        <p:nvSpPr>
          <p:cNvPr id="416" name="Google Shape;416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Soufflé has no traditional Datalog goals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Goals are simulated by output directives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several independent goals by one evaluation</a:t>
            </a:r>
            <a:endParaRPr/>
          </a:p>
        </p:txBody>
      </p:sp>
      <p:sp>
        <p:nvSpPr>
          <p:cNvPr id="417" name="Google Shape;41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Info about I/O Directives</a:t>
            </a:r>
            <a:endParaRPr/>
          </a:p>
        </p:txBody>
      </p:sp>
      <p:sp>
        <p:nvSpPr>
          <p:cNvPr id="423" name="Google Shape;42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Relations can be loaded from/stored to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Arbitrary CSV files (change delimiters / columns / filenames / etc.)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Compressed text files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SQLITE3 databases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JSON Format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features are controlled via a list of parameters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.decl A(a:number, b:number)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.output A(IO=sqlite, dbname="path/to/sqlite3db")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Documentation: 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http://souffle-lang.org/docs/io/</a:t>
            </a:r>
            <a:endParaRPr/>
          </a:p>
        </p:txBody>
      </p:sp>
      <p:sp>
        <p:nvSpPr>
          <p:cNvPr id="424" name="Google Shape;42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03AF8-D74B-AF48-80BF-CE2354A5C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L2 - Rules &amp; Type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9BE0BC3-28B4-3C4D-BB41-02ECFE953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Bernhard Scholz</a:t>
            </a:r>
          </a:p>
          <a:p>
            <a:r>
              <a:rPr lang="en-US" dirty="0"/>
              <a:t>The University of Sydney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F5E6C-BD63-8B40-A321-9A6450E6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7742B-9201-4E46-AA2B-C404BE26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04" y="625330"/>
            <a:ext cx="3005137" cy="10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37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F398-21C9-914E-86AF-AEC0E288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 on Rules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E4E8-0833-9244-A646-9EB076D0D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5A3BB-1A2E-474B-8575-D3619AA6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14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Head is an atom</a:t>
            </a:r>
          </a:p>
          <a:p>
            <a:pPr lvl="1"/>
            <a:r>
              <a:rPr lang="en-US" dirty="0"/>
              <a:t>Body</a:t>
            </a:r>
          </a:p>
          <a:p>
            <a:pPr lvl="2"/>
            <a:r>
              <a:rPr lang="en-US" dirty="0"/>
              <a:t>Atoms</a:t>
            </a:r>
          </a:p>
          <a:p>
            <a:pPr lvl="2"/>
            <a:r>
              <a:rPr lang="en-US" dirty="0"/>
              <a:t>Constraints</a:t>
            </a:r>
          </a:p>
          <a:p>
            <a:pPr lvl="2"/>
            <a:r>
              <a:rPr lang="en-US" dirty="0"/>
              <a:t>Negation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accent2"/>
                </a:solidFill>
              </a:rPr>
              <a:t>  A(x,y) :-         </a:t>
            </a:r>
            <a:r>
              <a:rPr lang="en-US" sz="3000" dirty="0">
                <a:solidFill>
                  <a:schemeClr val="accent6"/>
                </a:solidFill>
              </a:rPr>
              <a:t>// Head</a:t>
            </a:r>
            <a:br>
              <a:rPr lang="en-US" sz="3000" dirty="0">
                <a:solidFill>
                  <a:schemeClr val="accent2"/>
                </a:solidFill>
              </a:rPr>
            </a:br>
            <a:r>
              <a:rPr lang="en-US" sz="3000" dirty="0">
                <a:solidFill>
                  <a:schemeClr val="accent2"/>
                </a:solidFill>
              </a:rPr>
              <a:t>      B(x,y),       </a:t>
            </a:r>
            <a:r>
              <a:rPr lang="en-US" sz="3000" dirty="0">
                <a:solidFill>
                  <a:schemeClr val="accent6"/>
                </a:solidFill>
              </a:rPr>
              <a:t>// Atom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accent2"/>
                </a:solidFill>
              </a:rPr>
              <a:t>      x != y,        </a:t>
            </a:r>
            <a:r>
              <a:rPr lang="en-US" sz="3000" dirty="0">
                <a:solidFill>
                  <a:schemeClr val="accent6"/>
                </a:solidFill>
              </a:rPr>
              <a:t>// Constraint 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accent2"/>
                </a:solidFill>
              </a:rPr>
              <a:t>      !C(x,y).      </a:t>
            </a:r>
            <a:r>
              <a:rPr lang="en-US" sz="3000" dirty="0">
                <a:solidFill>
                  <a:schemeClr val="accent6"/>
                </a:solidFill>
              </a:rPr>
              <a:t>// Negation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DA67-0058-0749-A1F8-EEBC46C1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4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1981200" y="152718"/>
            <a:ext cx="756150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Hand crafted vs Datalog</a:t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7436" y="1369583"/>
            <a:ext cx="4567187" cy="229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9659" y="1343927"/>
            <a:ext cx="4297776" cy="102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3804" y="2642465"/>
            <a:ext cx="4438897" cy="353471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6052700" y="3835016"/>
            <a:ext cx="4107300" cy="2031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 gap?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evaluation algorithms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data-structures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index management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can we do?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/ Constraints in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Negation and constraints</a:t>
            </a:r>
          </a:p>
          <a:p>
            <a:pPr lvl="1"/>
            <a:r>
              <a:rPr lang="en-US" dirty="0"/>
              <a:t>Used variables must be grounded</a:t>
            </a:r>
          </a:p>
          <a:p>
            <a:r>
              <a:rPr lang="en-US" dirty="0"/>
              <a:t>Negation by stratification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.decl edge,path(x:number, y:number)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edge(1,2). edge(2,3). edge(1,4). edge(4,3).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path(x,y) :-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edge(x,y);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edge(x,q), path(q,y), q!= 4, !edge(3,2).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path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DA67-0058-0749-A1F8-EEBC46C1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46BD5C-1DEE-0247-84CB-09058A61391B}"/>
              </a:ext>
            </a:extLst>
          </p:cNvPr>
          <p:cNvGrpSpPr/>
          <p:nvPr/>
        </p:nvGrpSpPr>
        <p:grpSpPr>
          <a:xfrm>
            <a:off x="4970520" y="4555491"/>
            <a:ext cx="4818804" cy="790865"/>
            <a:chOff x="2992581" y="1459171"/>
            <a:chExt cx="4818804" cy="790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342060-A63E-8443-BCCC-7F5BCFD4969E}"/>
                </a:ext>
              </a:extLst>
            </p:cNvPr>
            <p:cNvSpPr/>
            <p:nvPr/>
          </p:nvSpPr>
          <p:spPr>
            <a:xfrm>
              <a:off x="2992581" y="1837857"/>
              <a:ext cx="1529134" cy="412179"/>
            </a:xfrm>
            <a:prstGeom prst="rect">
              <a:avLst/>
            </a:prstGeom>
            <a:solidFill>
              <a:srgbClr val="00000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5B9C01-8962-744E-93F1-3962AEF4797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541295" y="1751559"/>
              <a:ext cx="1572381" cy="188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CC9168-2E20-9F47-A808-73C0758F1055}"/>
                </a:ext>
              </a:extLst>
            </p:cNvPr>
            <p:cNvSpPr txBox="1"/>
            <p:nvPr/>
          </p:nvSpPr>
          <p:spPr>
            <a:xfrm>
              <a:off x="6113676" y="1459171"/>
              <a:ext cx="16977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Negation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5DBB07-5694-534D-B742-B6EDCAA27FC6}"/>
              </a:ext>
            </a:extLst>
          </p:cNvPr>
          <p:cNvGrpSpPr/>
          <p:nvPr/>
        </p:nvGrpSpPr>
        <p:grpSpPr>
          <a:xfrm>
            <a:off x="4069491" y="3841340"/>
            <a:ext cx="7729140" cy="1505016"/>
            <a:chOff x="3068727" y="745020"/>
            <a:chExt cx="7729140" cy="150501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3B94FF-E10C-444A-91C8-BCAEDF18EA9F}"/>
                </a:ext>
              </a:extLst>
            </p:cNvPr>
            <p:cNvSpPr/>
            <p:nvPr/>
          </p:nvSpPr>
          <p:spPr>
            <a:xfrm>
              <a:off x="3068727" y="1837857"/>
              <a:ext cx="790833" cy="412179"/>
            </a:xfrm>
            <a:prstGeom prst="rect">
              <a:avLst/>
            </a:prstGeom>
            <a:solidFill>
              <a:srgbClr val="00000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A40639B-3D9B-4C4C-A173-970CBD82CE8A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3566115" y="1037408"/>
              <a:ext cx="3564530" cy="772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CD8818-C9FB-6F4F-89EB-AD5314C3E252}"/>
                </a:ext>
              </a:extLst>
            </p:cNvPr>
            <p:cNvSpPr txBox="1"/>
            <p:nvPr/>
          </p:nvSpPr>
          <p:spPr>
            <a:xfrm>
              <a:off x="7130645" y="745020"/>
              <a:ext cx="3667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Inequality constraint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07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Binding of variables in body atoms necessary: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       direct(x) :- edge(x,y), x!=y, !edge(y,x).   </a:t>
            </a:r>
          </a:p>
          <a:p>
            <a:pPr marL="0" indent="0">
              <a:buNone/>
            </a:pPr>
            <a:endParaRPr lang="en-US" sz="3600" dirty="0">
              <a:solidFill>
                <a:schemeClr val="accent2"/>
              </a:solidFill>
            </a:endParaRPr>
          </a:p>
          <a:p>
            <a:r>
              <a:rPr lang="en-US" dirty="0"/>
              <a:t>Bind variable values to tuple elements while iterating over relations</a:t>
            </a:r>
          </a:p>
          <a:p>
            <a:r>
              <a:rPr lang="en-US" dirty="0"/>
              <a:t>Not valid rule because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y</a:t>
            </a:r>
            <a:r>
              <a:rPr lang="en-US" dirty="0"/>
              <a:t> are not grounded: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     </a:t>
            </a:r>
            <a:r>
              <a:rPr lang="en-US" sz="3600" dirty="0">
                <a:solidFill>
                  <a:schemeClr val="accent6"/>
                </a:solidFill>
              </a:rPr>
              <a:t>// no positive atom 	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     simple(x) :- x!=y, !edge(y,x).       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     </a:t>
            </a:r>
            <a:r>
              <a:rPr lang="en-US" sz="3600" dirty="0">
                <a:solidFill>
                  <a:schemeClr val="accent6"/>
                </a:solidFill>
              </a:rPr>
              <a:t>// variable i not bound due to functor usage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       fib(i,x1+x2) :- fib(</a:t>
            </a:r>
            <a:r>
              <a:rPr lang="en-US" sz="3600" b="1" dirty="0">
                <a:solidFill>
                  <a:srgbClr val="FF0000"/>
                </a:solidFill>
              </a:rPr>
              <a:t>i-1</a:t>
            </a:r>
            <a:r>
              <a:rPr lang="en-US" sz="3600" dirty="0">
                <a:solidFill>
                  <a:srgbClr val="FF0000"/>
                </a:solidFill>
              </a:rPr>
              <a:t>, x1), fib(</a:t>
            </a:r>
            <a:r>
              <a:rPr lang="en-US" sz="3600" b="1" dirty="0">
                <a:solidFill>
                  <a:srgbClr val="FF0000"/>
                </a:solidFill>
              </a:rPr>
              <a:t>i-2</a:t>
            </a:r>
            <a:r>
              <a:rPr lang="en-US" sz="3600" dirty="0">
                <a:solidFill>
                  <a:srgbClr val="FF0000"/>
                </a:solidFill>
              </a:rPr>
              <a:t>, x2).  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6"/>
                </a:solidFill>
              </a:rPr>
              <a:t>        // but fib(i+1,x1+x2) :- fib(i, x1), fib(i-1, x2). works!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DA67-0058-0749-A1F8-EEBC46C1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D0048A-68A6-D04D-9CA8-A3E64A6869E8}"/>
              </a:ext>
            </a:extLst>
          </p:cNvPr>
          <p:cNvGrpSpPr/>
          <p:nvPr/>
        </p:nvGrpSpPr>
        <p:grpSpPr>
          <a:xfrm>
            <a:off x="4152964" y="2125181"/>
            <a:ext cx="4201863" cy="950744"/>
            <a:chOff x="3029724" y="1791222"/>
            <a:chExt cx="4201863" cy="9507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4D854B-7252-9A45-BF1B-B40159B178F7}"/>
                </a:ext>
              </a:extLst>
            </p:cNvPr>
            <p:cNvSpPr/>
            <p:nvPr/>
          </p:nvSpPr>
          <p:spPr>
            <a:xfrm>
              <a:off x="3029724" y="1791222"/>
              <a:ext cx="514961" cy="489079"/>
            </a:xfrm>
            <a:prstGeom prst="rect">
              <a:avLst/>
            </a:prstGeom>
            <a:solidFill>
              <a:srgbClr val="00000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7B79FA-659F-2F45-8D2F-3731E3E400FF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3544686" y="2302526"/>
              <a:ext cx="1036432" cy="208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7068AB-1034-2D48-8426-2524EB5099AE}"/>
                </a:ext>
              </a:extLst>
            </p:cNvPr>
            <p:cNvSpPr txBox="1"/>
            <p:nvPr/>
          </p:nvSpPr>
          <p:spPr>
            <a:xfrm>
              <a:off x="4581118" y="2280301"/>
              <a:ext cx="26504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Grounded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92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for Ungrounded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Equivalence constraints propagate values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		 </a:t>
            </a:r>
            <a:r>
              <a:rPr lang="en-US" sz="3600" dirty="0">
                <a:solidFill>
                  <a:schemeClr val="accent2"/>
                </a:solidFill>
              </a:rPr>
              <a:t>A(a, b) :- B(a, b), y = a, y != b.  </a:t>
            </a:r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  <a:p>
            <a:r>
              <a:rPr lang="en-US" dirty="0"/>
              <a:t>It still works because of rule rewriting to,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en-US" sz="3600" dirty="0">
                <a:solidFill>
                  <a:schemeClr val="accent2"/>
                </a:solidFill>
              </a:rPr>
              <a:t>A(a, b) :- B(a, b), a != b.</a:t>
            </a:r>
            <a:endParaRPr lang="en-US" sz="3600" dirty="0"/>
          </a:p>
          <a:p>
            <a:r>
              <a:rPr lang="en-US" dirty="0"/>
              <a:t>Future plan</a:t>
            </a:r>
          </a:p>
          <a:p>
            <a:pPr lvl="1"/>
            <a:r>
              <a:rPr lang="en-US" dirty="0"/>
              <a:t>Extend rewrite system for ungrounded rules</a:t>
            </a:r>
          </a:p>
          <a:p>
            <a:pPr lvl="1"/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A(a, b) :- B(a+1, b). </a:t>
            </a:r>
            <a:r>
              <a:rPr lang="en-US" dirty="0"/>
              <a:t>can be rewritten to</a:t>
            </a:r>
            <a:r>
              <a:rPr lang="en-US" dirty="0">
                <a:solidFill>
                  <a:schemeClr val="accent2"/>
                </a:solidFill>
              </a:rPr>
              <a:t> A(a-1, b) :- B(a, b).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DA67-0058-0749-A1F8-EEBC46C1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A7896A-1B54-D847-AC9A-F9E2169327A5}"/>
              </a:ext>
            </a:extLst>
          </p:cNvPr>
          <p:cNvGrpSpPr/>
          <p:nvPr/>
        </p:nvGrpSpPr>
        <p:grpSpPr>
          <a:xfrm>
            <a:off x="5651259" y="2282291"/>
            <a:ext cx="4176618" cy="1259230"/>
            <a:chOff x="3029724" y="1791222"/>
            <a:chExt cx="4176618" cy="12592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A418F1-6122-FC4A-A767-3454CD14218C}"/>
                </a:ext>
              </a:extLst>
            </p:cNvPr>
            <p:cNvSpPr/>
            <p:nvPr/>
          </p:nvSpPr>
          <p:spPr>
            <a:xfrm>
              <a:off x="3029724" y="1791222"/>
              <a:ext cx="363951" cy="489079"/>
            </a:xfrm>
            <a:prstGeom prst="rect">
              <a:avLst/>
            </a:prstGeom>
            <a:solidFill>
              <a:srgbClr val="00000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C74003-477E-2547-AAB5-21130700B457}"/>
                </a:ext>
              </a:extLst>
            </p:cNvPr>
            <p:cNvCxnSpPr>
              <a:cxnSpLocks/>
              <a:stCxn id="12" idx="1"/>
              <a:endCxn id="10" idx="2"/>
            </p:cNvCxnSpPr>
            <p:nvPr/>
          </p:nvCxnSpPr>
          <p:spPr>
            <a:xfrm flipH="1" flipV="1">
              <a:off x="3211700" y="2280301"/>
              <a:ext cx="1034793" cy="539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3B7A4C-EA35-5346-9ABF-EF61D04A1959}"/>
                </a:ext>
              </a:extLst>
            </p:cNvPr>
            <p:cNvSpPr txBox="1"/>
            <p:nvPr/>
          </p:nvSpPr>
          <p:spPr>
            <a:xfrm>
              <a:off x="4246493" y="2588787"/>
              <a:ext cx="29598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Ungrounded Variables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AC51094-93D4-2946-A214-38A0C9ADBCF7}"/>
              </a:ext>
            </a:extLst>
          </p:cNvPr>
          <p:cNvSpPr/>
          <p:nvPr/>
        </p:nvSpPr>
        <p:spPr>
          <a:xfrm>
            <a:off x="6585283" y="2295998"/>
            <a:ext cx="363951" cy="489079"/>
          </a:xfrm>
          <a:prstGeom prst="rect">
            <a:avLst/>
          </a:prstGeom>
          <a:solidFill>
            <a:srgbClr val="000000">
              <a:alpha val="1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AB3477-2726-5F4B-AD0F-A034463EBFE4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H="1" flipV="1">
            <a:off x="6767259" y="2785077"/>
            <a:ext cx="1580694" cy="29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Unnamed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may have (named) unnamed variables. </a:t>
            </a:r>
          </a:p>
          <a:p>
            <a:pPr lvl="1"/>
            <a:r>
              <a:rPr lang="en-US" dirty="0"/>
              <a:t>Start with underscore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.decl edge(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y:number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edge(1,2). edge(2,3).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sources(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sources(x) :- edge(x,_).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targets(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Targets(x) :- edge(_</a:t>
            </a:r>
            <a:r>
              <a:rPr lang="en-US" dirty="0" err="1">
                <a:solidFill>
                  <a:schemeClr val="accent2"/>
                </a:solidFill>
              </a:rPr>
              <a:t>source,x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.output sources, targets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DA67-0058-0749-A1F8-EEBC46C1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34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46BD5C-1DEE-0247-84CB-09058A61391B}"/>
              </a:ext>
            </a:extLst>
          </p:cNvPr>
          <p:cNvGrpSpPr/>
          <p:nvPr/>
        </p:nvGrpSpPr>
        <p:grpSpPr>
          <a:xfrm>
            <a:off x="3799743" y="3664077"/>
            <a:ext cx="5793549" cy="772284"/>
            <a:chOff x="2992581" y="1440328"/>
            <a:chExt cx="5793549" cy="7722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342060-A63E-8443-BCCC-7F5BCFD4969E}"/>
                </a:ext>
              </a:extLst>
            </p:cNvPr>
            <p:cNvSpPr/>
            <p:nvPr/>
          </p:nvSpPr>
          <p:spPr>
            <a:xfrm>
              <a:off x="2992581" y="1837857"/>
              <a:ext cx="228559" cy="374755"/>
            </a:xfrm>
            <a:prstGeom prst="rect">
              <a:avLst/>
            </a:prstGeom>
            <a:solidFill>
              <a:srgbClr val="00000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5B9C01-8962-744E-93F1-3962AEF47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1141" y="1837857"/>
              <a:ext cx="2290118" cy="18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CC9168-2E20-9F47-A808-73C0758F1055}"/>
                </a:ext>
              </a:extLst>
            </p:cNvPr>
            <p:cNvSpPr txBox="1"/>
            <p:nvPr/>
          </p:nvSpPr>
          <p:spPr>
            <a:xfrm>
              <a:off x="5511259" y="1440328"/>
              <a:ext cx="32748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Unnamed Variable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5DBB07-5694-534D-B742-B6EDCAA27FC6}"/>
              </a:ext>
            </a:extLst>
          </p:cNvPr>
          <p:cNvGrpSpPr/>
          <p:nvPr/>
        </p:nvGrpSpPr>
        <p:grpSpPr>
          <a:xfrm>
            <a:off x="3490824" y="4571298"/>
            <a:ext cx="8093569" cy="896507"/>
            <a:chOff x="2992581" y="1316105"/>
            <a:chExt cx="8093569" cy="8965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3B94FF-E10C-444A-91C8-BCAEDF18EA9F}"/>
                </a:ext>
              </a:extLst>
            </p:cNvPr>
            <p:cNvSpPr/>
            <p:nvPr/>
          </p:nvSpPr>
          <p:spPr>
            <a:xfrm>
              <a:off x="2992581" y="1837857"/>
              <a:ext cx="1163554" cy="374755"/>
            </a:xfrm>
            <a:prstGeom prst="rect">
              <a:avLst/>
            </a:prstGeom>
            <a:solidFill>
              <a:srgbClr val="00000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A40639B-3D9B-4C4C-A173-970CBD82C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6135" y="1702920"/>
              <a:ext cx="2290118" cy="187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CD8818-C9FB-6F4F-89EB-AD5314C3E252}"/>
                </a:ext>
              </a:extLst>
            </p:cNvPr>
            <p:cNvSpPr txBox="1"/>
            <p:nvPr/>
          </p:nvSpPr>
          <p:spPr>
            <a:xfrm>
              <a:off x="6508037" y="1316105"/>
              <a:ext cx="45781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Named unnamed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089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with Multiple-Heads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with multiple heads permitted</a:t>
            </a:r>
          </a:p>
          <a:p>
            <a:r>
              <a:rPr lang="en-US" dirty="0"/>
              <a:t>Syntactic sugar to minimize coding effort</a:t>
            </a:r>
          </a:p>
          <a:p>
            <a:r>
              <a:rPr lang="en-US" dirty="0"/>
              <a:t>Single declaration for multiple relations</a:t>
            </a:r>
          </a:p>
          <a:p>
            <a:r>
              <a:rPr lang="en-US" dirty="0"/>
              <a:t>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B(x), C(x) :- A(x). 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B,C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7988" y="3293743"/>
            <a:ext cx="4886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 err="1">
                <a:solidFill>
                  <a:schemeClr val="accent2"/>
                </a:solidFill>
              </a:rPr>
              <a:t>decl</a:t>
            </a:r>
            <a:r>
              <a:rPr lang="en-US" sz="2800" dirty="0">
                <a:solidFill>
                  <a:schemeClr val="accent2"/>
                </a:solidFill>
              </a:rPr>
              <a:t> B(</a:t>
            </a:r>
            <a:r>
              <a:rPr lang="en-US" sz="2800" dirty="0" err="1">
                <a:solidFill>
                  <a:schemeClr val="accent2"/>
                </a:solidFill>
              </a:rPr>
              <a:t>x:number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B(x) :- A(x).  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 err="1">
                <a:solidFill>
                  <a:schemeClr val="accent2"/>
                </a:solidFill>
              </a:rPr>
              <a:t>decl</a:t>
            </a:r>
            <a:r>
              <a:rPr lang="en-US" sz="2800" dirty="0">
                <a:solidFill>
                  <a:schemeClr val="accent2"/>
                </a:solidFill>
              </a:rPr>
              <a:t> C(</a:t>
            </a:r>
            <a:r>
              <a:rPr lang="en-US" sz="2800" dirty="0" err="1">
                <a:solidFill>
                  <a:schemeClr val="accent2"/>
                </a:solidFill>
              </a:rPr>
              <a:t>x:number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C(x) :- A(x).  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.output B,C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691063" y="4205077"/>
            <a:ext cx="1485900" cy="642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Equivalent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FEFF0-4398-E146-BD87-AC7289F5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4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Disjunctions in Rule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Disjunction in bodies permitted</a:t>
            </a:r>
          </a:p>
          <a:p>
            <a:r>
              <a:rPr lang="en-US" dirty="0"/>
              <a:t>Syntactic sugar to shorten code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edge,path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y:number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edge(1,2). edge(2,3).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path(</a:t>
            </a:r>
            <a:r>
              <a:rPr lang="en-US" dirty="0" err="1">
                <a:solidFill>
                  <a:schemeClr val="accent2"/>
                </a:solidFill>
              </a:rPr>
              <a:t>x,y</a:t>
            </a:r>
            <a:r>
              <a:rPr lang="en-US" dirty="0">
                <a:solidFill>
                  <a:schemeClr val="accent2"/>
                </a:solidFill>
              </a:rPr>
              <a:t>) :-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edge(</a:t>
            </a:r>
            <a:r>
              <a:rPr lang="en-US" dirty="0" err="1">
                <a:solidFill>
                  <a:schemeClr val="accent2"/>
                </a:solidFill>
              </a:rPr>
              <a:t>x,y</a:t>
            </a:r>
            <a:r>
              <a:rPr lang="en-US" dirty="0">
                <a:solidFill>
                  <a:schemeClr val="accent2"/>
                </a:solidFill>
              </a:rPr>
              <a:t>);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edge(</a:t>
            </a:r>
            <a:r>
              <a:rPr lang="en-US" dirty="0" err="1">
                <a:solidFill>
                  <a:schemeClr val="accent2"/>
                </a:solidFill>
              </a:rPr>
              <a:t>x,q</a:t>
            </a:r>
            <a:r>
              <a:rPr lang="en-US" dirty="0">
                <a:solidFill>
                  <a:schemeClr val="accent2"/>
                </a:solidFill>
              </a:rPr>
              <a:t>), path(</a:t>
            </a:r>
            <a:r>
              <a:rPr lang="en-US" dirty="0" err="1">
                <a:solidFill>
                  <a:schemeClr val="accent2"/>
                </a:solidFill>
              </a:rPr>
              <a:t>q,y</a:t>
            </a:r>
            <a:r>
              <a:rPr lang="en-US" dirty="0">
                <a:solidFill>
                  <a:schemeClr val="accent2"/>
                </a:solidFill>
              </a:rPr>
              <a:t>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path</a:t>
            </a:r>
          </a:p>
        </p:txBody>
      </p:sp>
      <p:sp>
        <p:nvSpPr>
          <p:cNvPr id="4" name="Right Arrow 3"/>
          <p:cNvSpPr/>
          <p:nvPr/>
        </p:nvSpPr>
        <p:spPr>
          <a:xfrm>
            <a:off x="5163378" y="4347955"/>
            <a:ext cx="1485900" cy="642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Equivalent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0887" y="3166289"/>
            <a:ext cx="4891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 err="1">
                <a:solidFill>
                  <a:schemeClr val="accent2"/>
                </a:solidFill>
              </a:rPr>
              <a:t>decl</a:t>
            </a:r>
            <a:r>
              <a:rPr lang="en-US" sz="2800" dirty="0">
                <a:solidFill>
                  <a:schemeClr val="accent2"/>
                </a:solidFill>
              </a:rPr>
              <a:t> edge(</a:t>
            </a:r>
            <a:r>
              <a:rPr lang="en-US" sz="2800" dirty="0" err="1">
                <a:solidFill>
                  <a:schemeClr val="accent2"/>
                </a:solidFill>
              </a:rPr>
              <a:t>x:number</a:t>
            </a:r>
            <a:r>
              <a:rPr lang="en-US" sz="2800" dirty="0">
                <a:solidFill>
                  <a:schemeClr val="accent2"/>
                </a:solidFill>
              </a:rPr>
              <a:t>, </a:t>
            </a:r>
            <a:r>
              <a:rPr lang="en-US" sz="2800" dirty="0" err="1">
                <a:solidFill>
                  <a:schemeClr val="accent2"/>
                </a:solidFill>
              </a:rPr>
              <a:t>y:number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edge(1,2). edge(2,3). 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 err="1">
                <a:solidFill>
                  <a:schemeClr val="accent2"/>
                </a:solidFill>
              </a:rPr>
              <a:t>decl</a:t>
            </a:r>
            <a:r>
              <a:rPr lang="en-US" sz="2800" dirty="0">
                <a:solidFill>
                  <a:schemeClr val="accent2"/>
                </a:solidFill>
              </a:rPr>
              <a:t> path(</a:t>
            </a:r>
            <a:r>
              <a:rPr lang="en-US" sz="2800" dirty="0" err="1">
                <a:solidFill>
                  <a:schemeClr val="accent2"/>
                </a:solidFill>
              </a:rPr>
              <a:t>x:number</a:t>
            </a:r>
            <a:r>
              <a:rPr lang="en-US" sz="2800" dirty="0">
                <a:solidFill>
                  <a:schemeClr val="accent2"/>
                </a:solidFill>
              </a:rPr>
              <a:t>, </a:t>
            </a:r>
            <a:r>
              <a:rPr lang="en-US" sz="2800" dirty="0" err="1">
                <a:solidFill>
                  <a:schemeClr val="accent2"/>
                </a:solidFill>
              </a:rPr>
              <a:t>y:number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path(</a:t>
            </a:r>
            <a:r>
              <a:rPr lang="en-US" sz="2800" dirty="0" err="1">
                <a:solidFill>
                  <a:schemeClr val="accent2"/>
                </a:solidFill>
              </a:rPr>
              <a:t>x,y</a:t>
            </a:r>
            <a:r>
              <a:rPr lang="en-US" sz="2800" dirty="0">
                <a:solidFill>
                  <a:schemeClr val="accent2"/>
                </a:solidFill>
              </a:rPr>
              <a:t>) :- edge(</a:t>
            </a:r>
            <a:r>
              <a:rPr lang="en-US" sz="2800" dirty="0" err="1">
                <a:solidFill>
                  <a:schemeClr val="accent2"/>
                </a:solidFill>
              </a:rPr>
              <a:t>x,y</a:t>
            </a:r>
            <a:r>
              <a:rPr lang="en-US" sz="2800" dirty="0">
                <a:solidFill>
                  <a:schemeClr val="accent2"/>
                </a:solidFill>
              </a:rPr>
              <a:t>).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path(</a:t>
            </a:r>
            <a:r>
              <a:rPr lang="en-US" sz="2800" dirty="0" err="1">
                <a:solidFill>
                  <a:schemeClr val="accent2"/>
                </a:solidFill>
              </a:rPr>
              <a:t>x,y</a:t>
            </a:r>
            <a:r>
              <a:rPr lang="en-US" sz="2800" dirty="0">
                <a:solidFill>
                  <a:schemeClr val="accent2"/>
                </a:solidFill>
              </a:rPr>
              <a:t>) :- edge(</a:t>
            </a:r>
            <a:r>
              <a:rPr lang="en-US" sz="2800" dirty="0" err="1">
                <a:solidFill>
                  <a:schemeClr val="accent2"/>
                </a:solidFill>
              </a:rPr>
              <a:t>x,q</a:t>
            </a:r>
            <a:r>
              <a:rPr lang="en-US" sz="2800" dirty="0">
                <a:solidFill>
                  <a:schemeClr val="accent2"/>
                </a:solidFill>
              </a:rPr>
              <a:t>), path(</a:t>
            </a:r>
            <a:r>
              <a:rPr lang="en-US" sz="2800" dirty="0" err="1">
                <a:solidFill>
                  <a:schemeClr val="accent2"/>
                </a:solidFill>
              </a:rPr>
              <a:t>q,y</a:t>
            </a:r>
            <a:r>
              <a:rPr lang="en-US" sz="2800" dirty="0">
                <a:solidFill>
                  <a:schemeClr val="accent2"/>
                </a:solidFill>
              </a:rPr>
              <a:t>).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.output path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DA67-0058-0749-A1F8-EEBC46C1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37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C0EC-BBC2-BC47-9B53-E43E49A0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D94CA-35EF-B140-9C0A-7EEC9F304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D97BF-A528-C74A-BDF2-85E42163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Soufflé's type system is static</a:t>
            </a:r>
          </a:p>
          <a:p>
            <a:pPr lvl="1"/>
            <a:r>
              <a:rPr lang="en-US"/>
              <a:t>Defines the domains of attributes</a:t>
            </a:r>
          </a:p>
          <a:p>
            <a:pPr lvl="1"/>
            <a:r>
              <a:rPr lang="en-US"/>
              <a:t>Types are enforced at compile-time</a:t>
            </a:r>
          </a:p>
          <a:p>
            <a:pPr lvl="1"/>
            <a:r>
              <a:rPr lang="en-US"/>
              <a:t>Supports programmers to use relations correctly</a:t>
            </a:r>
          </a:p>
          <a:p>
            <a:pPr lvl="1"/>
            <a:r>
              <a:rPr lang="en-US"/>
              <a:t>No dynamic checks at runtime  </a:t>
            </a:r>
          </a:p>
          <a:p>
            <a:pPr lvl="2"/>
            <a:r>
              <a:rPr lang="en-US"/>
              <a:t>Evaluation speed is paramount</a:t>
            </a:r>
          </a:p>
          <a:p>
            <a:pPr marL="914400" lvl="2" indent="0">
              <a:buNone/>
            </a:pPr>
            <a:endParaRPr lang="en-US"/>
          </a:p>
          <a:p>
            <a:r>
              <a:rPr lang="en-US"/>
              <a:t>Primitive Type Sizes</a:t>
            </a:r>
          </a:p>
          <a:p>
            <a:pPr lvl="1"/>
            <a:r>
              <a:rPr lang="en-US"/>
              <a:t>Default size: 32 bit</a:t>
            </a:r>
          </a:p>
          <a:p>
            <a:pPr lvl="1"/>
            <a:r>
              <a:rPr lang="en-US"/>
              <a:t>Configurable at build-time to 64bit (</a:t>
            </a:r>
            <a:r>
              <a:rPr lang="en-AU"/>
              <a:t> </a:t>
            </a:r>
            <a:r>
              <a:rPr lang="en-AU">
                <a:solidFill>
                  <a:schemeClr val="accent1"/>
                </a:solidFill>
              </a:rPr>
              <a:t>--enable-64bit-domain</a:t>
            </a:r>
            <a:r>
              <a:rPr lang="en-AU"/>
              <a:t> 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2CE37-7579-5448-8FF6-3F67844B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96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Primitive types</a:t>
            </a:r>
          </a:p>
          <a:p>
            <a:pPr lvl="1"/>
            <a:r>
              <a:rPr lang="en-US"/>
              <a:t>Symbol type: </a:t>
            </a:r>
            <a:r>
              <a:rPr lang="en-US">
                <a:solidFill>
                  <a:schemeClr val="accent2"/>
                </a:solidFill>
              </a:rPr>
              <a:t>symbol</a:t>
            </a:r>
          </a:p>
          <a:p>
            <a:pPr lvl="1"/>
            <a:r>
              <a:rPr lang="en-US"/>
              <a:t>Number type: </a:t>
            </a:r>
            <a:r>
              <a:rPr lang="en-US">
                <a:solidFill>
                  <a:schemeClr val="accent2"/>
                </a:solidFill>
              </a:rPr>
              <a:t>number</a:t>
            </a:r>
          </a:p>
          <a:p>
            <a:pPr lvl="1"/>
            <a:r>
              <a:rPr lang="en-US"/>
              <a:t>Unsigned type: </a:t>
            </a:r>
            <a:r>
              <a:rPr lang="en-US">
                <a:solidFill>
                  <a:schemeClr val="accent2"/>
                </a:solidFill>
              </a:rPr>
              <a:t>unsigned</a:t>
            </a:r>
          </a:p>
          <a:p>
            <a:pPr lvl="1"/>
            <a:r>
              <a:rPr lang="en-US"/>
              <a:t>Float type: </a:t>
            </a:r>
            <a:r>
              <a:rPr lang="en-US">
                <a:solidFill>
                  <a:schemeClr val="accent2"/>
                </a:solidFill>
              </a:rPr>
              <a:t>float</a:t>
            </a:r>
          </a:p>
          <a:p>
            <a:r>
              <a:rPr lang="en-US"/>
              <a:t>Symbol type</a:t>
            </a:r>
          </a:p>
          <a:p>
            <a:pPr lvl="1"/>
            <a:r>
              <a:rPr lang="en-US"/>
              <a:t>Universe of all strings</a:t>
            </a:r>
          </a:p>
          <a:p>
            <a:pPr lvl="1"/>
            <a:r>
              <a:rPr lang="en-US"/>
              <a:t>Internally represented by an ordinal number </a:t>
            </a:r>
          </a:p>
          <a:p>
            <a:pPr lvl="2"/>
            <a:r>
              <a:rPr lang="en-US"/>
              <a:t>E.g., </a:t>
            </a:r>
            <a:r>
              <a:rPr lang="en-US" err="1">
                <a:solidFill>
                  <a:schemeClr val="accent2"/>
                </a:solidFill>
              </a:rPr>
              <a:t>ord</a:t>
            </a:r>
            <a:r>
              <a:rPr lang="en-US">
                <a:solidFill>
                  <a:schemeClr val="accent2"/>
                </a:solidFill>
              </a:rPr>
              <a:t>(“hello”)  </a:t>
            </a:r>
            <a:r>
              <a:rPr lang="en-US"/>
              <a:t>represents the ordinal number </a:t>
            </a:r>
          </a:p>
          <a:p>
            <a:pPr lvl="1"/>
            <a:r>
              <a:rPr lang="en-US"/>
              <a:t>Symbol table used to translate between symbols and number id</a:t>
            </a:r>
          </a:p>
          <a:p>
            <a:r>
              <a:rPr lang="en-US"/>
              <a:t>Number / Unsigned type</a:t>
            </a:r>
          </a:p>
          <a:p>
            <a:pPr lvl="1"/>
            <a:r>
              <a:rPr lang="en-US"/>
              <a:t>Simple signed/unsigned numbers</a:t>
            </a:r>
          </a:p>
          <a:p>
            <a:r>
              <a:rPr lang="en-US"/>
              <a:t>Float Type</a:t>
            </a:r>
          </a:p>
          <a:p>
            <a:pPr lvl="1"/>
            <a:r>
              <a:rPr lang="en-US"/>
              <a:t>IEEE-754 floating point number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B8195-32A5-5D4B-8631-321B4F1E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4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Name(n: symbol 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Name(“Hans”).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Name(“</a:t>
            </a:r>
            <a:r>
              <a:rPr lang="en-US" dirty="0" err="1">
                <a:solidFill>
                  <a:schemeClr val="accent2"/>
                </a:solidFill>
              </a:rPr>
              <a:t>Gretl</a:t>
            </a:r>
            <a:r>
              <a:rPr lang="en-US" dirty="0">
                <a:solidFill>
                  <a:schemeClr val="accent2"/>
                </a:solidFill>
              </a:rPr>
              <a:t>”).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Translate(n: symbol , o: number 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Translate(</a:t>
            </a:r>
            <a:r>
              <a:rPr lang="en-US" dirty="0" err="1">
                <a:solidFill>
                  <a:schemeClr val="accent2"/>
                </a:solidFill>
              </a:rPr>
              <a:t>x,ord</a:t>
            </a:r>
            <a:r>
              <a:rPr lang="en-US" dirty="0">
                <a:solidFill>
                  <a:schemeClr val="accent2"/>
                </a:solidFill>
              </a:rPr>
              <a:t>(x)) :- Name(x).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Translate</a:t>
            </a:r>
            <a:endParaRPr lang="en-US" dirty="0"/>
          </a:p>
          <a:p>
            <a:r>
              <a:rPr lang="en-US" sz="3200" dirty="0"/>
              <a:t>Functor </a:t>
            </a:r>
            <a:r>
              <a:rPr lang="en-US" sz="3200" dirty="0" err="1">
                <a:solidFill>
                  <a:schemeClr val="accent2"/>
                </a:solidFill>
              </a:rPr>
              <a:t>ord</a:t>
            </a:r>
            <a:r>
              <a:rPr lang="en-US" sz="3200" dirty="0">
                <a:solidFill>
                  <a:schemeClr val="accent2"/>
                </a:solidFill>
              </a:rPr>
              <a:t>(x)</a:t>
            </a:r>
            <a:r>
              <a:rPr lang="en-US" sz="3200" dirty="0"/>
              <a:t> converts a symbol to its ordinal number</a:t>
            </a:r>
          </a:p>
          <a:p>
            <a:pPr marL="0" indent="0">
              <a:buNone/>
            </a:pPr>
            <a:endParaRPr lang="en-US" sz="3200" dirty="0">
              <a:solidFill>
                <a:schemeClr val="accent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992581" y="1837858"/>
            <a:ext cx="5722504" cy="2344593"/>
            <a:chOff x="2992581" y="1837858"/>
            <a:chExt cx="5722504" cy="2344593"/>
          </a:xfrm>
        </p:grpSpPr>
        <p:sp>
          <p:nvSpPr>
            <p:cNvPr id="4" name="Rectangle 3"/>
            <p:cNvSpPr/>
            <p:nvPr/>
          </p:nvSpPr>
          <p:spPr>
            <a:xfrm>
              <a:off x="5049982" y="3793806"/>
              <a:ext cx="1253836" cy="374754"/>
            </a:xfrm>
            <a:prstGeom prst="rect">
              <a:avLst/>
            </a:prstGeom>
            <a:solidFill>
              <a:srgbClr val="00000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5926" y="3807697"/>
              <a:ext cx="1082285" cy="374754"/>
            </a:xfrm>
            <a:prstGeom prst="rect">
              <a:avLst/>
            </a:prstGeom>
            <a:solidFill>
              <a:srgbClr val="00000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92581" y="1837858"/>
              <a:ext cx="1108363" cy="374754"/>
            </a:xfrm>
            <a:prstGeom prst="rect">
              <a:avLst/>
            </a:prstGeom>
            <a:solidFill>
              <a:srgbClr val="000000">
                <a:alpha val="1803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962401" y="2212613"/>
              <a:ext cx="2036619" cy="37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4100944" y="2722419"/>
              <a:ext cx="1898076" cy="1085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5600802" y="2974470"/>
              <a:ext cx="398218" cy="833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999020" y="2430031"/>
              <a:ext cx="27160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Primitive Types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F6817-E27B-B94B-89D0-E855D6D5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1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:  A Datalog Synthesis Tool</a:t>
            </a:r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Datalog as DSL for analysis problems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New Paradigm for Evaluating Datalog Programs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To achieve similar performance to hand-written C++ code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Assumptions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Rules do not change in static program analysis tools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Facts ( = input program representation) may change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Executed on large multi-core shared-memory machines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In-memory / highly parallelized data-structures   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Solution: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Synthesis with Futamura projections (CAV’16, CC’16)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Apply partial specialization techniques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Synthesis in stages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Each stage opens are new opportunities for optimisations</a:t>
            </a:r>
            <a:endParaRPr sz="18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799" y="525554"/>
            <a:ext cx="3005137" cy="100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Polymorphic functors for simple conversions</a:t>
            </a:r>
          </a:p>
          <a:p>
            <a:pPr lvl="1"/>
            <a:r>
              <a:rPr lang="en-US" sz="2800" dirty="0"/>
              <a:t>Conversion across all primitive type pair</a:t>
            </a:r>
          </a:p>
          <a:p>
            <a:pPr lvl="1"/>
            <a:r>
              <a:rPr lang="en-US" sz="2800" dirty="0"/>
              <a:t>Functor class: </a:t>
            </a:r>
            <a:r>
              <a:rPr lang="en-US" sz="2800" dirty="0" err="1">
                <a:solidFill>
                  <a:schemeClr val="accent2"/>
                </a:solidFill>
              </a:rPr>
              <a:t>to_</a:t>
            </a:r>
            <a:r>
              <a:rPr lang="en-US" sz="2800" dirty="0" err="1">
                <a:solidFill>
                  <a:schemeClr val="accent1"/>
                </a:solidFill>
              </a:rPr>
              <a:t>type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 err="1">
                <a:solidFill>
                  <a:schemeClr val="accent1"/>
                </a:solidFill>
              </a:rPr>
              <a:t>arg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/>
              <a:t>where </a:t>
            </a:r>
            <a:r>
              <a:rPr lang="en-US" sz="2800" dirty="0">
                <a:solidFill>
                  <a:schemeClr val="accent1"/>
                </a:solidFill>
              </a:rPr>
              <a:t>type</a:t>
            </a:r>
            <a:r>
              <a:rPr lang="en-US" sz="2800" dirty="0"/>
              <a:t> is either </a:t>
            </a:r>
            <a:r>
              <a:rPr lang="en-US" sz="2800" dirty="0">
                <a:solidFill>
                  <a:schemeClr val="accent2"/>
                </a:solidFill>
              </a:rPr>
              <a:t>symbol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/>
                </a:solidFill>
              </a:rPr>
              <a:t>number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/>
                </a:solidFill>
              </a:rPr>
              <a:t>unsigned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2"/>
                </a:solidFill>
              </a:rPr>
              <a:t>float</a:t>
            </a:r>
            <a:r>
              <a:rPr lang="en-US" sz="2800" dirty="0"/>
              <a:t>. </a:t>
            </a:r>
          </a:p>
          <a:p>
            <a:pPr lvl="1"/>
            <a:endParaRPr lang="en-US" sz="3200" dirty="0"/>
          </a:p>
          <a:p>
            <a:r>
              <a:rPr lang="en-US" sz="3200" dirty="0"/>
              <a:t>Example</a:t>
            </a:r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.</a:t>
            </a:r>
            <a:r>
              <a:rPr lang="en-US" sz="2400" dirty="0" err="1">
                <a:solidFill>
                  <a:schemeClr val="accent2"/>
                </a:solidFill>
              </a:rPr>
              <a:t>decl</a:t>
            </a:r>
            <a:r>
              <a:rPr lang="en-US" sz="2400" dirty="0">
                <a:solidFill>
                  <a:schemeClr val="accent2"/>
                </a:solidFill>
              </a:rPr>
              <a:t> R(</a:t>
            </a:r>
            <a:r>
              <a:rPr lang="en-US" sz="2400" dirty="0" err="1">
                <a:solidFill>
                  <a:schemeClr val="accent2"/>
                </a:solidFill>
              </a:rPr>
              <a:t>a:number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b:unsigned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c:symbol</a:t>
            </a:r>
            <a:r>
              <a:rPr lang="en-US" sz="2400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accent2"/>
                </a:solidFill>
              </a:rPr>
              <a:t>d:float</a:t>
            </a:r>
            <a:r>
              <a:rPr lang="en-US" sz="2400" dirty="0">
                <a:solidFill>
                  <a:schemeClr val="accent2"/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R(</a:t>
            </a:r>
            <a:r>
              <a:rPr lang="en-US" sz="2400" dirty="0" err="1">
                <a:solidFill>
                  <a:schemeClr val="accent2"/>
                </a:solidFill>
              </a:rPr>
              <a:t>to_number</a:t>
            </a:r>
            <a:r>
              <a:rPr lang="en-US" sz="2400" dirty="0">
                <a:solidFill>
                  <a:schemeClr val="accent2"/>
                </a:solidFill>
              </a:rPr>
              <a:t>(“-1”), </a:t>
            </a:r>
            <a:r>
              <a:rPr lang="en-US" sz="2400" dirty="0" err="1">
                <a:solidFill>
                  <a:schemeClr val="accent2"/>
                </a:solidFill>
              </a:rPr>
              <a:t>to_unsigned</a:t>
            </a:r>
            <a:r>
              <a:rPr lang="en-US" sz="2400" dirty="0">
                <a:solidFill>
                  <a:schemeClr val="accent2"/>
                </a:solidFill>
              </a:rPr>
              <a:t>(“1”), </a:t>
            </a:r>
            <a:r>
              <a:rPr lang="en-US" sz="2400" dirty="0" err="1">
                <a:solidFill>
                  <a:schemeClr val="accent2"/>
                </a:solidFill>
              </a:rPr>
              <a:t>to_string</a:t>
            </a:r>
            <a:r>
              <a:rPr lang="en-US" sz="2400" dirty="0">
                <a:solidFill>
                  <a:schemeClr val="accent2"/>
                </a:solidFill>
              </a:rPr>
              <a:t>(1), </a:t>
            </a:r>
            <a:r>
              <a:rPr lang="en-US" sz="2400" dirty="0" err="1">
                <a:solidFill>
                  <a:schemeClr val="accent2"/>
                </a:solidFill>
              </a:rPr>
              <a:t>to_float</a:t>
            </a:r>
            <a:r>
              <a:rPr lang="en-US" sz="2400" dirty="0">
                <a:solidFill>
                  <a:schemeClr val="accent2"/>
                </a:solidFill>
              </a:rPr>
              <a:t>(“1.3”)) :- true. 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.output R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F6817-E27B-B94B-89D0-E855D6D5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3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functors are permitted</a:t>
            </a:r>
          </a:p>
          <a:p>
            <a:pPr lvl="1"/>
            <a:r>
              <a:rPr lang="en-US" dirty="0"/>
              <a:t>Extension of pure </a:t>
            </a:r>
            <a:r>
              <a:rPr lang="en-US" dirty="0" err="1"/>
              <a:t>Datalog</a:t>
            </a:r>
            <a:r>
              <a:rPr lang="en-US" dirty="0"/>
              <a:t> semantics</a:t>
            </a:r>
          </a:p>
          <a:p>
            <a:r>
              <a:rPr lang="en-US" dirty="0"/>
              <a:t>Termination might become a problem</a:t>
            </a:r>
          </a:p>
          <a:p>
            <a:r>
              <a:rPr lang="en-US" dirty="0"/>
              <a:t>Example: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A(n: number)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A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A(1).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A(x+1) :- A(x), x &lt; 9.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CF819-517C-F14E-B63A-CA1E7290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2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Fibonacci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first 10 numbers of series of Fibonacci Numbers </a:t>
            </a:r>
          </a:p>
          <a:p>
            <a:r>
              <a:rPr lang="en-US" dirty="0"/>
              <a:t>First two numbers are 1</a:t>
            </a:r>
          </a:p>
          <a:p>
            <a:r>
              <a:rPr lang="en-US" dirty="0"/>
              <a:t>Every number after the first two elements is defined by the sum of the two preceding elements: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Fib(</a:t>
            </a:r>
            <a:r>
              <a:rPr lang="en-US" dirty="0" err="1">
                <a:solidFill>
                  <a:schemeClr val="accent2"/>
                </a:solidFill>
              </a:rPr>
              <a:t>i:number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a:number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Fib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Fib(1, 1). Fib(2, 1).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Fib(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+ 1, a + b) :- Fib(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, a), Fib(i-1, b),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&lt; 10.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E98C-CF68-0447-9005-6AA10E93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Functors and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Arithmetic Functors</a:t>
            </a:r>
          </a:p>
          <a:p>
            <a:pPr lvl="1"/>
            <a:r>
              <a:rPr lang="en-US" dirty="0"/>
              <a:t>Addition: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>
                <a:solidFill>
                  <a:schemeClr val="accent2"/>
                </a:solidFill>
              </a:rPr>
              <a:t>+</a:t>
            </a:r>
            <a:r>
              <a:rPr lang="en-US" dirty="0">
                <a:solidFill>
                  <a:schemeClr val="accent2"/>
                </a:solidFill>
              </a:rPr>
              <a:t> y</a:t>
            </a:r>
          </a:p>
          <a:p>
            <a:pPr lvl="1"/>
            <a:r>
              <a:rPr lang="en-US" dirty="0"/>
              <a:t>Subtraction: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dirty="0">
                <a:solidFill>
                  <a:schemeClr val="accent2"/>
                </a:solidFill>
              </a:rPr>
              <a:t> y</a:t>
            </a:r>
          </a:p>
          <a:p>
            <a:pPr lvl="1"/>
            <a:r>
              <a:rPr lang="en-US" dirty="0"/>
              <a:t>Division: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>
                <a:solidFill>
                  <a:schemeClr val="accent2"/>
                </a:solidFill>
              </a:rPr>
              <a:t>/</a:t>
            </a:r>
            <a:r>
              <a:rPr lang="en-US" dirty="0">
                <a:solidFill>
                  <a:schemeClr val="accent2"/>
                </a:solidFill>
              </a:rPr>
              <a:t> y </a:t>
            </a:r>
          </a:p>
          <a:p>
            <a:pPr lvl="1"/>
            <a:r>
              <a:rPr lang="en-US" dirty="0"/>
              <a:t>Multiplication: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>
                <a:solidFill>
                  <a:schemeClr val="accent2"/>
                </a:solidFill>
              </a:rPr>
              <a:t>*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endParaRPr lang="en-US" dirty="0"/>
          </a:p>
          <a:p>
            <a:pPr lvl="1"/>
            <a:r>
              <a:rPr lang="en-US" dirty="0"/>
              <a:t>Modulo:  </a:t>
            </a: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b="1" dirty="0">
                <a:solidFill>
                  <a:schemeClr val="accent2"/>
                </a:solidFill>
              </a:rPr>
              <a:t>%</a:t>
            </a:r>
            <a:r>
              <a:rPr lang="en-US" dirty="0">
                <a:solidFill>
                  <a:schemeClr val="accent2"/>
                </a:solidFill>
              </a:rPr>
              <a:t> b</a:t>
            </a:r>
            <a:endParaRPr lang="en-US" dirty="0"/>
          </a:p>
          <a:p>
            <a:pPr lvl="1"/>
            <a:r>
              <a:rPr lang="en-US" dirty="0"/>
              <a:t>Power:  </a:t>
            </a: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b="1" dirty="0">
                <a:solidFill>
                  <a:schemeClr val="accent2"/>
                </a:solidFill>
              </a:rPr>
              <a:t>^</a:t>
            </a:r>
            <a:r>
              <a:rPr lang="en-US" dirty="0">
                <a:solidFill>
                  <a:schemeClr val="accent2"/>
                </a:solidFill>
              </a:rPr>
              <a:t> b</a:t>
            </a:r>
          </a:p>
          <a:p>
            <a:pPr lvl="1"/>
            <a:r>
              <a:rPr lang="en-US" dirty="0"/>
              <a:t>Counter: </a:t>
            </a:r>
            <a:r>
              <a:rPr lang="en-US" dirty="0">
                <a:solidFill>
                  <a:schemeClr val="accent2"/>
                </a:solidFill>
              </a:rPr>
              <a:t>$</a:t>
            </a:r>
          </a:p>
          <a:p>
            <a:pPr lvl="1"/>
            <a:r>
              <a:rPr lang="en-US" dirty="0"/>
              <a:t>Min/Max: </a:t>
            </a:r>
            <a:r>
              <a:rPr lang="en-US" dirty="0">
                <a:solidFill>
                  <a:schemeClr val="accent2"/>
                </a:solidFill>
              </a:rPr>
              <a:t>min(a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,…,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baseline="-25000" dirty="0" err="1">
                <a:solidFill>
                  <a:schemeClr val="accent2"/>
                </a:solidFill>
              </a:rPr>
              <a:t>k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max(a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,…,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baseline="-25000" dirty="0" err="1">
                <a:solidFill>
                  <a:schemeClr val="accent2"/>
                </a:solidFill>
              </a:rPr>
              <a:t>k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Bit-Operations: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>
                <a:solidFill>
                  <a:schemeClr val="accent2"/>
                </a:solidFill>
              </a:rPr>
              <a:t>band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x </a:t>
            </a:r>
            <a:r>
              <a:rPr lang="en-US" b="1" dirty="0" err="1">
                <a:solidFill>
                  <a:schemeClr val="accent2"/>
                </a:solidFill>
              </a:rPr>
              <a:t>bor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x </a:t>
            </a:r>
            <a:r>
              <a:rPr lang="en-US" b="1" dirty="0" err="1">
                <a:solidFill>
                  <a:schemeClr val="accent2"/>
                </a:solidFill>
              </a:rPr>
              <a:t>bxor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 err="1">
                <a:solidFill>
                  <a:schemeClr val="accent2"/>
                </a:solidFill>
              </a:rPr>
              <a:t>bshl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 err="1">
                <a:solidFill>
                  <a:schemeClr val="accent2"/>
                </a:solidFill>
              </a:rPr>
              <a:t>bshr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 err="1">
                <a:solidFill>
                  <a:schemeClr val="accent2"/>
                </a:solidFill>
              </a:rPr>
              <a:t>bshru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 and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bnot</a:t>
            </a:r>
            <a:r>
              <a:rPr lang="en-US" dirty="0">
                <a:solidFill>
                  <a:schemeClr val="accent2"/>
                </a:solidFill>
              </a:rPr>
              <a:t> x </a:t>
            </a:r>
          </a:p>
          <a:p>
            <a:pPr lvl="1"/>
            <a:r>
              <a:rPr lang="en-US" dirty="0"/>
              <a:t>Logical-Operations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>
                <a:solidFill>
                  <a:schemeClr val="accent2"/>
                </a:solidFill>
              </a:rPr>
              <a:t>land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x </a:t>
            </a:r>
            <a:r>
              <a:rPr lang="en-US" b="1" dirty="0">
                <a:solidFill>
                  <a:schemeClr val="accent2"/>
                </a:solidFill>
              </a:rPr>
              <a:t>lor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dirty="0" err="1">
                <a:solidFill>
                  <a:schemeClr val="accent2"/>
                </a:solidFill>
              </a:rPr>
              <a:t>l</a:t>
            </a:r>
            <a:r>
              <a:rPr lang="en-US" b="1" dirty="0" err="1">
                <a:solidFill>
                  <a:schemeClr val="accent2"/>
                </a:solidFill>
              </a:rPr>
              <a:t>xor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 and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lnot</a:t>
            </a:r>
            <a:r>
              <a:rPr lang="en-US" dirty="0">
                <a:solidFill>
                  <a:schemeClr val="accent2"/>
                </a:solidFill>
              </a:rPr>
              <a:t> 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512686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Arithmetic Constraints</a:t>
            </a:r>
          </a:p>
          <a:p>
            <a:pPr lvl="1"/>
            <a:r>
              <a:rPr lang="en-US" dirty="0"/>
              <a:t>Less than: </a:t>
            </a:r>
            <a:r>
              <a:rPr lang="en-US" dirty="0">
                <a:solidFill>
                  <a:schemeClr val="accent2"/>
                </a:solidFill>
              </a:rPr>
              <a:t>a &lt; b</a:t>
            </a:r>
          </a:p>
          <a:p>
            <a:pPr lvl="1"/>
            <a:r>
              <a:rPr lang="en-US" dirty="0"/>
              <a:t>Less than or equal to: </a:t>
            </a:r>
            <a:r>
              <a:rPr lang="en-US" dirty="0">
                <a:solidFill>
                  <a:schemeClr val="accent2"/>
                </a:solidFill>
              </a:rPr>
              <a:t>a &lt;= b</a:t>
            </a:r>
          </a:p>
          <a:p>
            <a:pPr lvl="1"/>
            <a:r>
              <a:rPr lang="en-US" dirty="0"/>
              <a:t>Equal to: </a:t>
            </a:r>
            <a:r>
              <a:rPr lang="en-US" dirty="0">
                <a:solidFill>
                  <a:schemeClr val="accent2"/>
                </a:solidFill>
              </a:rPr>
              <a:t>a = b </a:t>
            </a:r>
          </a:p>
          <a:p>
            <a:pPr lvl="1"/>
            <a:r>
              <a:rPr lang="en-US" dirty="0"/>
              <a:t>Not equal to: </a:t>
            </a:r>
            <a:r>
              <a:rPr lang="en-US" dirty="0">
                <a:solidFill>
                  <a:schemeClr val="accent2"/>
                </a:solidFill>
              </a:rPr>
              <a:t>a != b</a:t>
            </a:r>
            <a:endParaRPr lang="en-US" dirty="0"/>
          </a:p>
          <a:p>
            <a:pPr lvl="1"/>
            <a:r>
              <a:rPr lang="en-US" dirty="0"/>
              <a:t>Greater than or equal to:  </a:t>
            </a:r>
            <a:r>
              <a:rPr lang="en-US" dirty="0">
                <a:solidFill>
                  <a:schemeClr val="accent2"/>
                </a:solidFill>
              </a:rPr>
              <a:t>a &gt;= b</a:t>
            </a:r>
            <a:endParaRPr lang="en-US" dirty="0"/>
          </a:p>
          <a:p>
            <a:pPr lvl="1"/>
            <a:r>
              <a:rPr lang="en-US" dirty="0"/>
              <a:t>Greater than:  </a:t>
            </a:r>
            <a:r>
              <a:rPr lang="en-US" dirty="0">
                <a:solidFill>
                  <a:schemeClr val="accent2"/>
                </a:solidFill>
              </a:rPr>
              <a:t>a &gt;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8B30-595F-FB4E-8F70-DF4FC590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5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 in Soufflé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Numbers in decimal, binary, and hexadecimal system</a:t>
            </a:r>
          </a:p>
          <a:p>
            <a:r>
              <a:rPr lang="en-US" dirty="0"/>
              <a:t>Example: 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A(4711).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A(0b101).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A(0xaffe).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Decimal, hexadecimal, and binary numbers in the source code</a:t>
            </a:r>
          </a:p>
          <a:p>
            <a:pPr lvl="1"/>
            <a:r>
              <a:rPr lang="en-US" i="1" dirty="0"/>
              <a:t>Restriction</a:t>
            </a:r>
            <a:r>
              <a:rPr lang="en-US" dirty="0"/>
              <a:t>: in fact-files decimal numbers only!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2EB41-6BF0-3A48-BF18-3774C9BF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5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Operation: Number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Numbers as logical values like in C</a:t>
            </a:r>
          </a:p>
          <a:p>
            <a:pPr lvl="1"/>
            <a:r>
              <a:rPr lang="en-US" dirty="0"/>
              <a:t>0 represents false</a:t>
            </a:r>
          </a:p>
          <a:p>
            <a:pPr lvl="1"/>
            <a:r>
              <a:rPr lang="en-US" dirty="0"/>
              <a:t>&lt;&gt;0 represents true</a:t>
            </a:r>
          </a:p>
          <a:p>
            <a:r>
              <a:rPr lang="en-US" dirty="0"/>
              <a:t>Used on for logical operations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>
                <a:solidFill>
                  <a:schemeClr val="accent2"/>
                </a:solidFill>
              </a:rPr>
              <a:t>land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x </a:t>
            </a:r>
            <a:r>
              <a:rPr lang="en-US" b="1" dirty="0">
                <a:solidFill>
                  <a:schemeClr val="accent2"/>
                </a:solidFill>
              </a:rPr>
              <a:t>lor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dirty="0" err="1">
                <a:solidFill>
                  <a:schemeClr val="accent2"/>
                </a:solidFill>
              </a:rPr>
              <a:t>l</a:t>
            </a:r>
            <a:r>
              <a:rPr lang="en-US" b="1" dirty="0" err="1">
                <a:solidFill>
                  <a:schemeClr val="accent2"/>
                </a:solidFill>
              </a:rPr>
              <a:t>xor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 and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lnot</a:t>
            </a:r>
            <a:r>
              <a:rPr lang="en-US" dirty="0">
                <a:solidFill>
                  <a:schemeClr val="accent2"/>
                </a:solidFill>
              </a:rPr>
              <a:t> x</a:t>
            </a:r>
          </a:p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) 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A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A(0 lor 1).</a:t>
            </a:r>
          </a:p>
          <a:p>
            <a:r>
              <a:rPr lang="en-US" dirty="0"/>
              <a:t>Bitwise logical operations available as well: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>
                <a:solidFill>
                  <a:schemeClr val="accent2"/>
                </a:solidFill>
              </a:rPr>
              <a:t>band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x </a:t>
            </a:r>
            <a:r>
              <a:rPr lang="en-US" b="1" dirty="0" err="1">
                <a:solidFill>
                  <a:schemeClr val="accent2"/>
                </a:solidFill>
              </a:rPr>
              <a:t>bor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x </a:t>
            </a:r>
            <a:r>
              <a:rPr lang="en-US" b="1" dirty="0" err="1">
                <a:solidFill>
                  <a:schemeClr val="accent2"/>
                </a:solidFill>
              </a:rPr>
              <a:t>bxor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 err="1">
                <a:solidFill>
                  <a:schemeClr val="accent2"/>
                </a:solidFill>
              </a:rPr>
              <a:t>bshl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 err="1">
                <a:solidFill>
                  <a:schemeClr val="accent2"/>
                </a:solidFill>
              </a:rPr>
              <a:t>bshr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x </a:t>
            </a:r>
            <a:r>
              <a:rPr lang="en-US" b="1" dirty="0" err="1">
                <a:solidFill>
                  <a:schemeClr val="accent2"/>
                </a:solidFill>
              </a:rPr>
              <a:t>bshru</a:t>
            </a:r>
            <a:r>
              <a:rPr lang="en-US" dirty="0">
                <a:solidFill>
                  <a:schemeClr val="accent2"/>
                </a:solidFill>
              </a:rPr>
              <a:t> y</a:t>
            </a:r>
            <a:r>
              <a:rPr lang="en-US" dirty="0"/>
              <a:t>, and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bnot</a:t>
            </a:r>
            <a:r>
              <a:rPr lang="en-US" dirty="0">
                <a:solidFill>
                  <a:schemeClr val="accent2"/>
                </a:solidFill>
              </a:rPr>
              <a:t> 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F950E-B571-F047-96C9-B8A00C83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78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</a:t>
            </a:r>
            <a:r>
              <a:rPr lang="en-US" err="1"/>
              <a:t>Functors</a:t>
            </a:r>
            <a:r>
              <a:rPr lang="en-US"/>
              <a:t> and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 </a:t>
            </a:r>
            <a:r>
              <a:rPr lang="en-US" err="1"/>
              <a:t>Functors</a:t>
            </a:r>
            <a:endParaRPr lang="en-US"/>
          </a:p>
          <a:p>
            <a:pPr lvl="1"/>
            <a:r>
              <a:rPr lang="en-US"/>
              <a:t>Concatenation: </a:t>
            </a:r>
            <a:r>
              <a:rPr lang="en-US">
                <a:solidFill>
                  <a:schemeClr val="accent2"/>
                </a:solidFill>
              </a:rPr>
              <a:t>cat(</a:t>
            </a:r>
            <a:r>
              <a:rPr lang="en-US" err="1">
                <a:solidFill>
                  <a:schemeClr val="accent2"/>
                </a:solidFill>
              </a:rPr>
              <a:t>x,y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/>
              <a:t>String Length: </a:t>
            </a:r>
            <a:r>
              <a:rPr lang="en-US" err="1">
                <a:solidFill>
                  <a:schemeClr val="accent2"/>
                </a:solidFill>
              </a:rPr>
              <a:t>strlen</a:t>
            </a:r>
            <a:r>
              <a:rPr lang="en-US">
                <a:solidFill>
                  <a:schemeClr val="accent2"/>
                </a:solidFill>
              </a:rPr>
              <a:t>(x)</a:t>
            </a:r>
          </a:p>
          <a:p>
            <a:pPr lvl="1"/>
            <a:r>
              <a:rPr lang="en-US"/>
              <a:t>Sub-string: </a:t>
            </a:r>
            <a:r>
              <a:rPr lang="en-US" err="1">
                <a:solidFill>
                  <a:schemeClr val="accent2"/>
                </a:solidFill>
              </a:rPr>
              <a:t>substr</a:t>
            </a:r>
            <a:r>
              <a:rPr lang="en-US">
                <a:solidFill>
                  <a:schemeClr val="accent2"/>
                </a:solidFill>
              </a:rPr>
              <a:t> (</a:t>
            </a:r>
            <a:r>
              <a:rPr lang="en-US" err="1">
                <a:solidFill>
                  <a:schemeClr val="accent2"/>
                </a:solidFill>
              </a:rPr>
              <a:t>x,idx,len</a:t>
            </a:r>
            <a:r>
              <a:rPr lang="en-US">
                <a:solidFill>
                  <a:schemeClr val="accent2"/>
                </a:solidFill>
              </a:rPr>
              <a:t>)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/>
              <a:t>where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idx</a:t>
            </a:r>
            <a:r>
              <a:rPr lang="en-US"/>
              <a:t> is the start position </a:t>
            </a:r>
            <a:br>
              <a:rPr lang="en-US"/>
            </a:br>
            <a:r>
              <a:rPr lang="en-US"/>
              <a:t>counting from 0 and </a:t>
            </a:r>
            <a:r>
              <a:rPr lang="en-US" err="1">
                <a:solidFill>
                  <a:schemeClr val="accent2"/>
                </a:solidFill>
              </a:rPr>
              <a:t>len</a:t>
            </a:r>
            <a:r>
              <a:rPr lang="en-US"/>
              <a:t> is the </a:t>
            </a:r>
            <a:br>
              <a:rPr lang="en-US"/>
            </a:br>
            <a:r>
              <a:rPr lang="en-US"/>
              <a:t>length of the sub-string of </a:t>
            </a:r>
            <a:r>
              <a:rPr lang="en-US">
                <a:solidFill>
                  <a:schemeClr val="accent2"/>
                </a:solidFill>
              </a:rPr>
              <a:t>x</a:t>
            </a:r>
            <a:r>
              <a:rPr lang="en-US"/>
              <a:t>.</a:t>
            </a:r>
            <a:endParaRPr lang="en-US">
              <a:solidFill>
                <a:schemeClr val="accent2"/>
              </a:solidFill>
            </a:endParaRPr>
          </a:p>
          <a:p>
            <a:pPr lvl="1"/>
            <a:r>
              <a:rPr lang="en-US"/>
              <a:t>Retrieve Ordinal number: </a:t>
            </a:r>
            <a:r>
              <a:rPr lang="en-US" err="1">
                <a:solidFill>
                  <a:schemeClr val="accent2"/>
                </a:solidFill>
              </a:rPr>
              <a:t>ord</a:t>
            </a:r>
            <a:r>
              <a:rPr lang="en-US">
                <a:solidFill>
                  <a:schemeClr val="accent2"/>
                </a:solidFill>
              </a:rPr>
              <a:t>(x)</a:t>
            </a:r>
            <a:r>
              <a:rPr lang="en-US"/>
              <a:t>  </a:t>
            </a:r>
          </a:p>
          <a:p>
            <a:pPr lvl="1"/>
            <a:r>
              <a:rPr lang="en-US"/>
              <a:t>Conversions: </a:t>
            </a:r>
            <a:r>
              <a:rPr lang="en-US" err="1">
                <a:solidFill>
                  <a:schemeClr val="accent2"/>
                </a:solidFill>
              </a:rPr>
              <a:t>to_string</a:t>
            </a:r>
            <a:r>
              <a:rPr lang="en-US">
                <a:solidFill>
                  <a:schemeClr val="accent2"/>
                </a:solidFill>
              </a:rPr>
              <a:t>(x)</a:t>
            </a:r>
            <a:r>
              <a:rPr lang="en-US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/>
              <a:t>String Constraints</a:t>
            </a:r>
          </a:p>
          <a:p>
            <a:pPr lvl="1"/>
            <a:r>
              <a:rPr lang="en-US"/>
              <a:t>Substring check: </a:t>
            </a:r>
            <a:r>
              <a:rPr lang="en-US">
                <a:solidFill>
                  <a:schemeClr val="accent2"/>
                </a:solidFill>
              </a:rPr>
              <a:t>contains(sub, </a:t>
            </a:r>
            <a:r>
              <a:rPr lang="en-US" err="1">
                <a:solidFill>
                  <a:schemeClr val="accent2"/>
                </a:solidFill>
              </a:rPr>
              <a:t>str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/>
              <a:t>Matching: </a:t>
            </a:r>
            <a:r>
              <a:rPr lang="en-US">
                <a:solidFill>
                  <a:schemeClr val="accent2"/>
                </a:solidFill>
              </a:rPr>
              <a:t>match(</a:t>
            </a:r>
            <a:r>
              <a:rPr lang="en-US" err="1">
                <a:solidFill>
                  <a:schemeClr val="accent2"/>
                </a:solidFill>
              </a:rPr>
              <a:t>regexpr</a:t>
            </a:r>
            <a:r>
              <a:rPr lang="en-US">
                <a:solidFill>
                  <a:schemeClr val="accent2"/>
                </a:solidFill>
              </a:rPr>
              <a:t>, </a:t>
            </a:r>
            <a:r>
              <a:rPr lang="en-US" err="1">
                <a:solidFill>
                  <a:schemeClr val="accent2"/>
                </a:solidFill>
              </a:rPr>
              <a:t>str</a:t>
            </a:r>
            <a:r>
              <a:rPr lang="en-US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ED95E-3AA3-9F47-9FD8-87903414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66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String </a:t>
            </a:r>
            <a:r>
              <a:rPr lang="en-US" err="1"/>
              <a:t>Functors</a:t>
            </a:r>
            <a:r>
              <a:rPr lang="en-US"/>
              <a:t> &amp;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S(s: symbol)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S(“hello”). S(“world”).  S(“souffle”).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A(s: symbol)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</a:t>
            </a:r>
            <a:r>
              <a:rPr lang="en-US" dirty="0">
                <a:solidFill>
                  <a:schemeClr val="accent5"/>
                </a:solidFill>
              </a:rPr>
              <a:t>cat</a:t>
            </a:r>
            <a:r>
              <a:rPr lang="en-US" dirty="0">
                <a:solidFill>
                  <a:schemeClr val="accent2"/>
                </a:solidFill>
              </a:rPr>
              <a:t>(x, </a:t>
            </a:r>
            <a:r>
              <a:rPr lang="en-US" dirty="0">
                <a:solidFill>
                  <a:schemeClr val="accent5"/>
                </a:solidFill>
              </a:rPr>
              <a:t>cat</a:t>
            </a:r>
            <a:r>
              <a:rPr lang="en-US" dirty="0">
                <a:solidFill>
                  <a:schemeClr val="accent2"/>
                </a:solidFill>
              </a:rPr>
              <a:t>(“ “, y))) :- S(x), S(y).   </a:t>
            </a:r>
            <a:r>
              <a:rPr lang="en-US" dirty="0">
                <a:solidFill>
                  <a:schemeClr val="accent6"/>
                </a:solidFill>
              </a:rPr>
              <a:t>// stitch two symbols together w. blank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B(</a:t>
            </a:r>
            <a:r>
              <a:rPr lang="en-US" dirty="0" err="1">
                <a:solidFill>
                  <a:schemeClr val="accent2"/>
                </a:solidFill>
              </a:rPr>
              <a:t>s:symbol</a:t>
            </a:r>
            <a:r>
              <a:rPr lang="en-US" dirty="0">
                <a:solidFill>
                  <a:schemeClr val="accent2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B(x) :- A(x), </a:t>
            </a:r>
            <a:r>
              <a:rPr lang="en-US" dirty="0">
                <a:solidFill>
                  <a:schemeClr val="accent5"/>
                </a:solidFill>
              </a:rPr>
              <a:t>contains</a:t>
            </a:r>
            <a:r>
              <a:rPr lang="en-US" dirty="0">
                <a:solidFill>
                  <a:schemeClr val="accent2"/>
                </a:solidFill>
              </a:rPr>
              <a:t>(“hello”, x).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C(</a:t>
            </a:r>
            <a:r>
              <a:rPr lang="en-US" dirty="0" err="1">
                <a:solidFill>
                  <a:schemeClr val="accent2"/>
                </a:solidFill>
              </a:rPr>
              <a:t>s:symbol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C(x) :- A(x), </a:t>
            </a:r>
            <a:r>
              <a:rPr lang="en-US" dirty="0">
                <a:solidFill>
                  <a:schemeClr val="accent5"/>
                </a:solidFill>
              </a:rPr>
              <a:t>match</a:t>
            </a:r>
            <a:r>
              <a:rPr lang="en-US" dirty="0">
                <a:solidFill>
                  <a:schemeClr val="accent2"/>
                </a:solidFill>
              </a:rPr>
              <a:t> (“world.*”, x).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A, B, C   </a:t>
            </a:r>
            <a:r>
              <a:rPr lang="en-US" dirty="0">
                <a:solidFill>
                  <a:schemeClr val="accent6"/>
                </a:solidFill>
              </a:rPr>
              <a:t>// output directive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7C1B-649E-CA40-949D-E0C1513C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58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&amp; Union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Primitive types </a:t>
            </a:r>
          </a:p>
          <a:p>
            <a:pPr lvl="1"/>
            <a:r>
              <a:rPr lang="en-US"/>
              <a:t>Large projects require a rich type system</a:t>
            </a:r>
          </a:p>
          <a:p>
            <a:pPr lvl="1"/>
            <a:r>
              <a:rPr lang="en-US"/>
              <a:t>Several hundred relations &amp; rules (e.g., DOOP)</a:t>
            </a:r>
          </a:p>
          <a:p>
            <a:pPr lvl="1"/>
            <a:r>
              <a:rPr lang="en-US"/>
              <a:t>How to ensure that programmers don’t bind wrong attribute types?</a:t>
            </a:r>
          </a:p>
          <a:p>
            <a:pPr lvl="1"/>
            <a:endParaRPr lang="en-US"/>
          </a:p>
          <a:p>
            <a:r>
              <a:rPr lang="en-US"/>
              <a:t>Partition primitive type universe via base types  </a:t>
            </a:r>
          </a:p>
          <a:p>
            <a:endParaRPr lang="en-US"/>
          </a:p>
          <a:p>
            <a:r>
              <a:rPr lang="en-US"/>
              <a:t>Form union-types over base types</a:t>
            </a:r>
          </a:p>
        </p:txBody>
      </p:sp>
    </p:spTree>
    <p:extLst>
      <p:ext uri="{BB962C8B-B14F-4D97-AF65-F5344CB8AC3E}">
        <p14:creationId xmlns:p14="http://schemas.microsoft.com/office/powerpoint/2010/main" val="1618272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11869" y="4605867"/>
            <a:ext cx="7660654" cy="221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2604"/>
          </a:xfrm>
        </p:spPr>
        <p:txBody>
          <a:bodyPr/>
          <a:lstStyle/>
          <a:p>
            <a:r>
              <a:rPr lang="en-US"/>
              <a:t>Base types are defined by </a:t>
            </a:r>
            <a:r>
              <a:rPr lang="en-US">
                <a:solidFill>
                  <a:schemeClr val="accent2"/>
                </a:solidFill>
              </a:rPr>
              <a:t>.type </a:t>
            </a:r>
            <a:r>
              <a:rPr lang="en-US">
                <a:solidFill>
                  <a:schemeClr val="accent1"/>
                </a:solidFill>
              </a:rPr>
              <a:t>name</a:t>
            </a:r>
            <a:r>
              <a:rPr lang="en-US">
                <a:solidFill>
                  <a:schemeClr val="accent2"/>
                </a:solidFill>
              </a:rPr>
              <a:t>  &lt;:  </a:t>
            </a:r>
            <a:r>
              <a:rPr lang="en-US">
                <a:solidFill>
                  <a:schemeClr val="accent1"/>
                </a:solidFill>
              </a:rPr>
              <a:t>primitive-type</a:t>
            </a:r>
          </a:p>
          <a:p>
            <a:r>
              <a:rPr lang="en-US"/>
              <a:t>Example: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.type City &lt;: symbol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.type Town &lt;: symbol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.type Village &lt;: symbol </a:t>
            </a:r>
          </a:p>
          <a:p>
            <a:pPr marL="0" indent="0">
              <a:buNone/>
            </a:pPr>
            <a:r>
              <a:rPr lang="en-US"/>
              <a:t>  Defining (assumingly) distinct/different sets in a symbol universe</a:t>
            </a:r>
          </a:p>
        </p:txBody>
      </p:sp>
      <p:sp>
        <p:nvSpPr>
          <p:cNvPr id="5" name="Oval 4"/>
          <p:cNvSpPr/>
          <p:nvPr/>
        </p:nvSpPr>
        <p:spPr>
          <a:xfrm>
            <a:off x="2306132" y="5348109"/>
            <a:ext cx="1524000" cy="1016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City</a:t>
            </a:r>
          </a:p>
        </p:txBody>
      </p:sp>
      <p:sp>
        <p:nvSpPr>
          <p:cNvPr id="6" name="Oval 5"/>
          <p:cNvSpPr/>
          <p:nvPr/>
        </p:nvSpPr>
        <p:spPr>
          <a:xfrm>
            <a:off x="4108770" y="5360205"/>
            <a:ext cx="1524000" cy="1016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Town</a:t>
            </a:r>
          </a:p>
        </p:txBody>
      </p:sp>
      <p:sp>
        <p:nvSpPr>
          <p:cNvPr id="7" name="Oval 6"/>
          <p:cNvSpPr/>
          <p:nvPr/>
        </p:nvSpPr>
        <p:spPr>
          <a:xfrm>
            <a:off x="5911408" y="5360205"/>
            <a:ext cx="1524000" cy="1016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Village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26411" y="6388150"/>
            <a:ext cx="17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Symbol Universe</a:t>
            </a:r>
          </a:p>
        </p:txBody>
      </p:sp>
    </p:spTree>
    <p:extLst>
      <p:ext uri="{BB962C8B-B14F-4D97-AF65-F5344CB8AC3E}">
        <p14:creationId xmlns:p14="http://schemas.microsoft.com/office/powerpoint/2010/main" val="93989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1981200" y="152718"/>
            <a:ext cx="721007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Futamura Projections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Specialization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Specialization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Hierarchy</a:t>
            </a: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307621"/>
            <a:ext cx="4281226" cy="442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5"/>
          <p:cNvGrpSpPr/>
          <p:nvPr/>
        </p:nvGrpSpPr>
        <p:grpSpPr>
          <a:xfrm>
            <a:off x="6446520" y="3144265"/>
            <a:ext cx="3675742" cy="2541667"/>
            <a:chOff x="5637244" y="3559096"/>
            <a:chExt cx="3078205" cy="1520076"/>
          </a:xfrm>
        </p:grpSpPr>
        <p:sp>
          <p:nvSpPr>
            <p:cNvPr id="138" name="Google Shape;138;p5"/>
            <p:cNvSpPr/>
            <p:nvPr/>
          </p:nvSpPr>
          <p:spPr>
            <a:xfrm>
              <a:off x="5637244" y="3559096"/>
              <a:ext cx="3078205" cy="1520076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6628366" y="3810208"/>
              <a:ext cx="1150090" cy="312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Datalog Specialization</a:t>
              </a:r>
              <a:endParaRPr/>
            </a:p>
          </p:txBody>
        </p:sp>
        <p:cxnSp>
          <p:nvCxnSpPr>
            <p:cNvPr id="140" name="Google Shape;140;p5"/>
            <p:cNvCxnSpPr/>
            <p:nvPr/>
          </p:nvCxnSpPr>
          <p:spPr>
            <a:xfrm rot="10800000">
              <a:off x="6583394" y="4101272"/>
              <a:ext cx="1143000" cy="0"/>
            </a:xfrm>
            <a:prstGeom prst="straightConnector1">
              <a:avLst/>
            </a:prstGeom>
            <a:noFill/>
            <a:ln w="127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" name="Google Shape;141;p5"/>
            <p:cNvCxnSpPr/>
            <p:nvPr/>
          </p:nvCxnSpPr>
          <p:spPr>
            <a:xfrm>
              <a:off x="6121226" y="4558090"/>
              <a:ext cx="2119518" cy="6732"/>
            </a:xfrm>
            <a:prstGeom prst="straightConnector1">
              <a:avLst/>
            </a:prstGeom>
            <a:noFill/>
            <a:ln w="127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" name="Google Shape;142;p5"/>
            <p:cNvSpPr txBox="1"/>
            <p:nvPr/>
          </p:nvSpPr>
          <p:spPr>
            <a:xfrm>
              <a:off x="6325418" y="4263678"/>
              <a:ext cx="1806817" cy="184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RAM Specialization</a:t>
              </a: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6407062" y="4702464"/>
              <a:ext cx="1528744" cy="184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C++ Specialization</a:t>
              </a: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48224" y="4608268"/>
            <a:ext cx="7660654" cy="216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99911" y="6402171"/>
            <a:ext cx="17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Symbol Universe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Union type is a compositional type</a:t>
            </a:r>
          </a:p>
          <a:p>
            <a:r>
              <a:rPr lang="en-US"/>
              <a:t>Unifies a fixed number of base/union  types</a:t>
            </a:r>
          </a:p>
          <a:p>
            <a:r>
              <a:rPr lang="en-US"/>
              <a:t>Syntax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.type &lt;ident&gt; = &lt;ident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&gt; | &lt;ident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&gt; | </a:t>
            </a:r>
            <a:r>
              <a:rPr lang="mr-IN">
                <a:solidFill>
                  <a:schemeClr val="accent2"/>
                </a:solidFill>
              </a:rPr>
              <a:t>…</a:t>
            </a:r>
            <a:r>
              <a:rPr lang="en-AU">
                <a:solidFill>
                  <a:schemeClr val="accent2"/>
                </a:solidFill>
              </a:rPr>
              <a:t> |</a:t>
            </a:r>
            <a:r>
              <a:rPr lang="en-US">
                <a:solidFill>
                  <a:schemeClr val="accent2"/>
                </a:solidFill>
              </a:rPr>
              <a:t> &lt;</a:t>
            </a:r>
            <a:r>
              <a:rPr lang="en-US" err="1">
                <a:solidFill>
                  <a:schemeClr val="accent2"/>
                </a:solidFill>
              </a:rPr>
              <a:t>ident</a:t>
            </a:r>
            <a:r>
              <a:rPr lang="en-US" baseline="-25000" err="1">
                <a:solidFill>
                  <a:schemeClr val="accent2"/>
                </a:solidFill>
              </a:rPr>
              <a:t>k</a:t>
            </a:r>
            <a:r>
              <a:rPr lang="en-US">
                <a:solidFill>
                  <a:schemeClr val="accent2"/>
                </a:solidFill>
              </a:rPr>
              <a:t>&gt; </a:t>
            </a:r>
          </a:p>
          <a:p>
            <a:r>
              <a:rPr lang="en-US"/>
              <a:t>Example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.type Place =  City | Town | Village</a:t>
            </a:r>
          </a:p>
          <a:p>
            <a:endParaRPr lang="en-US">
              <a:solidFill>
                <a:srgbClr val="FFC000"/>
              </a:solidFill>
            </a:endParaRPr>
          </a:p>
          <a:p>
            <a:endParaRPr lang="en-US">
              <a:solidFill>
                <a:srgbClr val="FFC000"/>
              </a:solidFill>
            </a:endParaRPr>
          </a:p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22551" y="4758267"/>
            <a:ext cx="6205449" cy="2013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22659" y="5349693"/>
            <a:ext cx="1524000" cy="1016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City</a:t>
            </a:r>
          </a:p>
        </p:txBody>
      </p:sp>
      <p:sp>
        <p:nvSpPr>
          <p:cNvPr id="6" name="Oval 5"/>
          <p:cNvSpPr/>
          <p:nvPr/>
        </p:nvSpPr>
        <p:spPr>
          <a:xfrm>
            <a:off x="4363552" y="5349693"/>
            <a:ext cx="1524000" cy="1016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Town</a:t>
            </a:r>
          </a:p>
        </p:txBody>
      </p:sp>
      <p:sp>
        <p:nvSpPr>
          <p:cNvPr id="7" name="Oval 6"/>
          <p:cNvSpPr/>
          <p:nvPr/>
        </p:nvSpPr>
        <p:spPr>
          <a:xfrm>
            <a:off x="6204446" y="5349693"/>
            <a:ext cx="1524000" cy="1016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Village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33796" y="489327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Place</a:t>
            </a:r>
          </a:p>
        </p:txBody>
      </p:sp>
    </p:spTree>
    <p:extLst>
      <p:ext uri="{BB962C8B-B14F-4D97-AF65-F5344CB8AC3E}">
        <p14:creationId xmlns:p14="http://schemas.microsoft.com/office/powerpoint/2010/main" val="2856848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.type City &lt;: symbol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.type Town &lt;: symbol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.type Village &lt;: symbol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.type Place = City | Town | Village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Data(</a:t>
            </a:r>
            <a:r>
              <a:rPr lang="en-US" dirty="0" err="1">
                <a:solidFill>
                  <a:schemeClr val="accent2"/>
                </a:solidFill>
              </a:rPr>
              <a:t>c:City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t:Town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v:Village</a:t>
            </a:r>
            <a:r>
              <a:rPr lang="en-US" dirty="0">
                <a:solidFill>
                  <a:schemeClr val="accent2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Data(“Sydney”, ”Ballina”, “</a:t>
            </a:r>
            <a:r>
              <a:rPr lang="en-US" dirty="0" err="1">
                <a:solidFill>
                  <a:schemeClr val="accent2"/>
                </a:solidFill>
              </a:rPr>
              <a:t>Glenrowan</a:t>
            </a:r>
            <a:r>
              <a:rPr lang="en-US" dirty="0">
                <a:solidFill>
                  <a:schemeClr val="accent2"/>
                </a:solidFill>
              </a:rPr>
              <a:t>”).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Location(</a:t>
            </a:r>
            <a:r>
              <a:rPr lang="en-US" dirty="0" err="1">
                <a:solidFill>
                  <a:schemeClr val="accent2"/>
                </a:solidFill>
              </a:rPr>
              <a:t>p:Place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Location(p) :- Data(p,_,_); Data(_,p,_); Data(_,_,p).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>
                <a:solidFill>
                  <a:schemeClr val="accent2"/>
                </a:solidFill>
              </a:rPr>
              <a:t>Location</a:t>
            </a:r>
            <a:r>
              <a:rPr lang="en-US" dirty="0"/>
              <a:t> receives values from cells of type </a:t>
            </a:r>
            <a:r>
              <a:rPr lang="en-US" dirty="0">
                <a:solidFill>
                  <a:schemeClr val="accent2"/>
                </a:solidFill>
              </a:rPr>
              <a:t>City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Town</a:t>
            </a:r>
            <a:r>
              <a:rPr lang="en-US" dirty="0"/>
              <a:t>, and </a:t>
            </a:r>
            <a:r>
              <a:rPr lang="en-US" dirty="0">
                <a:solidFill>
                  <a:schemeClr val="accent2"/>
                </a:solidFill>
              </a:rPr>
              <a:t>Village</a:t>
            </a:r>
            <a:r>
              <a:rPr lang="en-US" dirty="0"/>
              <a:t>.</a:t>
            </a:r>
          </a:p>
          <a:p>
            <a:r>
              <a:rPr lang="en-US" dirty="0"/>
              <a:t>Note that </a:t>
            </a:r>
            <a:r>
              <a:rPr lang="en-US" dirty="0">
                <a:solidFill>
                  <a:schemeClr val="accent2"/>
                </a:solidFill>
              </a:rPr>
              <a:t>;</a:t>
            </a:r>
            <a:r>
              <a:rPr lang="en-US" dirty="0"/>
              <a:t> denotes a disjunction (i.e., or) </a:t>
            </a:r>
          </a:p>
        </p:txBody>
      </p:sp>
    </p:spTree>
    <p:extLst>
      <p:ext uri="{BB962C8B-B14F-4D97-AF65-F5344CB8AC3E}">
        <p14:creationId xmlns:p14="http://schemas.microsoft.com/office/powerpoint/2010/main" val="2007040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a Static Type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Disjoint set property not enforced at runtime</a:t>
            </a:r>
          </a:p>
          <a:p>
            <a:r>
              <a:rPr lang="en-US"/>
              <a:t>Example: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.type City &lt;: symbol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.type Town &lt;: symbol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.type Village &lt;: symbol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.type Place = City | Town | Village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.</a:t>
            </a:r>
            <a:r>
              <a:rPr lang="en-US" err="1">
                <a:solidFill>
                  <a:schemeClr val="accent2"/>
                </a:solidFill>
              </a:rPr>
              <a:t>decl</a:t>
            </a:r>
            <a:r>
              <a:rPr lang="en-US">
                <a:solidFill>
                  <a:schemeClr val="accent2"/>
                </a:solidFill>
              </a:rPr>
              <a:t> Data(</a:t>
            </a:r>
            <a:r>
              <a:rPr lang="en-US" err="1">
                <a:solidFill>
                  <a:schemeClr val="accent2"/>
                </a:solidFill>
              </a:rPr>
              <a:t>c:City</a:t>
            </a:r>
            <a:r>
              <a:rPr lang="en-US">
                <a:solidFill>
                  <a:schemeClr val="accent2"/>
                </a:solidFill>
              </a:rPr>
              <a:t>, </a:t>
            </a:r>
            <a:r>
              <a:rPr lang="en-US" err="1">
                <a:solidFill>
                  <a:schemeClr val="accent2"/>
                </a:solidFill>
              </a:rPr>
              <a:t>t:Town</a:t>
            </a:r>
            <a:r>
              <a:rPr lang="en-US">
                <a:solidFill>
                  <a:schemeClr val="accent2"/>
                </a:solidFill>
              </a:rPr>
              <a:t>, </a:t>
            </a:r>
            <a:r>
              <a:rPr lang="en-US" err="1">
                <a:solidFill>
                  <a:schemeClr val="accent2"/>
                </a:solidFill>
              </a:rPr>
              <a:t>v:Village</a:t>
            </a:r>
            <a:r>
              <a:rPr lang="en-US">
                <a:solidFill>
                  <a:schemeClr val="accent2"/>
                </a:solidFill>
              </a:rPr>
              <a:t>) </a:t>
            </a:r>
          </a:p>
          <a:p>
            <a:pPr marL="0" indent="0">
              <a:buNone/>
            </a:pPr>
            <a:r>
              <a:rPr lang="en-US">
                <a:solidFill>
                  <a:schemeClr val="accent2"/>
                </a:solidFill>
              </a:rPr>
              <a:t>   Data(“Sydney”, ”Sydney”, “Sydney”).</a:t>
            </a:r>
            <a:endParaRPr lang="en-US"/>
          </a:p>
          <a:p>
            <a:r>
              <a:rPr lang="en-US"/>
              <a:t>Element “Sydney” is member of type </a:t>
            </a:r>
            <a:r>
              <a:rPr lang="en-US">
                <a:solidFill>
                  <a:schemeClr val="accent2"/>
                </a:solidFill>
              </a:rPr>
              <a:t>City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Town</a:t>
            </a:r>
            <a:r>
              <a:rPr lang="en-US"/>
              <a:t>, and </a:t>
            </a:r>
            <a:r>
              <a:rPr lang="en-US">
                <a:solidFill>
                  <a:schemeClr val="accent2"/>
                </a:solidFill>
              </a:rPr>
              <a:t>Village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4635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Base/Union Types for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Base type is defined by </a:t>
            </a:r>
            <a:r>
              <a:rPr lang="en-US">
                <a:solidFill>
                  <a:schemeClr val="accent2"/>
                </a:solidFill>
              </a:rPr>
              <a:t>.type </a:t>
            </a:r>
            <a:r>
              <a:rPr lang="en-US">
                <a:solidFill>
                  <a:schemeClr val="accent1"/>
                </a:solidFill>
              </a:rPr>
              <a:t>name</a:t>
            </a:r>
            <a:r>
              <a:rPr lang="en-US">
                <a:solidFill>
                  <a:schemeClr val="accent2"/>
                </a:solidFill>
              </a:rPr>
              <a:t> &lt;: number</a:t>
            </a:r>
          </a:p>
          <a:p>
            <a:r>
              <a:rPr lang="en-US"/>
              <a:t>Example: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.type Even &lt;: number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.type Odd &lt;: number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.type All = Even | Odd</a:t>
            </a:r>
          </a:p>
          <a:p>
            <a:pPr marL="0" indent="0">
              <a:buNone/>
            </a:pPr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6812" y="4329640"/>
            <a:ext cx="5985130" cy="216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50543" y="6141782"/>
            <a:ext cx="183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Number Universe</a:t>
            </a:r>
          </a:p>
        </p:txBody>
      </p:sp>
      <p:sp>
        <p:nvSpPr>
          <p:cNvPr id="6" name="Oval 5"/>
          <p:cNvSpPr/>
          <p:nvPr/>
        </p:nvSpPr>
        <p:spPr>
          <a:xfrm>
            <a:off x="1471138" y="4479639"/>
            <a:ext cx="4520779" cy="201323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71246" y="5071065"/>
            <a:ext cx="1524000" cy="1016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Odd</a:t>
            </a:r>
          </a:p>
        </p:txBody>
      </p:sp>
      <p:sp>
        <p:nvSpPr>
          <p:cNvPr id="8" name="Oval 7"/>
          <p:cNvSpPr/>
          <p:nvPr/>
        </p:nvSpPr>
        <p:spPr>
          <a:xfrm>
            <a:off x="3912139" y="5071065"/>
            <a:ext cx="1524000" cy="1016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82383" y="461464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783704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Base / Union Types for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03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.type Even &lt;: number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.type Odd &lt;: number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.type Zero &lt;: number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.type All = Even | Odd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.type </a:t>
            </a:r>
            <a:r>
              <a:rPr lang="en-US" dirty="0" err="1">
                <a:solidFill>
                  <a:schemeClr val="accent2"/>
                </a:solidFill>
              </a:rPr>
              <a:t>AllWithZero</a:t>
            </a:r>
            <a:r>
              <a:rPr lang="en-US" dirty="0">
                <a:solidFill>
                  <a:schemeClr val="accent2"/>
                </a:solidFill>
              </a:rPr>
              <a:t> = All | Zero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myEven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e:Even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>
                <a:solidFill>
                  <a:schemeClr val="accent2"/>
                </a:solidFill>
              </a:rPr>
              <a:t>myEven</a:t>
            </a:r>
            <a:r>
              <a:rPr lang="en-US" dirty="0">
                <a:solidFill>
                  <a:schemeClr val="accent2"/>
                </a:solidFill>
              </a:rPr>
              <a:t>(2).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myOdd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o:Odd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>
                <a:solidFill>
                  <a:schemeClr val="accent2"/>
                </a:solidFill>
              </a:rPr>
              <a:t>myOdd</a:t>
            </a:r>
            <a:r>
              <a:rPr lang="en-US" dirty="0">
                <a:solidFill>
                  <a:schemeClr val="accent2"/>
                </a:solidFill>
              </a:rPr>
              <a:t>(1).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myAll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a:AllWithZero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</a:t>
            </a:r>
            <a:r>
              <a:rPr lang="en-US" dirty="0" err="1">
                <a:solidFill>
                  <a:schemeClr val="accent2"/>
                </a:solidFill>
              </a:rPr>
              <a:t>myAll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>
                <a:solidFill>
                  <a:schemeClr val="accent2"/>
                </a:solidFill>
              </a:rPr>
              <a:t>myAll</a:t>
            </a:r>
            <a:r>
              <a:rPr lang="en-US" dirty="0">
                <a:solidFill>
                  <a:schemeClr val="accent2"/>
                </a:solidFill>
              </a:rPr>
              <a:t>(x) :- </a:t>
            </a:r>
            <a:r>
              <a:rPr lang="en-US" dirty="0" err="1">
                <a:solidFill>
                  <a:schemeClr val="accent2"/>
                </a:solidFill>
              </a:rPr>
              <a:t>myOdd</a:t>
            </a:r>
            <a:r>
              <a:rPr lang="en-US" dirty="0">
                <a:solidFill>
                  <a:schemeClr val="accent2"/>
                </a:solidFill>
              </a:rPr>
              <a:t>(x); </a:t>
            </a:r>
            <a:r>
              <a:rPr lang="en-US" dirty="0" err="1">
                <a:solidFill>
                  <a:schemeClr val="accent2"/>
                </a:solidFill>
              </a:rPr>
              <a:t>myEven</a:t>
            </a:r>
            <a:r>
              <a:rPr lang="en-US" dirty="0">
                <a:solidFill>
                  <a:schemeClr val="accent2"/>
                </a:solidFill>
              </a:rPr>
              <a:t>(x).</a:t>
            </a:r>
          </a:p>
        </p:txBody>
      </p:sp>
    </p:spTree>
    <p:extLst>
      <p:ext uri="{BB962C8B-B14F-4D97-AF65-F5344CB8AC3E}">
        <p14:creationId xmlns:p14="http://schemas.microsoft.com/office/powerpoint/2010/main" val="20567955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/>
              <a:t>Souffle supports type conversion using functor </a:t>
            </a:r>
            <a:r>
              <a:rPr lang="en-AU">
                <a:solidFill>
                  <a:schemeClr val="accent2"/>
                </a:solidFill>
              </a:rPr>
              <a:t>as(</a:t>
            </a:r>
            <a:r>
              <a:rPr lang="en-AU">
                <a:solidFill>
                  <a:schemeClr val="accent1"/>
                </a:solidFill>
              </a:rPr>
              <a:t>expr</a:t>
            </a:r>
            <a:r>
              <a:rPr lang="en-AU">
                <a:solidFill>
                  <a:schemeClr val="accent2"/>
                </a:solidFill>
              </a:rPr>
              <a:t>,</a:t>
            </a:r>
            <a:r>
              <a:rPr lang="en-AU"/>
              <a:t> </a:t>
            </a:r>
            <a:r>
              <a:rPr lang="en-AU">
                <a:solidFill>
                  <a:schemeClr val="accent1"/>
                </a:solidFill>
              </a:rPr>
              <a:t>type</a:t>
            </a:r>
            <a:r>
              <a:rPr lang="en-AU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AU">
                <a:solidFill>
                  <a:schemeClr val="accent2"/>
                </a:solidFill>
              </a:rPr>
              <a:t>.type Variable &lt;: symbol </a:t>
            </a:r>
          </a:p>
          <a:p>
            <a:pPr marL="0" indent="0">
              <a:buNone/>
            </a:pPr>
            <a:r>
              <a:rPr lang="en-AU">
                <a:solidFill>
                  <a:schemeClr val="accent2"/>
                </a:solidFill>
              </a:rPr>
              <a:t>.type </a:t>
            </a:r>
            <a:r>
              <a:rPr lang="en-AU" err="1">
                <a:solidFill>
                  <a:schemeClr val="accent2"/>
                </a:solidFill>
              </a:rPr>
              <a:t>StackIndex</a:t>
            </a:r>
            <a:r>
              <a:rPr lang="en-AU">
                <a:solidFill>
                  <a:schemeClr val="accent2"/>
                </a:solidFill>
              </a:rPr>
              <a:t> &lt;: symbol </a:t>
            </a:r>
          </a:p>
          <a:p>
            <a:pPr marL="0" indent="0">
              <a:buNone/>
            </a:pPr>
            <a:r>
              <a:rPr lang="en-AU">
                <a:solidFill>
                  <a:schemeClr val="accent2"/>
                </a:solidFill>
              </a:rPr>
              <a:t>.type </a:t>
            </a:r>
            <a:r>
              <a:rPr lang="en-AU" err="1">
                <a:solidFill>
                  <a:schemeClr val="accent2"/>
                </a:solidFill>
              </a:rPr>
              <a:t>VariableOrStackIndex</a:t>
            </a:r>
            <a:r>
              <a:rPr lang="en-AU">
                <a:solidFill>
                  <a:schemeClr val="accent2"/>
                </a:solidFill>
              </a:rPr>
              <a:t> = Variable | </a:t>
            </a:r>
            <a:r>
              <a:rPr lang="en-AU" err="1">
                <a:solidFill>
                  <a:schemeClr val="accent2"/>
                </a:solidFill>
              </a:rPr>
              <a:t>StackIndex</a:t>
            </a:r>
            <a:r>
              <a:rPr lang="en-AU">
                <a:solidFill>
                  <a:schemeClr val="accent2"/>
                </a:solidFill>
              </a:rPr>
              <a:t> </a:t>
            </a:r>
          </a:p>
          <a:p>
            <a:pPr marL="0" indent="0">
              <a:buNone/>
            </a:pPr>
            <a:r>
              <a:rPr lang="en-AU">
                <a:solidFill>
                  <a:schemeClr val="accent2"/>
                </a:solidFill>
              </a:rPr>
              <a:t>.</a:t>
            </a:r>
            <a:r>
              <a:rPr lang="en-AU" err="1">
                <a:solidFill>
                  <a:schemeClr val="accent2"/>
                </a:solidFill>
              </a:rPr>
              <a:t>decl</a:t>
            </a:r>
            <a:r>
              <a:rPr lang="en-AU">
                <a:solidFill>
                  <a:schemeClr val="accent2"/>
                </a:solidFill>
              </a:rPr>
              <a:t> A(a: </a:t>
            </a:r>
            <a:r>
              <a:rPr lang="en-AU" err="1">
                <a:solidFill>
                  <a:schemeClr val="accent2"/>
                </a:solidFill>
              </a:rPr>
              <a:t>VariableOrStackIndex</a:t>
            </a:r>
            <a:r>
              <a:rPr lang="en-AU">
                <a:solidFill>
                  <a:schemeClr val="accent2"/>
                </a:solidFill>
              </a:rPr>
              <a:t>) </a:t>
            </a:r>
          </a:p>
          <a:p>
            <a:pPr marL="0" indent="0">
              <a:buNone/>
            </a:pPr>
            <a:r>
              <a:rPr lang="en-AU">
                <a:solidFill>
                  <a:schemeClr val="accent2"/>
                </a:solidFill>
              </a:rPr>
              <a:t>A(“var”). </a:t>
            </a:r>
          </a:p>
          <a:p>
            <a:pPr marL="0" indent="0">
              <a:buNone/>
            </a:pPr>
            <a:r>
              <a:rPr lang="en-AU">
                <a:solidFill>
                  <a:schemeClr val="accent2"/>
                </a:solidFill>
              </a:rPr>
              <a:t>.</a:t>
            </a:r>
            <a:r>
              <a:rPr lang="en-AU" err="1">
                <a:solidFill>
                  <a:schemeClr val="accent2"/>
                </a:solidFill>
              </a:rPr>
              <a:t>decl</a:t>
            </a:r>
            <a:r>
              <a:rPr lang="en-AU">
                <a:solidFill>
                  <a:schemeClr val="accent2"/>
                </a:solidFill>
              </a:rPr>
              <a:t> B(a: Variable) </a:t>
            </a:r>
          </a:p>
          <a:p>
            <a:pPr marL="0" indent="0">
              <a:buNone/>
            </a:pPr>
            <a:r>
              <a:rPr lang="en-AU">
                <a:solidFill>
                  <a:schemeClr val="accent2"/>
                </a:solidFill>
              </a:rPr>
              <a:t>B(as(a, Variable)) :- A(a).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2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1455-877D-1141-8289-1568B15B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Union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F795-387B-E54C-A96B-51AEC4F86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 types defined with different primitive types cannot be mixed</a:t>
            </a:r>
          </a:p>
          <a:p>
            <a:r>
              <a:rPr lang="en-US"/>
              <a:t>Example gives a type clash error:</a:t>
            </a: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.type </a:t>
            </a:r>
            <a:r>
              <a:rPr lang="en-US" err="1">
                <a:solidFill>
                  <a:srgbClr val="FF0000"/>
                </a:solidFill>
              </a:rPr>
              <a:t>myNumber</a:t>
            </a:r>
            <a:r>
              <a:rPr lang="en-US">
                <a:solidFill>
                  <a:srgbClr val="FF0000"/>
                </a:solidFill>
              </a:rPr>
              <a:t> &lt;: number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.type </a:t>
            </a:r>
            <a:r>
              <a:rPr lang="en-US" err="1">
                <a:solidFill>
                  <a:srgbClr val="FF0000"/>
                </a:solidFill>
              </a:rPr>
              <a:t>mySymbol</a:t>
            </a:r>
            <a:r>
              <a:rPr lang="en-US">
                <a:solidFill>
                  <a:srgbClr val="FF0000"/>
                </a:solidFill>
              </a:rPr>
              <a:t> &lt;: symbol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.type All = </a:t>
            </a:r>
            <a:r>
              <a:rPr lang="en-US" err="1">
                <a:solidFill>
                  <a:srgbClr val="FF0000"/>
                </a:solidFill>
              </a:rPr>
              <a:t>myNumber</a:t>
            </a:r>
            <a:r>
              <a:rPr lang="en-US">
                <a:solidFill>
                  <a:srgbClr val="FF0000"/>
                </a:solidFill>
              </a:rPr>
              <a:t> | </a:t>
            </a:r>
            <a:r>
              <a:rPr lang="en-US" err="1">
                <a:solidFill>
                  <a:srgbClr val="FF0000"/>
                </a:solidFill>
              </a:rPr>
              <a:t>mySymbol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 i="1"/>
              <a:t>If mixed types are really needed, use Abstract Data Types/Records!</a:t>
            </a:r>
          </a:p>
          <a:p>
            <a:pPr marL="457200" lvl="1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23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Relations are two dimensional structures in </a:t>
            </a:r>
            <a:r>
              <a:rPr lang="en-US" err="1"/>
              <a:t>Datalog</a:t>
            </a:r>
            <a:endParaRPr lang="en-US"/>
          </a:p>
          <a:p>
            <a:pPr lvl="1"/>
            <a:r>
              <a:rPr lang="en-US"/>
              <a:t>Large-scale problems may require more complex structure</a:t>
            </a:r>
          </a:p>
          <a:p>
            <a:r>
              <a:rPr lang="en-US"/>
              <a:t>Related to terms in Prolog (but typed!) </a:t>
            </a:r>
          </a:p>
          <a:p>
            <a:r>
              <a:rPr lang="en-US"/>
              <a:t>Records break out of the flat world of </a:t>
            </a:r>
            <a:r>
              <a:rPr lang="en-US" err="1"/>
              <a:t>Datalog</a:t>
            </a:r>
            <a:endParaRPr lang="en-US"/>
          </a:p>
          <a:p>
            <a:pPr lvl="1"/>
            <a:r>
              <a:rPr lang="en-US"/>
              <a:t>At the price of performance (i.e., extra table lookup)</a:t>
            </a:r>
          </a:p>
          <a:p>
            <a:r>
              <a:rPr lang="en-US"/>
              <a:t>Record semantics similar to Pascal/C</a:t>
            </a:r>
          </a:p>
          <a:p>
            <a:pPr lvl="1"/>
            <a:r>
              <a:rPr lang="en-US"/>
              <a:t>No polymorph types (cf. Abstract Data Type)</a:t>
            </a:r>
          </a:p>
          <a:p>
            <a:r>
              <a:rPr lang="en-US"/>
              <a:t>Record Type definition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.type </a:t>
            </a:r>
            <a:r>
              <a:rPr lang="en-US">
                <a:solidFill>
                  <a:schemeClr val="accent1"/>
                </a:solidFill>
              </a:rPr>
              <a:t>name</a:t>
            </a:r>
            <a:r>
              <a:rPr lang="en-US">
                <a:solidFill>
                  <a:schemeClr val="accent2"/>
                </a:solidFill>
              </a:rPr>
              <a:t> = [ </a:t>
            </a:r>
            <a:r>
              <a:rPr lang="en-US">
                <a:solidFill>
                  <a:schemeClr val="accent1"/>
                </a:solidFill>
              </a:rPr>
              <a:t>name</a:t>
            </a:r>
            <a:r>
              <a:rPr lang="en-US" baseline="-25000">
                <a:solidFill>
                  <a:schemeClr val="accent1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 : </a:t>
            </a:r>
            <a:r>
              <a:rPr lang="en-US">
                <a:solidFill>
                  <a:schemeClr val="accent1"/>
                </a:solidFill>
              </a:rPr>
              <a:t>type</a:t>
            </a:r>
            <a:r>
              <a:rPr lang="en-US" baseline="-25000">
                <a:solidFill>
                  <a:schemeClr val="accent1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, </a:t>
            </a:r>
            <a:r>
              <a:rPr lang="mr-IN">
                <a:solidFill>
                  <a:schemeClr val="accent2"/>
                </a:solidFill>
              </a:rPr>
              <a:t>…</a:t>
            </a:r>
            <a:r>
              <a:rPr lang="en-AU">
                <a:solidFill>
                  <a:schemeClr val="accent2"/>
                </a:solidFill>
              </a:rPr>
              <a:t>, </a:t>
            </a:r>
            <a:r>
              <a:rPr lang="en-US" err="1">
                <a:solidFill>
                  <a:schemeClr val="accent1"/>
                </a:solidFill>
              </a:rPr>
              <a:t>name</a:t>
            </a:r>
            <a:r>
              <a:rPr lang="en-US" baseline="-25000" err="1">
                <a:solidFill>
                  <a:schemeClr val="accent1"/>
                </a:solidFill>
              </a:rPr>
              <a:t>k</a:t>
            </a:r>
            <a:r>
              <a:rPr lang="en-US">
                <a:solidFill>
                  <a:schemeClr val="accent2"/>
                </a:solidFill>
              </a:rPr>
              <a:t>: </a:t>
            </a:r>
            <a:r>
              <a:rPr lang="en-US" err="1">
                <a:solidFill>
                  <a:schemeClr val="accent1"/>
                </a:solidFill>
              </a:rPr>
              <a:t>type</a:t>
            </a:r>
            <a:r>
              <a:rPr lang="en-US" baseline="-25000" err="1">
                <a:solidFill>
                  <a:schemeClr val="accent1"/>
                </a:solidFill>
              </a:rPr>
              <a:t>k</a:t>
            </a:r>
            <a:r>
              <a:rPr lang="en-US">
                <a:solidFill>
                  <a:schemeClr val="accent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26670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// Pair of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.type Pair = [</a:t>
            </a:r>
            <a:r>
              <a:rPr lang="en-US" dirty="0" err="1">
                <a:solidFill>
                  <a:schemeClr val="accent2"/>
                </a:solidFill>
              </a:rPr>
              <a:t>a:number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b:number</a:t>
            </a:r>
            <a:r>
              <a:rPr lang="en-US" dirty="0">
                <a:solidFill>
                  <a:schemeClr val="accent2"/>
                </a:solidFill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A(p: Pair)  </a:t>
            </a:r>
            <a:r>
              <a:rPr lang="en-US" dirty="0">
                <a:solidFill>
                  <a:schemeClr val="accent6"/>
                </a:solidFill>
              </a:rPr>
              <a:t>// Declare a set of pairs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A([1,2]).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A([3,4]).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A([4,5]).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// Flatten relation A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Flatten(</a:t>
            </a:r>
            <a:r>
              <a:rPr lang="en-US" dirty="0" err="1">
                <a:solidFill>
                  <a:schemeClr val="accent2"/>
                </a:solidFill>
              </a:rPr>
              <a:t>a:number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b:number</a:t>
            </a:r>
            <a:r>
              <a:rPr lang="en-US" dirty="0">
                <a:solidFill>
                  <a:schemeClr val="accent2"/>
                </a:solidFill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Flatten(</a:t>
            </a:r>
            <a:r>
              <a:rPr lang="en-US" dirty="0" err="1">
                <a:solidFill>
                  <a:schemeClr val="accent2"/>
                </a:solidFill>
              </a:rPr>
              <a:t>a,b</a:t>
            </a:r>
            <a:r>
              <a:rPr lang="en-US" dirty="0">
                <a:solidFill>
                  <a:schemeClr val="accent2"/>
                </a:solidFill>
              </a:rPr>
              <a:t>) :- A([</a:t>
            </a:r>
            <a:r>
              <a:rPr lang="en-US" dirty="0" err="1">
                <a:solidFill>
                  <a:schemeClr val="accent2"/>
                </a:solidFill>
              </a:rPr>
              <a:t>a,b</a:t>
            </a:r>
            <a:r>
              <a:rPr lang="en-US" dirty="0">
                <a:solidFill>
                  <a:schemeClr val="accent2"/>
                </a:solidFill>
              </a:rPr>
              <a:t>]).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84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Each record type has a hidden type relation</a:t>
            </a:r>
          </a:p>
          <a:p>
            <a:pPr lvl="1"/>
            <a:r>
              <a:rPr lang="en-US"/>
              <a:t>Translates the elements of a record to a number</a:t>
            </a:r>
          </a:p>
          <a:p>
            <a:r>
              <a:rPr lang="en-US"/>
              <a:t>While evaluating, if a record does not exist, it is created on the fly.</a:t>
            </a:r>
          </a:p>
          <a:p>
            <a:r>
              <a:rPr lang="en-US"/>
              <a:t>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.type Pair = [a: number, b: number]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.</a:t>
            </a:r>
            <a:r>
              <a:rPr lang="en-US" err="1">
                <a:solidFill>
                  <a:schemeClr val="accent2"/>
                </a:solidFill>
              </a:rPr>
              <a:t>decl</a:t>
            </a:r>
            <a:r>
              <a:rPr lang="en-US">
                <a:solidFill>
                  <a:schemeClr val="accent2"/>
                </a:solidFill>
              </a:rPr>
              <a:t> A(p: Pair)  </a:t>
            </a:r>
            <a:endParaRPr lang="en-US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chemeClr val="accent2"/>
                </a:solidFill>
              </a:rPr>
              <a:t>A([1,2]).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A([3,4]).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A([4,5]).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Records: How does it work?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78387" y="4532010"/>
          <a:ext cx="12550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71993" y="4532010"/>
          <a:ext cx="5464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6344" y="4070345"/>
            <a:ext cx="31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66442" y="4070345"/>
            <a:ext cx="678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Pair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365340" y="5106573"/>
            <a:ext cx="1666118" cy="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365340" y="5469988"/>
            <a:ext cx="1666118" cy="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65340" y="5804716"/>
            <a:ext cx="1666118" cy="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84012" y="5974995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7327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1981200" y="152718"/>
            <a:ext cx="820897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does Soufflé work?</a:t>
            </a:r>
            <a:endParaRPr/>
          </a:p>
        </p:txBody>
      </p:sp>
      <p:grpSp>
        <p:nvGrpSpPr>
          <p:cNvPr id="149" name="Google Shape;149;p6"/>
          <p:cNvGrpSpPr/>
          <p:nvPr/>
        </p:nvGrpSpPr>
        <p:grpSpPr>
          <a:xfrm>
            <a:off x="557940" y="1684987"/>
            <a:ext cx="4357172" cy="1826396"/>
            <a:chOff x="2775411" y="1911609"/>
            <a:chExt cx="5301529" cy="2222241"/>
          </a:xfrm>
        </p:grpSpPr>
        <p:sp>
          <p:nvSpPr>
            <p:cNvPr id="150" name="Google Shape;150;p6"/>
            <p:cNvSpPr/>
            <p:nvPr/>
          </p:nvSpPr>
          <p:spPr>
            <a:xfrm>
              <a:off x="4009233" y="1911609"/>
              <a:ext cx="2893217" cy="2222241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2838450" y="2219325"/>
              <a:ext cx="648495" cy="876300"/>
            </a:xfrm>
            <a:prstGeom prst="flowChartMultidocumen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4476750" y="3276600"/>
              <a:ext cx="561975" cy="704850"/>
            </a:xfrm>
            <a:prstGeom prst="flowChartDocumen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818187" y="2305050"/>
              <a:ext cx="561975" cy="704850"/>
            </a:xfrm>
            <a:prstGeom prst="flowChartDocumen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219575" y="2390775"/>
              <a:ext cx="1076324" cy="533400"/>
            </a:xfrm>
            <a:prstGeom prst="flowChartProcess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Fact Extractor</a:t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5561012" y="3362325"/>
              <a:ext cx="1076324" cy="533400"/>
            </a:xfrm>
            <a:prstGeom prst="flowChartProcess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SOUFFLÉ</a:t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437437" y="3276600"/>
              <a:ext cx="561975" cy="704850"/>
            </a:xfrm>
            <a:prstGeom prst="flowChartDocumen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" name="Google Shape;157;p6"/>
            <p:cNvCxnSpPr>
              <a:stCxn id="151" idx="3"/>
              <a:endCxn id="154" idx="1"/>
            </p:cNvCxnSpPr>
            <p:nvPr/>
          </p:nvCxnSpPr>
          <p:spPr>
            <a:xfrm>
              <a:off x="3486945" y="2657475"/>
              <a:ext cx="73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8" name="Google Shape;158;p6"/>
            <p:cNvCxnSpPr>
              <a:stCxn id="154" idx="3"/>
              <a:endCxn id="153" idx="1"/>
            </p:cNvCxnSpPr>
            <p:nvPr/>
          </p:nvCxnSpPr>
          <p:spPr>
            <a:xfrm>
              <a:off x="5295899" y="2657475"/>
              <a:ext cx="522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9" name="Google Shape;159;p6"/>
            <p:cNvCxnSpPr>
              <a:stCxn id="152" idx="3"/>
            </p:cNvCxnSpPr>
            <p:nvPr/>
          </p:nvCxnSpPr>
          <p:spPr>
            <a:xfrm>
              <a:off x="5038725" y="3629025"/>
              <a:ext cx="518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0" name="Google Shape;160;p6"/>
            <p:cNvCxnSpPr>
              <a:stCxn id="153" idx="2"/>
              <a:endCxn id="155" idx="0"/>
            </p:cNvCxnSpPr>
            <p:nvPr/>
          </p:nvCxnSpPr>
          <p:spPr>
            <a:xfrm>
              <a:off x="6099175" y="2963302"/>
              <a:ext cx="0" cy="399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1" name="Google Shape;161;p6"/>
            <p:cNvCxnSpPr>
              <a:stCxn id="155" idx="3"/>
              <a:endCxn id="156" idx="1"/>
            </p:cNvCxnSpPr>
            <p:nvPr/>
          </p:nvCxnSpPr>
          <p:spPr>
            <a:xfrm>
              <a:off x="6637336" y="3629025"/>
              <a:ext cx="800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2" name="Google Shape;162;p6"/>
            <p:cNvSpPr txBox="1"/>
            <p:nvPr/>
          </p:nvSpPr>
          <p:spPr>
            <a:xfrm>
              <a:off x="2775411" y="1911609"/>
              <a:ext cx="708397" cy="33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Inputs</a:t>
              </a:r>
              <a:endParaRPr/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5769500" y="1978027"/>
              <a:ext cx="611734" cy="33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Facts</a:t>
              </a:r>
              <a:endParaRPr/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4466138" y="2971801"/>
              <a:ext cx="581620" cy="33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Spec</a:t>
              </a:r>
              <a:endParaRPr/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7383522" y="2973942"/>
              <a:ext cx="693418" cy="33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</a:t>
              </a:r>
              <a:endParaRPr/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5797540" y="4121649"/>
            <a:ext cx="4951784" cy="2614634"/>
            <a:chOff x="7539554" y="4090648"/>
            <a:chExt cx="4951784" cy="2614634"/>
          </a:xfrm>
        </p:grpSpPr>
        <p:sp>
          <p:nvSpPr>
            <p:cNvPr id="167" name="Google Shape;167;p6"/>
            <p:cNvSpPr txBox="1"/>
            <p:nvPr/>
          </p:nvSpPr>
          <p:spPr>
            <a:xfrm>
              <a:off x="7539554" y="4090648"/>
              <a:ext cx="49517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Synthesiser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10360007" y="4560759"/>
              <a:ext cx="5027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Facts</a:t>
              </a:r>
              <a:endParaRPr/>
            </a:p>
          </p:txBody>
        </p:sp>
        <p:grpSp>
          <p:nvGrpSpPr>
            <p:cNvPr id="169" name="Google Shape;169;p6"/>
            <p:cNvGrpSpPr/>
            <p:nvPr/>
          </p:nvGrpSpPr>
          <p:grpSpPr>
            <a:xfrm>
              <a:off x="7653184" y="4463780"/>
              <a:ext cx="3808474" cy="2241502"/>
              <a:chOff x="4505324" y="3968799"/>
              <a:chExt cx="3200512" cy="2241502"/>
            </a:xfrm>
          </p:grpSpPr>
          <p:sp>
            <p:nvSpPr>
              <p:cNvPr id="170" name="Google Shape;170;p6"/>
              <p:cNvSpPr/>
              <p:nvPr/>
            </p:nvSpPr>
            <p:spPr>
              <a:xfrm>
                <a:off x="4505324" y="3968799"/>
                <a:ext cx="3045119" cy="2241502"/>
              </a:xfrm>
              <a:prstGeom prst="flowChartProcess">
                <a:avLst/>
              </a:prstGeom>
              <a:solidFill>
                <a:schemeClr val="lt1">
                  <a:alpha val="51764"/>
                </a:schemeClr>
              </a:solidFill>
              <a:ln w="12700" cap="flat" cmpd="sng">
                <a:solidFill>
                  <a:schemeClr val="dk1">
                    <a:alpha val="9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1" name="Google Shape;171;p6"/>
              <p:cNvGrpSpPr/>
              <p:nvPr/>
            </p:nvGrpSpPr>
            <p:grpSpPr>
              <a:xfrm>
                <a:off x="4815313" y="4213874"/>
                <a:ext cx="2595763" cy="1826396"/>
                <a:chOff x="600075" y="3905294"/>
                <a:chExt cx="2595763" cy="1826396"/>
              </a:xfrm>
            </p:grpSpPr>
            <p:sp>
              <p:nvSpPr>
                <p:cNvPr id="172" name="Google Shape;172;p6"/>
                <p:cNvSpPr/>
                <p:nvPr/>
              </p:nvSpPr>
              <p:spPr>
                <a:xfrm>
                  <a:off x="600075" y="3905294"/>
                  <a:ext cx="1333500" cy="182639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6"/>
                <p:cNvSpPr/>
                <p:nvPr/>
              </p:nvSpPr>
              <p:spPr>
                <a:xfrm>
                  <a:off x="704850" y="4048125"/>
                  <a:ext cx="1133475" cy="33337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AST</a:t>
                  </a:r>
                  <a:endParaRPr/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>
                  <a:off x="704850" y="4646462"/>
                  <a:ext cx="1133475" cy="33337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RAM</a:t>
                  </a:r>
                  <a:endParaRPr/>
                </a:p>
              </p:txBody>
            </p:sp>
            <p:sp>
              <p:nvSpPr>
                <p:cNvPr id="175" name="Google Shape;175;p6"/>
                <p:cNvSpPr/>
                <p:nvPr/>
              </p:nvSpPr>
              <p:spPr>
                <a:xfrm>
                  <a:off x="704850" y="5244799"/>
                  <a:ext cx="1133475" cy="33337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C++</a:t>
                  </a:r>
                  <a:endParaRPr/>
                </a:p>
              </p:txBody>
            </p:sp>
            <p:sp>
              <p:nvSpPr>
                <p:cNvPr id="176" name="Google Shape;176;p6"/>
                <p:cNvSpPr/>
                <p:nvPr/>
              </p:nvSpPr>
              <p:spPr>
                <a:xfrm>
                  <a:off x="2545127" y="4523501"/>
                  <a:ext cx="461871" cy="579296"/>
                </a:xfrm>
                <a:prstGeom prst="flowChartDocumen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7" name="Google Shape;177;p6"/>
                <p:cNvCxnSpPr>
                  <a:stCxn id="175" idx="3"/>
                  <a:endCxn id="176" idx="1"/>
                </p:cNvCxnSpPr>
                <p:nvPr/>
              </p:nvCxnSpPr>
              <p:spPr>
                <a:xfrm rot="10800000" flipH="1">
                  <a:off x="1838325" y="4813286"/>
                  <a:ext cx="706800" cy="5982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78" name="Google Shape;178;p6"/>
                <p:cNvSpPr txBox="1"/>
                <p:nvPr/>
              </p:nvSpPr>
              <p:spPr>
                <a:xfrm>
                  <a:off x="2506279" y="5180654"/>
                  <a:ext cx="68955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ANALYZER</a:t>
                  </a:r>
                  <a:endParaRPr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9" name="Google Shape;179;p6"/>
                <p:cNvCxnSpPr>
                  <a:stCxn id="173" idx="2"/>
                  <a:endCxn id="174" idx="0"/>
                </p:cNvCxnSpPr>
                <p:nvPr/>
              </p:nvCxnSpPr>
              <p:spPr>
                <a:xfrm>
                  <a:off x="1271587" y="4381500"/>
                  <a:ext cx="0" cy="26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80" name="Google Shape;180;p6"/>
                <p:cNvCxnSpPr>
                  <a:stCxn id="174" idx="2"/>
                  <a:endCxn id="175" idx="0"/>
                </p:cNvCxnSpPr>
                <p:nvPr/>
              </p:nvCxnSpPr>
              <p:spPr>
                <a:xfrm>
                  <a:off x="1271587" y="4979837"/>
                  <a:ext cx="0" cy="26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cxnSp>
            <p:nvCxnSpPr>
              <p:cNvPr id="181" name="Google Shape;181;p6"/>
              <p:cNvCxnSpPr>
                <a:stCxn id="176" idx="3"/>
              </p:cNvCxnSpPr>
              <p:nvPr/>
            </p:nvCxnSpPr>
            <p:spPr>
              <a:xfrm>
                <a:off x="7222236" y="5121729"/>
                <a:ext cx="48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cxnSp>
          <p:nvCxnSpPr>
            <p:cNvPr id="182" name="Google Shape;182;p6"/>
            <p:cNvCxnSpPr>
              <a:endCxn id="176" idx="0"/>
            </p:cNvCxnSpPr>
            <p:nvPr/>
          </p:nvCxnSpPr>
          <p:spPr>
            <a:xfrm>
              <a:off x="10611391" y="4851562"/>
              <a:ext cx="0" cy="47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3" name="Google Shape;183;p6"/>
            <p:cNvSpPr txBox="1"/>
            <p:nvPr/>
          </p:nvSpPr>
          <p:spPr>
            <a:xfrm>
              <a:off x="11441893" y="5497796"/>
              <a:ext cx="5699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6"/>
          <p:cNvGrpSpPr/>
          <p:nvPr/>
        </p:nvGrpSpPr>
        <p:grpSpPr>
          <a:xfrm>
            <a:off x="1895277" y="4101707"/>
            <a:ext cx="5649078" cy="2599886"/>
            <a:chOff x="1283906" y="3922187"/>
            <a:chExt cx="5649078" cy="2599886"/>
          </a:xfrm>
        </p:grpSpPr>
        <p:grpSp>
          <p:nvGrpSpPr>
            <p:cNvPr id="185" name="Google Shape;185;p6"/>
            <p:cNvGrpSpPr/>
            <p:nvPr/>
          </p:nvGrpSpPr>
          <p:grpSpPr>
            <a:xfrm>
              <a:off x="1283906" y="4280571"/>
              <a:ext cx="3589827" cy="2241502"/>
              <a:chOff x="1305806" y="4329272"/>
              <a:chExt cx="3589827" cy="2241502"/>
            </a:xfrm>
          </p:grpSpPr>
          <p:grpSp>
            <p:nvGrpSpPr>
              <p:cNvPr id="186" name="Google Shape;186;p6"/>
              <p:cNvGrpSpPr/>
              <p:nvPr/>
            </p:nvGrpSpPr>
            <p:grpSpPr>
              <a:xfrm>
                <a:off x="2103205" y="4329272"/>
                <a:ext cx="1931641" cy="2241502"/>
                <a:chOff x="4673065" y="3968799"/>
                <a:chExt cx="1623286" cy="2241502"/>
              </a:xfrm>
            </p:grpSpPr>
            <p:sp>
              <p:nvSpPr>
                <p:cNvPr id="187" name="Google Shape;187;p6"/>
                <p:cNvSpPr/>
                <p:nvPr/>
              </p:nvSpPr>
              <p:spPr>
                <a:xfrm>
                  <a:off x="4673065" y="3968799"/>
                  <a:ext cx="1623286" cy="2241502"/>
                </a:xfrm>
                <a:prstGeom prst="flowChartProcess">
                  <a:avLst/>
                </a:prstGeom>
                <a:solidFill>
                  <a:schemeClr val="lt1">
                    <a:alpha val="51764"/>
                  </a:schemeClr>
                </a:solidFill>
                <a:ln w="12700" cap="flat" cmpd="sng">
                  <a:solidFill>
                    <a:schemeClr val="dk1">
                      <a:alpha val="9098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8" name="Google Shape;188;p6"/>
                <p:cNvGrpSpPr/>
                <p:nvPr/>
              </p:nvGrpSpPr>
              <p:grpSpPr>
                <a:xfrm>
                  <a:off x="4815313" y="4213874"/>
                  <a:ext cx="1333500" cy="1826396"/>
                  <a:chOff x="600075" y="3905294"/>
                  <a:chExt cx="1333500" cy="1826396"/>
                </a:xfrm>
              </p:grpSpPr>
              <p:sp>
                <p:nvSpPr>
                  <p:cNvPr id="189" name="Google Shape;189;p6"/>
                  <p:cNvSpPr/>
                  <p:nvPr/>
                </p:nvSpPr>
                <p:spPr>
                  <a:xfrm>
                    <a:off x="600075" y="3905294"/>
                    <a:ext cx="1333500" cy="1826396"/>
                  </a:xfrm>
                  <a:prstGeom prst="rect">
                    <a:avLst/>
                  </a:prstGeom>
                  <a:solidFill>
                    <a:schemeClr val="l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" name="Google Shape;190;p6"/>
                  <p:cNvSpPr/>
                  <p:nvPr/>
                </p:nvSpPr>
                <p:spPr>
                  <a:xfrm>
                    <a:off x="704850" y="4048125"/>
                    <a:ext cx="1133475" cy="3333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AST</a:t>
                    </a:r>
                    <a:endParaRPr/>
                  </a:p>
                </p:txBody>
              </p:sp>
              <p:sp>
                <p:nvSpPr>
                  <p:cNvPr id="191" name="Google Shape;191;p6"/>
                  <p:cNvSpPr/>
                  <p:nvPr/>
                </p:nvSpPr>
                <p:spPr>
                  <a:xfrm>
                    <a:off x="704850" y="4646462"/>
                    <a:ext cx="1133475" cy="3333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RAM</a:t>
                    </a:r>
                    <a:endParaRPr/>
                  </a:p>
                </p:txBody>
              </p:sp>
              <p:sp>
                <p:nvSpPr>
                  <p:cNvPr id="192" name="Google Shape;192;p6"/>
                  <p:cNvSpPr/>
                  <p:nvPr/>
                </p:nvSpPr>
                <p:spPr>
                  <a:xfrm>
                    <a:off x="704850" y="5244799"/>
                    <a:ext cx="1133475" cy="3333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Interpreter</a:t>
                    </a:r>
                    <a:endParaRPr/>
                  </a:p>
                </p:txBody>
              </p:sp>
              <p:cxnSp>
                <p:nvCxnSpPr>
                  <p:cNvPr id="193" name="Google Shape;193;p6"/>
                  <p:cNvCxnSpPr>
                    <a:stCxn id="190" idx="2"/>
                    <a:endCxn id="191" idx="0"/>
                  </p:cNvCxnSpPr>
                  <p:nvPr/>
                </p:nvCxnSpPr>
                <p:spPr>
                  <a:xfrm>
                    <a:off x="1271587" y="4381500"/>
                    <a:ext cx="0" cy="2649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94" name="Google Shape;194;p6"/>
                  <p:cNvCxnSpPr>
                    <a:stCxn id="191" idx="2"/>
                    <a:endCxn id="192" idx="0"/>
                  </p:cNvCxnSpPr>
                  <p:nvPr/>
                </p:nvCxnSpPr>
                <p:spPr>
                  <a:xfrm>
                    <a:off x="1271587" y="4979837"/>
                    <a:ext cx="0" cy="2649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</p:grpSp>
          </p:grpSp>
          <p:sp>
            <p:nvSpPr>
              <p:cNvPr id="195" name="Google Shape;195;p6"/>
              <p:cNvSpPr txBox="1"/>
              <p:nvPr/>
            </p:nvSpPr>
            <p:spPr>
              <a:xfrm>
                <a:off x="4325733" y="5919870"/>
                <a:ext cx="5699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Result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1305806" y="5942039"/>
                <a:ext cx="5027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Facts</a:t>
                </a:r>
                <a:endParaRPr/>
              </a:p>
            </p:txBody>
          </p:sp>
          <p:cxnSp>
            <p:nvCxnSpPr>
              <p:cNvPr id="197" name="Google Shape;197;p6"/>
              <p:cNvCxnSpPr/>
              <p:nvPr/>
            </p:nvCxnSpPr>
            <p:spPr>
              <a:xfrm>
                <a:off x="3745939" y="6080539"/>
                <a:ext cx="57533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98" name="Google Shape;198;p6"/>
              <p:cNvCxnSpPr/>
              <p:nvPr/>
            </p:nvCxnSpPr>
            <p:spPr>
              <a:xfrm>
                <a:off x="1815539" y="6080539"/>
                <a:ext cx="57533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99" name="Google Shape;199;p6"/>
            <p:cNvSpPr txBox="1"/>
            <p:nvPr/>
          </p:nvSpPr>
          <p:spPr>
            <a:xfrm>
              <a:off x="1981200" y="3922187"/>
              <a:ext cx="49517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Interpreter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0" name="Google Shape;200;p6"/>
          <p:cNvCxnSpPr/>
          <p:nvPr/>
        </p:nvCxnSpPr>
        <p:spPr>
          <a:xfrm>
            <a:off x="3068495" y="3393067"/>
            <a:ext cx="255664" cy="702425"/>
          </a:xfrm>
          <a:prstGeom prst="straightConnector1">
            <a:avLst/>
          </a:prstGeom>
          <a:noFill/>
          <a:ln w="730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01;p6"/>
          <p:cNvCxnSpPr/>
          <p:nvPr/>
        </p:nvCxnSpPr>
        <p:spPr>
          <a:xfrm>
            <a:off x="3731943" y="3400054"/>
            <a:ext cx="1892119" cy="820474"/>
          </a:xfrm>
          <a:prstGeom prst="straightConnector1">
            <a:avLst/>
          </a:prstGeom>
          <a:noFill/>
          <a:ln w="730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2" name="Google Shape;202;p6"/>
          <p:cNvSpPr txBox="1"/>
          <p:nvPr/>
        </p:nvSpPr>
        <p:spPr>
          <a:xfrm>
            <a:off x="5624062" y="1609401"/>
            <a:ext cx="70984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Modes of Evaluation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Synthesiser: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Standalone tool (binary/library)</a:t>
            </a:r>
            <a:endParaRPr sz="24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Recursively defined records permitted</a:t>
            </a:r>
          </a:p>
          <a:p>
            <a:r>
              <a:rPr lang="en-US" dirty="0"/>
              <a:t>Termination of recursion via </a:t>
            </a:r>
            <a:r>
              <a:rPr lang="en-US" dirty="0">
                <a:solidFill>
                  <a:schemeClr val="accent2"/>
                </a:solidFill>
              </a:rPr>
              <a:t>nil</a:t>
            </a:r>
            <a:r>
              <a:rPr lang="en-US" dirty="0"/>
              <a:t> record </a:t>
            </a:r>
          </a:p>
          <a:p>
            <a:r>
              <a:rPr lang="en-US" dirty="0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.type </a:t>
            </a:r>
            <a:r>
              <a:rPr lang="en-US" dirty="0" err="1">
                <a:solidFill>
                  <a:schemeClr val="accent2"/>
                </a:solidFill>
              </a:rPr>
              <a:t>IntList</a:t>
            </a:r>
            <a:r>
              <a:rPr lang="en-US" dirty="0">
                <a:solidFill>
                  <a:schemeClr val="accent2"/>
                </a:solidFill>
              </a:rPr>
              <a:t> = [next: </a:t>
            </a:r>
            <a:r>
              <a:rPr lang="en-US" dirty="0" err="1">
                <a:solidFill>
                  <a:schemeClr val="accent1"/>
                </a:solidFill>
              </a:rPr>
              <a:t>IntList</a:t>
            </a:r>
            <a:r>
              <a:rPr lang="en-US" dirty="0">
                <a:solidFill>
                  <a:schemeClr val="accent2"/>
                </a:solidFill>
              </a:rPr>
              <a:t>, x: number]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L(l: </a:t>
            </a:r>
            <a:r>
              <a:rPr lang="en-US" dirty="0" err="1">
                <a:solidFill>
                  <a:schemeClr val="accent2"/>
                </a:solidFill>
              </a:rPr>
              <a:t>IntList</a:t>
            </a:r>
            <a:r>
              <a:rPr lang="en-US" dirty="0">
                <a:solidFill>
                  <a:schemeClr val="accent2"/>
                </a:solidFill>
              </a:rPr>
              <a:t>)  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L([</a:t>
            </a:r>
            <a:r>
              <a:rPr lang="en-US" dirty="0">
                <a:solidFill>
                  <a:schemeClr val="accent1"/>
                </a:solidFill>
              </a:rPr>
              <a:t>nil</a:t>
            </a:r>
            <a:r>
              <a:rPr lang="en-US" dirty="0">
                <a:solidFill>
                  <a:schemeClr val="accent2"/>
                </a:solidFill>
              </a:rPr>
              <a:t>,10]).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L([r1,x+10]) :- L(r1), r1=[r2,x], x &lt; 30. 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Flatten(x: number)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Flatten(x) :- L([_,x]).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Flatten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78387" y="4532010"/>
          <a:ext cx="16659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71993" y="4532010"/>
          <a:ext cx="5464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6344" y="4070345"/>
            <a:ext cx="31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66442" y="4070345"/>
            <a:ext cx="968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IntList</a:t>
            </a:r>
            <a:endParaRPr lang="en-US" sz="2400" b="1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365340" y="5106573"/>
            <a:ext cx="1666118" cy="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365340" y="5469988"/>
            <a:ext cx="1666118" cy="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365340" y="5804716"/>
            <a:ext cx="1666118" cy="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9605889" y="5141293"/>
            <a:ext cx="227427" cy="27287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9605888" y="5481711"/>
            <a:ext cx="227427" cy="27287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022973" y="528532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nil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199077" y="5075855"/>
            <a:ext cx="878443" cy="4058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84012" y="5974995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311973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is tricky</a:t>
            </a:r>
          </a:p>
          <a:p>
            <a:r>
              <a:rPr lang="en-US" dirty="0"/>
              <a:t>Relations/sets of recursive elements (i.e., set of references)</a:t>
            </a:r>
          </a:p>
          <a:p>
            <a:pPr lvl="1"/>
            <a:r>
              <a:rPr lang="en-US" dirty="0"/>
              <a:t>Monotonically grow</a:t>
            </a:r>
          </a:p>
          <a:p>
            <a:r>
              <a:rPr lang="en-US" dirty="0"/>
              <a:t>Structural equivalence by identity</a:t>
            </a:r>
          </a:p>
          <a:p>
            <a:r>
              <a:rPr lang="en-US" dirty="0"/>
              <a:t>New records are created on-the-fly</a:t>
            </a:r>
          </a:p>
          <a:p>
            <a:pPr lvl="1"/>
            <a:r>
              <a:rPr lang="en-US" dirty="0"/>
              <a:t>seamless for the programmer</a:t>
            </a:r>
          </a:p>
          <a:p>
            <a:r>
              <a:rPr lang="en-US" dirty="0"/>
              <a:t>Closer to a functional programming semantics</a:t>
            </a:r>
          </a:p>
        </p:txBody>
      </p:sp>
    </p:spTree>
    <p:extLst>
      <p:ext uri="{BB962C8B-B14F-4D97-AF65-F5344CB8AC3E}">
        <p14:creationId xmlns:p14="http://schemas.microsoft.com/office/powerpoint/2010/main" val="7829804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Data Types (ADT)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Introduces polymorphism for records</a:t>
            </a:r>
          </a:p>
          <a:p>
            <a:pPr lvl="1"/>
            <a:r>
              <a:rPr lang="en-US" dirty="0"/>
              <a:t>Similarities to unions/variants in languages such as C and Pascal </a:t>
            </a:r>
          </a:p>
          <a:p>
            <a:r>
              <a:rPr lang="en-US" dirty="0"/>
              <a:t>Slower than records due to branches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Complex data-structures, symbolic rewriting, etc.  </a:t>
            </a:r>
          </a:p>
          <a:p>
            <a:r>
              <a:rPr lang="en-US" dirty="0"/>
              <a:t>ADT Type declaration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.type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>
                <a:solidFill>
                  <a:schemeClr val="accent2"/>
                </a:solidFill>
              </a:rPr>
              <a:t> =  </a:t>
            </a:r>
            <a:r>
              <a:rPr lang="en-US" dirty="0">
                <a:solidFill>
                  <a:schemeClr val="accent1"/>
                </a:solidFill>
              </a:rPr>
              <a:t>bname</a:t>
            </a:r>
            <a:r>
              <a:rPr lang="en-US" baseline="-25000" dirty="0">
                <a:solidFill>
                  <a:schemeClr val="accent1"/>
                </a:solidFill>
              </a:rPr>
              <a:t>1 </a:t>
            </a:r>
            <a:r>
              <a:rPr lang="en-US" dirty="0">
                <a:solidFill>
                  <a:schemeClr val="accent2"/>
                </a:solidFill>
              </a:rPr>
              <a:t>{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baseline="-25000" dirty="0">
                <a:solidFill>
                  <a:schemeClr val="accent1"/>
                </a:solidFill>
              </a:rPr>
              <a:t>11</a:t>
            </a:r>
            <a:r>
              <a:rPr lang="en-US" dirty="0">
                <a:solidFill>
                  <a:schemeClr val="accent2"/>
                </a:solidFill>
              </a:rPr>
              <a:t> :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baseline="-25000" dirty="0">
                <a:solidFill>
                  <a:schemeClr val="accent1"/>
                </a:solidFill>
              </a:rPr>
              <a:t>11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mr-IN" dirty="0">
                <a:solidFill>
                  <a:schemeClr val="accent2"/>
                </a:solidFill>
              </a:rPr>
              <a:t>…</a:t>
            </a:r>
            <a:r>
              <a:rPr lang="en-AU" dirty="0">
                <a:solidFill>
                  <a:schemeClr val="accent2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baseline="-25000" dirty="0">
                <a:solidFill>
                  <a:schemeClr val="accent1"/>
                </a:solidFill>
              </a:rPr>
              <a:t>1k1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baseline="-25000" dirty="0">
                <a:solidFill>
                  <a:schemeClr val="accent1"/>
                </a:solidFill>
              </a:rPr>
              <a:t>1k1</a:t>
            </a:r>
            <a:r>
              <a:rPr lang="en-US" dirty="0">
                <a:solidFill>
                  <a:schemeClr val="accent2"/>
                </a:solidFill>
              </a:rPr>
              <a:t>} |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                 </a:t>
            </a:r>
            <a:r>
              <a:rPr lang="en-US" dirty="0">
                <a:solidFill>
                  <a:schemeClr val="accent1"/>
                </a:solidFill>
              </a:rPr>
              <a:t>bname</a:t>
            </a:r>
            <a:r>
              <a:rPr lang="en-US" baseline="-25000" dirty="0">
                <a:solidFill>
                  <a:schemeClr val="accent1"/>
                </a:solidFill>
              </a:rPr>
              <a:t>2 </a:t>
            </a:r>
            <a:r>
              <a:rPr lang="en-US" dirty="0">
                <a:solidFill>
                  <a:schemeClr val="accent2"/>
                </a:solidFill>
              </a:rPr>
              <a:t>{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baseline="-25000" dirty="0">
                <a:solidFill>
                  <a:schemeClr val="accent1"/>
                </a:solidFill>
              </a:rPr>
              <a:t>21</a:t>
            </a:r>
            <a:r>
              <a:rPr lang="en-US" dirty="0">
                <a:solidFill>
                  <a:schemeClr val="accent2"/>
                </a:solidFill>
              </a:rPr>
              <a:t> :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baseline="-25000" dirty="0">
                <a:solidFill>
                  <a:schemeClr val="accent1"/>
                </a:solidFill>
              </a:rPr>
              <a:t>21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mr-IN" dirty="0">
                <a:solidFill>
                  <a:schemeClr val="accent2"/>
                </a:solidFill>
              </a:rPr>
              <a:t>…</a:t>
            </a:r>
            <a:r>
              <a:rPr lang="en-AU" dirty="0">
                <a:solidFill>
                  <a:schemeClr val="accent2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baseline="-25000" dirty="0">
                <a:solidFill>
                  <a:schemeClr val="accent1"/>
                </a:solidFill>
              </a:rPr>
              <a:t>2k2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baseline="-25000" dirty="0">
                <a:solidFill>
                  <a:schemeClr val="accent1"/>
                </a:solidFill>
              </a:rPr>
              <a:t>2k2</a:t>
            </a:r>
            <a:r>
              <a:rPr lang="en-US" dirty="0">
                <a:solidFill>
                  <a:schemeClr val="accent2"/>
                </a:solidFill>
              </a:rPr>
              <a:t>} | …</a:t>
            </a:r>
          </a:p>
          <a:p>
            <a:pPr marL="0" indent="0">
              <a:buNone/>
            </a:pPr>
            <a:r>
              <a:rPr lang="en-US" dirty="0"/>
              <a:t>    branches </a:t>
            </a:r>
            <a:r>
              <a:rPr lang="en-US" dirty="0" err="1">
                <a:solidFill>
                  <a:schemeClr val="accent1"/>
                </a:solidFill>
              </a:rPr>
              <a:t>bname</a:t>
            </a:r>
            <a:r>
              <a:rPr lang="en-US" baseline="-25000" dirty="0" err="1">
                <a:solidFill>
                  <a:schemeClr val="accent1"/>
                </a:solidFill>
              </a:rPr>
              <a:t>i</a:t>
            </a:r>
            <a:r>
              <a:rPr lang="en-US" baseline="-25000" dirty="0">
                <a:solidFill>
                  <a:schemeClr val="accent1"/>
                </a:solidFill>
              </a:rPr>
              <a:t> </a:t>
            </a:r>
            <a:r>
              <a:rPr lang="en-US" dirty="0"/>
              <a:t>form own records</a:t>
            </a:r>
          </a:p>
          <a:p>
            <a:r>
              <a:rPr lang="en-US" dirty="0"/>
              <a:t>Access a branch via </a:t>
            </a:r>
            <a:r>
              <a:rPr lang="en-US" dirty="0">
                <a:solidFill>
                  <a:schemeClr val="accent2"/>
                </a:solidFill>
              </a:rPr>
              <a:t>$</a:t>
            </a:r>
            <a:r>
              <a:rPr lang="en-US" dirty="0" err="1">
                <a:solidFill>
                  <a:schemeClr val="accent2"/>
                </a:solidFill>
              </a:rPr>
              <a:t>bname</a:t>
            </a:r>
            <a:r>
              <a:rPr lang="en-US" dirty="0">
                <a:solidFill>
                  <a:schemeClr val="accent2"/>
                </a:solidFill>
              </a:rPr>
              <a:t>(…) </a:t>
            </a:r>
            <a:r>
              <a:rPr lang="en-US" dirty="0"/>
              <a:t>in rules</a:t>
            </a:r>
          </a:p>
        </p:txBody>
      </p:sp>
    </p:spTree>
    <p:extLst>
      <p:ext uri="{BB962C8B-B14F-4D97-AF65-F5344CB8AC3E}">
        <p14:creationId xmlns:p14="http://schemas.microsoft.com/office/powerpoint/2010/main" val="2526033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// Either a number or a symbol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.type T = N {a:number} |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               S  {b:symbol}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.decl A(p: T)  </a:t>
            </a:r>
            <a:r>
              <a:rPr lang="en-US" dirty="0">
                <a:solidFill>
                  <a:schemeClr val="accent6"/>
                </a:solidFill>
              </a:rPr>
              <a:t>// set of numbers or symbols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A($N(1)).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A($S(“hello world”)). 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</a:rPr>
              <a:t>// Flatten relation A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.decl Flatten(a:number, b:symbol)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Flatten(a, ””) :- A($N(a)).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Flatten(0, b) :- A($S(b)).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885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03AF8-D74B-AF48-80BF-CE2354A5C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L3 – Aggregates &amp; Components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9BE0BC3-28B4-3C4D-BB41-02ECFE953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Bernhard Scholz</a:t>
            </a:r>
          </a:p>
          <a:p>
            <a:r>
              <a:rPr lang="en-US" dirty="0"/>
              <a:t>The University of Sydney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F5E6C-BD63-8B40-A321-9A6450E6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65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7742B-9201-4E46-AA2B-C404BE26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04" y="625330"/>
            <a:ext cx="3005137" cy="10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161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D73838-3DDB-204C-AD35-2DB6A3AF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62328-59EA-884B-A432-6FEDCACA4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47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Summarizes information of queries</a:t>
            </a:r>
          </a:p>
          <a:p>
            <a:r>
              <a:rPr lang="en-US" dirty="0"/>
              <a:t>Aggregates on </a:t>
            </a:r>
            <a:r>
              <a:rPr lang="en-US" b="1" i="1" dirty="0"/>
              <a:t>stable</a:t>
            </a:r>
            <a:r>
              <a:rPr lang="en-US" dirty="0"/>
              <a:t> relations only (cf. negation in </a:t>
            </a:r>
            <a:r>
              <a:rPr lang="en-US" dirty="0" err="1"/>
              <a:t>Datalog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Restrictions on complexity of aggregates</a:t>
            </a:r>
          </a:p>
          <a:p>
            <a:pPr lvl="1"/>
            <a:r>
              <a:rPr lang="en-US" dirty="0"/>
              <a:t>Stratified aggregates </a:t>
            </a:r>
          </a:p>
          <a:p>
            <a:r>
              <a:rPr lang="en-US" u="sng" dirty="0"/>
              <a:t>Semantics:</a:t>
            </a:r>
            <a:r>
              <a:rPr lang="en-US" dirty="0"/>
              <a:t> aggregation is a functor with a  sub-clause</a:t>
            </a:r>
          </a:p>
          <a:p>
            <a:r>
              <a:rPr lang="en-US" dirty="0"/>
              <a:t>Various types of aggregates:</a:t>
            </a:r>
          </a:p>
          <a:p>
            <a:pPr lvl="1"/>
            <a:r>
              <a:rPr lang="en-US" dirty="0"/>
              <a:t>Counting</a:t>
            </a:r>
          </a:p>
          <a:p>
            <a:pPr lvl="1"/>
            <a:r>
              <a:rPr lang="en-US" dirty="0"/>
              <a:t>Minimum </a:t>
            </a:r>
          </a:p>
          <a:p>
            <a:pPr lvl="1"/>
            <a:r>
              <a:rPr lang="en-US" dirty="0"/>
              <a:t>Maximum</a:t>
            </a:r>
          </a:p>
          <a:p>
            <a:pPr lvl="1"/>
            <a:r>
              <a:rPr lang="en-US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11073351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Count the set size of its sub-goal</a:t>
            </a:r>
          </a:p>
          <a:p>
            <a:r>
              <a:rPr lang="en-US" dirty="0"/>
              <a:t>Functor Syntax: </a:t>
            </a:r>
            <a:r>
              <a:rPr lang="en-US" dirty="0">
                <a:solidFill>
                  <a:schemeClr val="accent2"/>
                </a:solidFill>
              </a:rPr>
              <a:t>count:{&lt;sub-goal&gt;} </a:t>
            </a:r>
          </a:p>
          <a:p>
            <a:r>
              <a:rPr lang="en-US" dirty="0"/>
              <a:t>No information flow from the sub-goal to the outer scope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Car(name: symbol, </a:t>
            </a:r>
            <a:r>
              <a:rPr lang="en-US" dirty="0" err="1">
                <a:solidFill>
                  <a:schemeClr val="accent2"/>
                </a:solidFill>
              </a:rPr>
              <a:t>colour:symbol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Car(“Audi”, ”blue”).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Car(“VW”, “red”).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Car(“BMW”, “blue”).</a:t>
            </a:r>
            <a:br>
              <a:rPr lang="en-US" dirty="0">
                <a:solidFill>
                  <a:schemeClr val="accent2"/>
                </a:solidFill>
              </a:rPr>
            </a:b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BlueCarCount</a:t>
            </a:r>
            <a:r>
              <a:rPr lang="en-US" dirty="0">
                <a:solidFill>
                  <a:schemeClr val="accent2"/>
                </a:solidFill>
              </a:rPr>
              <a:t>(x: number)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>
                <a:solidFill>
                  <a:schemeClr val="accent2"/>
                </a:solidFill>
              </a:rPr>
              <a:t>BlueCarCount</a:t>
            </a:r>
            <a:r>
              <a:rPr lang="en-US" dirty="0">
                <a:solidFill>
                  <a:schemeClr val="accent2"/>
                </a:solidFill>
              </a:rPr>
              <a:t>(c) :- c = count:{Car(_,”blue”)}.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 .output </a:t>
            </a:r>
            <a:r>
              <a:rPr lang="en-US" dirty="0" err="1">
                <a:solidFill>
                  <a:schemeClr val="accent2"/>
                </a:solidFill>
              </a:rPr>
              <a:t>BlueCarCount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862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Maximum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the maximum of a set</a:t>
            </a:r>
          </a:p>
          <a:p>
            <a:r>
              <a:rPr lang="en-US" dirty="0"/>
              <a:t>No information flow from the sub-goal to the outer scope, i.e., no witness</a:t>
            </a:r>
          </a:p>
          <a:p>
            <a:r>
              <a:rPr lang="en-US" dirty="0"/>
              <a:t>Syntax: </a:t>
            </a:r>
            <a:r>
              <a:rPr lang="en-US" dirty="0">
                <a:solidFill>
                  <a:schemeClr val="accent2"/>
                </a:solidFill>
              </a:rPr>
              <a:t>max &lt;expr&gt;:{&lt;sub-goal&gt;} 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</a:t>
            </a:r>
            <a:r>
              <a:rPr lang="en-US" dirty="0" err="1">
                <a:solidFill>
                  <a:schemeClr val="accent2"/>
                </a:solidFill>
              </a:rPr>
              <a:t>n:number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A(1). A(10). A(100).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MaxA</a:t>
            </a:r>
            <a:r>
              <a:rPr lang="en-US" dirty="0">
                <a:solidFill>
                  <a:schemeClr val="accent2"/>
                </a:solidFill>
              </a:rPr>
              <a:t>(x: number)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>
                <a:solidFill>
                  <a:schemeClr val="accent2"/>
                </a:solidFill>
              </a:rPr>
              <a:t>MaxA</a:t>
            </a:r>
            <a:r>
              <a:rPr lang="en-US" dirty="0">
                <a:solidFill>
                  <a:schemeClr val="accent2"/>
                </a:solidFill>
              </a:rPr>
              <a:t>(y) :- y = max x+1:{A(x)}.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.output </a:t>
            </a:r>
            <a:r>
              <a:rPr lang="en-US" dirty="0" err="1">
                <a:solidFill>
                  <a:schemeClr val="accent2"/>
                </a:solidFill>
              </a:rPr>
              <a:t>MaxA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222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Minimum &amp;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minimum/sum of a sub-goal</a:t>
            </a:r>
          </a:p>
          <a:p>
            <a:r>
              <a:rPr lang="en-US" dirty="0"/>
              <a:t>No information flow from the sub-goal to the outer scope</a:t>
            </a:r>
          </a:p>
          <a:p>
            <a:pPr lvl="1"/>
            <a:r>
              <a:rPr lang="en-US" dirty="0"/>
              <a:t> no witness</a:t>
            </a:r>
          </a:p>
          <a:p>
            <a:r>
              <a:rPr lang="en-US" dirty="0"/>
              <a:t>Min syntax: </a:t>
            </a:r>
            <a:r>
              <a:rPr lang="en-US" dirty="0">
                <a:solidFill>
                  <a:schemeClr val="accent2"/>
                </a:solidFill>
              </a:rPr>
              <a:t>min &lt;expr&gt;:{&lt;sub-goal&gt;} </a:t>
            </a:r>
          </a:p>
          <a:p>
            <a:r>
              <a:rPr lang="en-US" dirty="0"/>
              <a:t>Sum syntax: </a:t>
            </a:r>
            <a:r>
              <a:rPr lang="en-US" dirty="0">
                <a:solidFill>
                  <a:schemeClr val="accent2"/>
                </a:solidFill>
              </a:rPr>
              <a:t>sum &lt;expr&gt;:{&lt;sub-goal&gt;}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03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Index Selection (VLDB’18)</a:t>
            </a:r>
            <a:endParaRPr/>
          </a:p>
        </p:txBody>
      </p:sp>
      <p:sp>
        <p:nvSpPr>
          <p:cNvPr id="208" name="Google Shape;20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64" t="-26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Witnesses </a:t>
            </a:r>
            <a:r>
              <a:rPr lang="en-US" b="1" i="1" dirty="0"/>
              <a:t>not</a:t>
            </a:r>
            <a:r>
              <a:rPr lang="en-US" dirty="0"/>
              <a:t> permitted!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Witness: tuples that produces the minimum/maximum of a sub-goal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 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</a:t>
            </a:r>
            <a:r>
              <a:rPr lang="en-US" dirty="0" err="1">
                <a:solidFill>
                  <a:schemeClr val="accent2"/>
                </a:solidFill>
              </a:rPr>
              <a:t>n:number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w:symbol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A(1, ”a”). A(10, ”b”). A(100, ”c”).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MaxA</a:t>
            </a:r>
            <a:r>
              <a:rPr lang="en-US" dirty="0">
                <a:solidFill>
                  <a:schemeClr val="accent2"/>
                </a:solidFill>
              </a:rPr>
              <a:t>(x: </a:t>
            </a:r>
            <a:r>
              <a:rPr lang="en-US" dirty="0" err="1">
                <a:solidFill>
                  <a:schemeClr val="accent2"/>
                </a:solidFill>
              </a:rPr>
              <a:t>number,w:symbol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>
                <a:solidFill>
                  <a:schemeClr val="accent2"/>
                </a:solidFill>
              </a:rPr>
              <a:t>MaxA</a:t>
            </a:r>
            <a:r>
              <a:rPr lang="en-US" dirty="0">
                <a:solidFill>
                  <a:schemeClr val="accent2"/>
                </a:solidFill>
              </a:rPr>
              <a:t>(y, </a:t>
            </a:r>
            <a:r>
              <a:rPr lang="en-US" dirty="0">
                <a:solidFill>
                  <a:schemeClr val="accent5"/>
                </a:solidFill>
              </a:rPr>
              <a:t>w</a:t>
            </a:r>
            <a:r>
              <a:rPr lang="en-US" dirty="0">
                <a:solidFill>
                  <a:schemeClr val="accent2"/>
                </a:solidFill>
              </a:rPr>
              <a:t>) :- y = max x:{A(x, </a:t>
            </a:r>
            <a:r>
              <a:rPr lang="en-US" dirty="0">
                <a:solidFill>
                  <a:schemeClr val="accent5"/>
                </a:solidFill>
              </a:rPr>
              <a:t>w</a:t>
            </a:r>
            <a:r>
              <a:rPr lang="en-US" dirty="0">
                <a:solidFill>
                  <a:schemeClr val="accent2"/>
                </a:solidFill>
              </a:rPr>
              <a:t>)}.  </a:t>
            </a:r>
            <a:r>
              <a:rPr lang="en-US" b="1" i="1" dirty="0"/>
              <a:t>&lt;= not permitted!!</a:t>
            </a:r>
          </a:p>
          <a:p>
            <a:r>
              <a:rPr lang="en-US" dirty="0"/>
              <a:t>Witness is bound in the max sub-goal and used in the outer scope	</a:t>
            </a:r>
          </a:p>
          <a:p>
            <a:pPr lvl="1"/>
            <a:r>
              <a:rPr lang="en-US" dirty="0"/>
              <a:t>Future Plan: working on transformation that reveal witnesses.</a:t>
            </a:r>
          </a:p>
          <a:p>
            <a:pPr lvl="1"/>
            <a:r>
              <a:rPr lang="en-US" dirty="0"/>
              <a:t>Simple transformation:  </a:t>
            </a:r>
            <a:r>
              <a:rPr lang="en-US" dirty="0" err="1">
                <a:solidFill>
                  <a:schemeClr val="accent2"/>
                </a:solidFill>
              </a:rPr>
              <a:t>MaxA</a:t>
            </a:r>
            <a:r>
              <a:rPr lang="en-US" dirty="0">
                <a:solidFill>
                  <a:schemeClr val="accent2"/>
                </a:solidFill>
              </a:rPr>
              <a:t>(y, </a:t>
            </a:r>
            <a:r>
              <a:rPr lang="en-US" dirty="0">
                <a:solidFill>
                  <a:schemeClr val="accent5"/>
                </a:solidFill>
              </a:rPr>
              <a:t>w</a:t>
            </a:r>
            <a:r>
              <a:rPr lang="en-US" dirty="0">
                <a:solidFill>
                  <a:schemeClr val="accent2"/>
                </a:solidFill>
              </a:rPr>
              <a:t>) :- y = max x:{A(x, </a:t>
            </a:r>
            <a:r>
              <a:rPr lang="en-US" dirty="0">
                <a:solidFill>
                  <a:schemeClr val="accent5"/>
                </a:solidFill>
              </a:rPr>
              <a:t>_</a:t>
            </a:r>
            <a:r>
              <a:rPr lang="en-US" dirty="0">
                <a:solidFill>
                  <a:schemeClr val="accent2"/>
                </a:solidFill>
              </a:rPr>
              <a:t>)}, A(</a:t>
            </a:r>
            <a:r>
              <a:rPr lang="en-US" dirty="0" err="1">
                <a:solidFill>
                  <a:schemeClr val="accent2"/>
                </a:solidFill>
              </a:rPr>
              <a:t>y,w</a:t>
            </a:r>
            <a:r>
              <a:rPr lang="en-US" dirty="0">
                <a:solidFill>
                  <a:schemeClr val="accent2"/>
                </a:solidFill>
              </a:rPr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362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2556-ED90-8340-8D27-0BDC93B7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D2AC-BE60-2347-8491-C55B3E40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Souffle transformation pipeline transforms complex aggregates to simple one. </a:t>
            </a:r>
          </a:p>
          <a:p>
            <a:r>
              <a:rPr lang="en-US" dirty="0"/>
              <a:t>A simple aggregate is an aggregate with at most one single relation and an arbitrary constraint: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X=count : {A(x),B(x), C(x)}   </a:t>
            </a:r>
            <a:r>
              <a:rPr lang="en-US" dirty="0">
                <a:sym typeface="Wingdings" pitchFamily="2" charset="2"/>
              </a:rPr>
              <a:t>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X = count : {T(x)}</a:t>
            </a:r>
            <a:r>
              <a:rPr lang="en-US" dirty="0">
                <a:sym typeface="Wingdings" pitchFamily="2" charset="2"/>
              </a:rPr>
              <a:t>    where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T(x) :- A(x), B(x), C(x). </a:t>
            </a:r>
            <a:endParaRPr lang="en-US" dirty="0"/>
          </a:p>
          <a:p>
            <a:r>
              <a:rPr lang="en-US" dirty="0"/>
              <a:t>Advantages of Simple Aggregates</a:t>
            </a:r>
          </a:p>
          <a:p>
            <a:pPr lvl="1"/>
            <a:r>
              <a:rPr lang="en-US" dirty="0" err="1"/>
              <a:t>Memoisation</a:t>
            </a:r>
            <a:r>
              <a:rPr lang="en-US" dirty="0"/>
              <a:t> idea </a:t>
            </a:r>
          </a:p>
          <a:p>
            <a:pPr lvl="1"/>
            <a:r>
              <a:rPr lang="en-US" dirty="0"/>
              <a:t>Indexes for min/max aggregates</a:t>
            </a:r>
          </a:p>
          <a:p>
            <a:pPr lvl="1"/>
            <a:r>
              <a:rPr lang="en-US" dirty="0"/>
              <a:t>Partial sums for sums</a:t>
            </a:r>
          </a:p>
          <a:p>
            <a:pPr lvl="1"/>
            <a:r>
              <a:rPr lang="en-US" dirty="0"/>
              <a:t>Parallel reductions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16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1AB9-8C9D-3043-8459-2F838FDF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C675D-AE8D-2644-9108-D3989DA7A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320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Soufflé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 programs have no structure</a:t>
            </a:r>
          </a:p>
          <a:p>
            <a:pPr lvl="1"/>
            <a:r>
              <a:rPr lang="en-US" dirty="0"/>
              <a:t>Amorphous mass  of rules &amp; relation declarations</a:t>
            </a:r>
          </a:p>
          <a:p>
            <a:r>
              <a:rPr lang="en-US" dirty="0"/>
              <a:t>Creates serious software engineering challenges</a:t>
            </a:r>
          </a:p>
          <a:p>
            <a:pPr lvl="1"/>
            <a:r>
              <a:rPr lang="en-US" dirty="0"/>
              <a:t>Encapsulation: separation of concerns</a:t>
            </a:r>
          </a:p>
          <a:p>
            <a:pPr lvl="1"/>
            <a:r>
              <a:rPr lang="en-US" dirty="0"/>
              <a:t>Replication of code fragments</a:t>
            </a:r>
          </a:p>
          <a:p>
            <a:pPr lvl="1"/>
            <a:r>
              <a:rPr lang="en-US" dirty="0"/>
              <a:t>Adaption of code fragments, etc.</a:t>
            </a:r>
          </a:p>
          <a:p>
            <a:r>
              <a:rPr lang="en-US" dirty="0"/>
              <a:t>Solution: Soufflé's Component Model</a:t>
            </a:r>
          </a:p>
          <a:p>
            <a:pPr lvl="1"/>
            <a:r>
              <a:rPr lang="en-US" dirty="0"/>
              <a:t>Meta semantics for </a:t>
            </a:r>
            <a:r>
              <a:rPr lang="en-US" dirty="0" err="1"/>
              <a:t>Datalog</a:t>
            </a:r>
            <a:endParaRPr lang="en-US" dirty="0"/>
          </a:p>
          <a:p>
            <a:pPr lvl="1"/>
            <a:r>
              <a:rPr lang="en-US" dirty="0"/>
              <a:t>Generator for </a:t>
            </a:r>
            <a:r>
              <a:rPr lang="en-US" dirty="0" err="1"/>
              <a:t>Datalog</a:t>
            </a:r>
            <a:r>
              <a:rPr lang="en-US" dirty="0"/>
              <a:t> code; dissolved at evaluation time</a:t>
            </a:r>
          </a:p>
          <a:p>
            <a:pPr lvl="1"/>
            <a:r>
              <a:rPr lang="en-US" dirty="0"/>
              <a:t>Similar ideas as C++ templates </a:t>
            </a:r>
          </a:p>
        </p:txBody>
      </p:sp>
    </p:spTree>
    <p:extLst>
      <p:ext uri="{BB962C8B-B14F-4D97-AF65-F5344CB8AC3E}">
        <p14:creationId xmlns:p14="http://schemas.microsoft.com/office/powerpoint/2010/main" val="10394906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F2DC-441E-7148-8E38-3F2850F4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B56C-7177-6843-B3EC-34D2A235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Support multiple inheritance</a:t>
            </a:r>
          </a:p>
          <a:p>
            <a:r>
              <a:rPr lang="en-US" dirty="0"/>
              <a:t>Component namespace  </a:t>
            </a:r>
          </a:p>
          <a:p>
            <a:r>
              <a:rPr lang="en-US" dirty="0"/>
              <a:t>Component parameters </a:t>
            </a:r>
          </a:p>
          <a:p>
            <a:r>
              <a:rPr lang="en-US" dirty="0"/>
              <a:t>Component may contain </a:t>
            </a:r>
          </a:p>
          <a:p>
            <a:pPr lvl="1"/>
            <a:r>
              <a:rPr lang="en-US" dirty="0"/>
              <a:t>Component definition  </a:t>
            </a:r>
          </a:p>
          <a:p>
            <a:pPr lvl="1"/>
            <a:r>
              <a:rPr lang="en-US" dirty="0"/>
              <a:t>Component instantiation (</a:t>
            </a:r>
            <a:r>
              <a:rPr lang="en-US" b="1" i="1" u="sng" dirty="0"/>
              <a:t>no recursion!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Type declarations </a:t>
            </a:r>
          </a:p>
          <a:p>
            <a:pPr lvl="1"/>
            <a:r>
              <a:rPr lang="en-US" dirty="0"/>
              <a:t>Relation declarations </a:t>
            </a:r>
          </a:p>
          <a:p>
            <a:pPr lvl="1"/>
            <a:r>
              <a:rPr lang="en-US" dirty="0"/>
              <a:t>Rules </a:t>
            </a:r>
          </a:p>
          <a:p>
            <a:pPr lvl="1"/>
            <a:r>
              <a:rPr lang="en-US" dirty="0"/>
              <a:t>Directives </a:t>
            </a:r>
          </a:p>
          <a:p>
            <a:r>
              <a:rPr lang="en-US" dirty="0"/>
              <a:t>Override mechanism for inheritance </a:t>
            </a:r>
          </a:p>
          <a:p>
            <a:pPr lvl="1"/>
            <a:r>
              <a:rPr lang="en-US" dirty="0"/>
              <a:t>Suppression of rules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22C6B4-1BAB-4E42-9DD1-CB3978EB8968}"/>
              </a:ext>
            </a:extLst>
          </p:cNvPr>
          <p:cNvSpPr/>
          <p:nvPr/>
        </p:nvSpPr>
        <p:spPr>
          <a:xfrm>
            <a:off x="8524875" y="3302793"/>
            <a:ext cx="1282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BF87CF-E3D1-8640-83A1-78D035806B95}"/>
              </a:ext>
            </a:extLst>
          </p:cNvPr>
          <p:cNvSpPr/>
          <p:nvPr/>
        </p:nvSpPr>
        <p:spPr>
          <a:xfrm>
            <a:off x="7508875" y="1825626"/>
            <a:ext cx="1282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F40FC7-DC92-AB44-B2A8-866E0BBC5E48}"/>
              </a:ext>
            </a:extLst>
          </p:cNvPr>
          <p:cNvSpPr/>
          <p:nvPr/>
        </p:nvSpPr>
        <p:spPr>
          <a:xfrm>
            <a:off x="9498012" y="1825626"/>
            <a:ext cx="1282700" cy="44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D39680C-83BF-8E4C-91C8-8030C8B21BE8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rot="16200000" flipV="1">
            <a:off x="8141892" y="2278460"/>
            <a:ext cx="1032667" cy="10160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E8B0856-8519-154F-BAFB-B45962C02AF5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rot="5400000" flipH="1" flipV="1">
            <a:off x="9136460" y="2299892"/>
            <a:ext cx="1032667" cy="97313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647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Defines a new component either from scratch or by inheritance</a:t>
            </a:r>
          </a:p>
          <a:p>
            <a:pPr lvl="1"/>
            <a:r>
              <a:rPr lang="en-US" dirty="0"/>
              <a:t>Permitted: component definitions inside component definitions</a:t>
            </a:r>
          </a:p>
          <a:p>
            <a:pPr lvl="1"/>
            <a:r>
              <a:rPr lang="en-US" dirty="0"/>
              <a:t>Syntax:  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.comp &lt;name&gt; [&lt; params,</a:t>
            </a:r>
            <a:r>
              <a:rPr lang="mr-IN" dirty="0">
                <a:solidFill>
                  <a:schemeClr val="accent2"/>
                </a:solidFill>
              </a:rPr>
              <a:t>…</a:t>
            </a:r>
            <a:r>
              <a:rPr lang="en-AU" dirty="0">
                <a:solidFill>
                  <a:schemeClr val="accent2"/>
                </a:solidFill>
              </a:rPr>
              <a:t> &gt;]</a:t>
            </a:r>
            <a:br>
              <a:rPr lang="en-AU" dirty="0">
                <a:solidFill>
                  <a:schemeClr val="accent2"/>
                </a:solidFill>
              </a:rPr>
            </a:br>
            <a:r>
              <a:rPr lang="en-AU" dirty="0">
                <a:solidFill>
                  <a:schemeClr val="accent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 [: &lt;super-name&gt;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[&lt; </a:t>
            </a:r>
            <a:r>
              <a:rPr lang="en-US" dirty="0" err="1">
                <a:solidFill>
                  <a:schemeClr val="accent2"/>
                </a:solidFill>
              </a:rPr>
              <a:t>params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mr-IN" dirty="0">
                <a:solidFill>
                  <a:schemeClr val="accent2"/>
                </a:solidFill>
              </a:rPr>
              <a:t>…</a:t>
            </a:r>
            <a:r>
              <a:rPr lang="en-AU" dirty="0">
                <a:solidFill>
                  <a:schemeClr val="accent2"/>
                </a:solidFill>
              </a:rPr>
              <a:t> &gt;]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mr-IN" dirty="0">
                <a:solidFill>
                  <a:schemeClr val="accent2"/>
                </a:solidFill>
              </a:rPr>
              <a:t>…</a:t>
            </a:r>
            <a:r>
              <a:rPr lang="en-AU" dirty="0">
                <a:solidFill>
                  <a:schemeClr val="accent2"/>
                </a:solidFill>
              </a:rPr>
              <a:t>, &lt;super-name&gt;</a:t>
            </a:r>
            <a:r>
              <a:rPr lang="en-AU" baseline="-25000" dirty="0">
                <a:solidFill>
                  <a:schemeClr val="accent2"/>
                </a:solidFill>
              </a:rPr>
              <a:t>k</a:t>
            </a:r>
            <a:r>
              <a:rPr lang="en-US" dirty="0">
                <a:solidFill>
                  <a:schemeClr val="accent2"/>
                </a:solidFill>
              </a:rPr>
              <a:t> [&lt; </a:t>
            </a:r>
            <a:r>
              <a:rPr lang="en-US" dirty="0" err="1">
                <a:solidFill>
                  <a:schemeClr val="accent2"/>
                </a:solidFill>
              </a:rPr>
              <a:t>params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mr-IN" dirty="0">
                <a:solidFill>
                  <a:schemeClr val="accent2"/>
                </a:solidFill>
              </a:rPr>
              <a:t>…</a:t>
            </a:r>
            <a:r>
              <a:rPr lang="en-AU" dirty="0">
                <a:solidFill>
                  <a:schemeClr val="accent2"/>
                </a:solidFill>
              </a:rPr>
              <a:t> &gt;]] </a:t>
            </a:r>
            <a:br>
              <a:rPr lang="en-AU" dirty="0">
                <a:solidFill>
                  <a:schemeClr val="accent2"/>
                </a:solidFill>
              </a:rPr>
            </a:br>
            <a:r>
              <a:rPr lang="en-AU" dirty="0">
                <a:solidFill>
                  <a:schemeClr val="accent2"/>
                </a:solidFill>
              </a:rPr>
              <a:t>        </a:t>
            </a:r>
            <a:r>
              <a:rPr lang="en-US" dirty="0">
                <a:solidFill>
                  <a:schemeClr val="accent2"/>
                </a:solidFill>
              </a:rPr>
              <a:t>{ &lt;code&gt; }  </a:t>
            </a:r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.comp A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       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R(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18069137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8941-9D6D-5243-A0D4-575E318B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33CC-C420-BC41-A4A3-25FA0F75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Instantiation</a:t>
            </a:r>
          </a:p>
          <a:p>
            <a:pPr lvl="1"/>
            <a:r>
              <a:rPr lang="en-US" dirty="0"/>
              <a:t>Each instantiation has its own name for creating a name space</a:t>
            </a:r>
          </a:p>
          <a:p>
            <a:pPr lvl="1"/>
            <a:r>
              <a:rPr lang="en-US" dirty="0"/>
              <a:t>Type and relation definitions inside component inherit the name space </a:t>
            </a:r>
          </a:p>
          <a:p>
            <a:pPr lvl="1"/>
            <a:r>
              <a:rPr lang="en-US" dirty="0"/>
              <a:t>Syntax: 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&lt;name&gt; = &lt;name&gt;[&lt; params,</a:t>
            </a:r>
            <a:r>
              <a:rPr lang="mr-IN" dirty="0">
                <a:solidFill>
                  <a:schemeClr val="accent2"/>
                </a:solidFill>
              </a:rPr>
              <a:t>…</a:t>
            </a:r>
            <a:r>
              <a:rPr lang="en-AU" dirty="0">
                <a:solidFill>
                  <a:schemeClr val="accent2"/>
                </a:solidFill>
              </a:rPr>
              <a:t> &gt;]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.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myA</a:t>
            </a:r>
            <a:r>
              <a:rPr lang="en-US" dirty="0">
                <a:solidFill>
                  <a:schemeClr val="accent2"/>
                </a:solidFill>
              </a:rPr>
              <a:t> = A</a:t>
            </a:r>
          </a:p>
          <a:p>
            <a:pPr marL="0" indent="0">
              <a:buNone/>
            </a:pPr>
            <a:br>
              <a:rPr lang="en-AU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84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&amp; Instantiation &amp; Name 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.comp </a:t>
            </a:r>
            <a:r>
              <a:rPr lang="en-US" dirty="0" err="1">
                <a:solidFill>
                  <a:schemeClr val="accent2"/>
                </a:solidFill>
              </a:rPr>
              <a:t>myComp</a:t>
            </a:r>
            <a:r>
              <a:rPr lang="en-US" dirty="0">
                <a:solidFill>
                  <a:schemeClr val="accent2"/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 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.output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 A(1).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 A(2).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c1 = </a:t>
            </a:r>
            <a:r>
              <a:rPr lang="en-US" dirty="0" err="1">
                <a:solidFill>
                  <a:schemeClr val="accent2"/>
                </a:solidFill>
              </a:rPr>
              <a:t>myComp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c2 = </a:t>
            </a:r>
            <a:r>
              <a:rPr lang="en-US" dirty="0" err="1">
                <a:solidFill>
                  <a:schemeClr val="accent2"/>
                </a:solidFill>
              </a:rPr>
              <a:t>myComp</a:t>
            </a:r>
            <a:endParaRPr lang="en-US" dirty="0">
              <a:solidFill>
                <a:schemeClr val="accent2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c1.A(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c1.A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c1.A(1).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c1.A(2). 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c2.A(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)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.output c2.A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c2.A(1).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c2.A(2).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627418" y="3139870"/>
            <a:ext cx="886691" cy="38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3664" y="3722076"/>
            <a:ext cx="1754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Expansion </a:t>
            </a:r>
          </a:p>
          <a:p>
            <a:pPr algn="ctr"/>
            <a:r>
              <a:rPr lang="en-US" sz="2400"/>
              <a:t>after </a:t>
            </a:r>
          </a:p>
          <a:p>
            <a:pPr algn="ctr"/>
            <a:r>
              <a:rPr lang="en-US" sz="2400"/>
              <a:t>instantiation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715298"/>
            <a:ext cx="1012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/>
              <a:t>Instantiation creates own name space for relation declarations and types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20595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1E48-11F4-BC4E-86F5-529D38D1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058F73-A25A-3449-8367-B103A103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Substitution scheme for types and other component parameters</a:t>
            </a:r>
          </a:p>
          <a:p>
            <a:r>
              <a:rPr lang="en-US" dirty="0"/>
              <a:t>Example: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.comp A&lt;</a:t>
            </a:r>
            <a:r>
              <a:rPr lang="en-US" dirty="0" err="1">
                <a:solidFill>
                  <a:schemeClr val="accent2"/>
                </a:solidFill>
              </a:rPr>
              <a:t>mytype</a:t>
            </a:r>
            <a:r>
              <a:rPr lang="en-US" dirty="0">
                <a:solidFill>
                  <a:schemeClr val="accent2"/>
                </a:solidFill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R(</a:t>
            </a:r>
            <a:r>
              <a:rPr lang="en-US" dirty="0" err="1">
                <a:solidFill>
                  <a:schemeClr val="accent2"/>
                </a:solidFill>
              </a:rPr>
              <a:t>x:mytype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.output 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.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myA</a:t>
            </a:r>
            <a:r>
              <a:rPr lang="en-US" dirty="0">
                <a:solidFill>
                  <a:schemeClr val="accent2"/>
                </a:solidFill>
              </a:rPr>
              <a:t> = A&lt;number&gt;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</a:t>
            </a:r>
            <a:r>
              <a:rPr lang="en-US" dirty="0" err="1">
                <a:solidFill>
                  <a:schemeClr val="accent2"/>
                </a:solidFill>
              </a:rPr>
              <a:t>myA.R</a:t>
            </a:r>
            <a:r>
              <a:rPr lang="en-US" dirty="0">
                <a:solidFill>
                  <a:schemeClr val="accent2"/>
                </a:solidFill>
              </a:rPr>
              <a:t>(1)</a:t>
            </a:r>
          </a:p>
          <a:p>
            <a:r>
              <a:rPr lang="en-US" dirty="0"/>
              <a:t>Type can be changed at instantiation: 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myB</a:t>
            </a:r>
            <a:r>
              <a:rPr lang="en-US" dirty="0">
                <a:solidFill>
                  <a:schemeClr val="accent2"/>
                </a:solidFill>
              </a:rPr>
              <a:t> = A&lt;unsigned&gt; 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E42878F-87F4-D740-86B2-EF873A20B985}"/>
              </a:ext>
            </a:extLst>
          </p:cNvPr>
          <p:cNvSpPr txBox="1">
            <a:spLocks/>
          </p:cNvSpPr>
          <p:nvPr/>
        </p:nvSpPr>
        <p:spPr>
          <a:xfrm>
            <a:off x="7227276" y="2735955"/>
            <a:ext cx="5181600" cy="2974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myA.R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</a:t>
            </a:r>
            <a:r>
              <a:rPr lang="en-US" dirty="0" err="1">
                <a:solidFill>
                  <a:schemeClr val="accent2"/>
                </a:solidFill>
              </a:rPr>
              <a:t>myA.R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myA.R</a:t>
            </a:r>
            <a:r>
              <a:rPr lang="en-US" dirty="0">
                <a:solidFill>
                  <a:schemeClr val="accent2"/>
                </a:solidFill>
              </a:rPr>
              <a:t>(1).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E2A9E92-7C18-BC4B-ABB0-B93471159E04}"/>
              </a:ext>
            </a:extLst>
          </p:cNvPr>
          <p:cNvSpPr/>
          <p:nvPr/>
        </p:nvSpPr>
        <p:spPr>
          <a:xfrm>
            <a:off x="5398479" y="3041073"/>
            <a:ext cx="886691" cy="38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21BBC-7AC5-F24D-A81E-AE053AC404F3}"/>
              </a:ext>
            </a:extLst>
          </p:cNvPr>
          <p:cNvSpPr txBox="1"/>
          <p:nvPr/>
        </p:nvSpPr>
        <p:spPr>
          <a:xfrm>
            <a:off x="4964725" y="3623279"/>
            <a:ext cx="1754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Expansion </a:t>
            </a:r>
          </a:p>
          <a:p>
            <a:pPr algn="ctr"/>
            <a:r>
              <a:rPr lang="en-US" sz="2400" dirty="0"/>
              <a:t>after </a:t>
            </a:r>
          </a:p>
          <a:p>
            <a:pPr algn="ctr"/>
            <a:r>
              <a:rPr lang="en-US" sz="2400" dirty="0"/>
              <a:t>instantiation</a:t>
            </a:r>
          </a:p>
        </p:txBody>
      </p:sp>
    </p:spTree>
    <p:extLst>
      <p:ext uri="{BB962C8B-B14F-4D97-AF65-F5344CB8AC3E}">
        <p14:creationId xmlns:p14="http://schemas.microsoft.com/office/powerpoint/2010/main" val="29467675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Cased-based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1801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.comp case&lt;option&gt;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.comp one 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  A(1).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 .comp two {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 A(2).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 }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.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c1 = option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c2 = case&lt;one&gt;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6218" y="1793015"/>
            <a:ext cx="5569527" cy="48433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Component </a:t>
            </a:r>
            <a:r>
              <a:rPr lang="en-US" dirty="0">
                <a:solidFill>
                  <a:schemeClr val="accent2"/>
                </a:solidFill>
              </a:rPr>
              <a:t>one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two</a:t>
            </a:r>
            <a:r>
              <a:rPr lang="en-US" dirty="0"/>
              <a:t> reside in component case with parameter </a:t>
            </a:r>
            <a:r>
              <a:rPr lang="en-US" dirty="0">
                <a:solidFill>
                  <a:schemeClr val="accent2"/>
                </a:solidFill>
              </a:rPr>
              <a:t>option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Depending on value of </a:t>
            </a:r>
            <a:r>
              <a:rPr lang="en-US" dirty="0">
                <a:solidFill>
                  <a:schemeClr val="accent2"/>
                </a:solidFill>
              </a:rPr>
              <a:t>option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Component </a:t>
            </a:r>
            <a:r>
              <a:rPr lang="en-US" dirty="0">
                <a:solidFill>
                  <a:schemeClr val="accent2"/>
                </a:solidFill>
              </a:rPr>
              <a:t>one</a:t>
            </a:r>
            <a:r>
              <a:rPr lang="en-US" dirty="0"/>
              <a:t> or</a:t>
            </a:r>
            <a:r>
              <a:rPr lang="en-US" dirty="0">
                <a:solidFill>
                  <a:schemeClr val="accent2"/>
                </a:solidFill>
              </a:rPr>
              <a:t> two </a:t>
            </a:r>
            <a:r>
              <a:rPr lang="en-US" dirty="0"/>
              <a:t>expanded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Conditional expansion of macros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Parametrization of components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445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Index Cover</a:t>
            </a:r>
            <a:endParaRPr/>
          </a:p>
        </p:txBody>
      </p:sp>
      <p:sp>
        <p:nvSpPr>
          <p:cNvPr id="215" name="Google Shape;215;p8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8052783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Rules composed of “primitive searches”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Rules are mostly conjunction of equality constraints; unconstrained otherwise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 </a:t>
            </a:r>
            <a:r>
              <a:rPr lang="en-US" sz="204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..,A</a:t>
            </a:r>
            <a:r>
              <a:rPr lang="en-US" sz="204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(10,11,_),.. </a:t>
            </a:r>
            <a:r>
              <a:rPr lang="en-US" sz="2040"/>
              <a:t>⇔ </a:t>
            </a:r>
            <a:r>
              <a:rPr lang="en-US" sz="1785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select * from A where x=10 and y=11</a:t>
            </a:r>
            <a:endParaRPr sz="2040">
              <a:solidFill>
                <a:srgbClr val="00B05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Primitive search </a:t>
            </a:r>
            <a:r>
              <a:rPr lang="en-US" sz="204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{x,y} </a:t>
            </a:r>
            <a:r>
              <a:rPr lang="en-US" sz="2040"/>
              <a:t>of relation </a:t>
            </a:r>
            <a:r>
              <a:rPr lang="en-US" sz="2040" i="1"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US" sz="204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lang="en-US" sz="2040" i="1">
                <a:latin typeface="Times"/>
                <a:ea typeface="Times"/>
                <a:cs typeface="Times"/>
                <a:sym typeface="Times"/>
              </a:rPr>
              <a:t>x,y,z</a:t>
            </a:r>
            <a:r>
              <a:rPr lang="en-US" sz="2040">
                <a:latin typeface="Times"/>
                <a:ea typeface="Times"/>
                <a:cs typeface="Times"/>
                <a:sym typeface="Times"/>
              </a:rPr>
              <a:t>)  </a:t>
            </a:r>
            <a:endParaRPr sz="204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Single index covers multiple primitive searches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Eg., lexorder index </a:t>
            </a:r>
            <a:r>
              <a:rPr lang="en-US" sz="238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238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&lt;</a:t>
            </a:r>
            <a:r>
              <a:rPr lang="en-US" sz="238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lang="en-US" sz="238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&lt;</a:t>
            </a:r>
            <a:r>
              <a:rPr lang="en-US" sz="238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z</a:t>
            </a:r>
            <a:r>
              <a:rPr lang="en-US" sz="2380"/>
              <a:t> on </a:t>
            </a:r>
            <a:r>
              <a:rPr lang="en-US" sz="238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US" sz="238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lang="en-US" sz="238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x,y,z</a:t>
            </a:r>
            <a:r>
              <a:rPr lang="en-US" sz="238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lang="en-US" sz="2380"/>
              <a:t> covers</a:t>
            </a:r>
            <a:br>
              <a:rPr lang="en-US" sz="2380"/>
            </a:br>
            <a:br>
              <a:rPr lang="en-US" sz="2380"/>
            </a:br>
            <a:r>
              <a:rPr lang="en-US" sz="17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 where x=x0</a:t>
            </a:r>
            <a:br>
              <a:rPr lang="en-US" sz="17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 where x=x0 and y=y0</a:t>
            </a:r>
            <a:br>
              <a:rPr lang="en-US" sz="17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 where x=x0 and y=y0 and z=z0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Primitive searches form a lattice on attributes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 chain in a lattice represents an index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Find minimal chain cover using Dilworth’s theorem</a:t>
            </a:r>
            <a:endParaRPr/>
          </a:p>
        </p:txBody>
      </p:sp>
      <p:grpSp>
        <p:nvGrpSpPr>
          <p:cNvPr id="216" name="Google Shape;216;p8"/>
          <p:cNvGrpSpPr/>
          <p:nvPr/>
        </p:nvGrpSpPr>
        <p:grpSpPr>
          <a:xfrm>
            <a:off x="8766589" y="1313916"/>
            <a:ext cx="3265672" cy="3361435"/>
            <a:chOff x="6658086" y="2390112"/>
            <a:chExt cx="2941526" cy="2867688"/>
          </a:xfrm>
        </p:grpSpPr>
        <p:sp>
          <p:nvSpPr>
            <p:cNvPr id="217" name="Google Shape;217;p8"/>
            <p:cNvSpPr/>
            <p:nvPr/>
          </p:nvSpPr>
          <p:spPr>
            <a:xfrm rot="-2613762">
              <a:off x="6711010" y="3000242"/>
              <a:ext cx="2180176" cy="1024778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spcFirstLastPara="1" wrap="square" lIns="144000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8380412" y="3581400"/>
              <a:ext cx="1219200" cy="5334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 rot="1346390">
              <a:off x="6863662" y="4024060"/>
              <a:ext cx="2118205" cy="862105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spcFirstLastPara="1" wrap="square" lIns="144000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0" name="Google Shape;220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22549" y="2871227"/>
              <a:ext cx="2395992" cy="2044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8"/>
          <p:cNvSpPr txBox="1"/>
          <p:nvPr/>
        </p:nvSpPr>
        <p:spPr>
          <a:xfrm>
            <a:off x="8890982" y="4839694"/>
            <a:ext cx="3919786" cy="1377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 1: 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US" sz="24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},{</a:t>
            </a:r>
            <a:r>
              <a:rPr lang="en-US" sz="24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,</a:t>
            </a:r>
            <a:r>
              <a:rPr lang="en-US" sz="24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}, {</a:t>
            </a:r>
            <a:r>
              <a:rPr lang="en-US" sz="24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x,y,z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}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 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Index: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x&lt;y&lt;z</a:t>
            </a:r>
            <a:r>
              <a:rPr lang="en-US" sz="2400">
                <a:solidFill>
                  <a:srgbClr val="7030A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 2: 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US" sz="24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x,z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r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  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Index:</a:t>
            </a:r>
            <a:r>
              <a:rPr lang="en-US" sz="24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x&lt;z</a:t>
            </a:r>
            <a:r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Component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.type s &lt;: symbol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</a:t>
            </a:r>
            <a:r>
              <a:rPr lang="en-US" dirty="0" err="1">
                <a:solidFill>
                  <a:schemeClr val="accent2"/>
                </a:solidFill>
              </a:rPr>
              <a:t>x:s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y:s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.input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.comp </a:t>
            </a:r>
            <a:r>
              <a:rPr lang="en-US" dirty="0" err="1">
                <a:solidFill>
                  <a:schemeClr val="accent2"/>
                </a:solidFill>
              </a:rPr>
              <a:t>myC</a:t>
            </a:r>
            <a:r>
              <a:rPr lang="en-US" dirty="0">
                <a:solidFill>
                  <a:schemeClr val="accent2"/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 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B(</a:t>
            </a:r>
            <a:r>
              <a:rPr lang="en-US" dirty="0" err="1">
                <a:solidFill>
                  <a:schemeClr val="accent2"/>
                </a:solidFill>
              </a:rPr>
              <a:t>x:s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y:s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.output 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 B(</a:t>
            </a:r>
            <a:r>
              <a:rPr lang="en-US" dirty="0" err="1">
                <a:solidFill>
                  <a:schemeClr val="accent2"/>
                </a:solidFill>
              </a:rPr>
              <a:t>x,y</a:t>
            </a:r>
            <a:r>
              <a:rPr lang="en-US" dirty="0">
                <a:solidFill>
                  <a:schemeClr val="accent2"/>
                </a:solidFill>
              </a:rPr>
              <a:t>) :- A(</a:t>
            </a:r>
            <a:r>
              <a:rPr lang="en-US" dirty="0" err="1">
                <a:solidFill>
                  <a:schemeClr val="accent2"/>
                </a:solidFill>
              </a:rPr>
              <a:t>x,y</a:t>
            </a:r>
            <a:r>
              <a:rPr lang="en-US" dirty="0">
                <a:solidFill>
                  <a:schemeClr val="accent2"/>
                </a:solidFill>
              </a:rPr>
              <a:t>).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.comp </a:t>
            </a:r>
            <a:r>
              <a:rPr lang="en-US" dirty="0" err="1">
                <a:solidFill>
                  <a:schemeClr val="accent2"/>
                </a:solidFill>
              </a:rPr>
              <a:t>myCC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 err="1">
                <a:solidFill>
                  <a:schemeClr val="accent2"/>
                </a:solidFill>
              </a:rPr>
              <a:t>myC</a:t>
            </a:r>
            <a:r>
              <a:rPr lang="en-US" dirty="0">
                <a:solidFill>
                  <a:schemeClr val="accent2"/>
                </a:solidFill>
              </a:rPr>
              <a:t> {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B(</a:t>
            </a:r>
            <a:r>
              <a:rPr lang="en-US" dirty="0" err="1">
                <a:solidFill>
                  <a:schemeClr val="accent2"/>
                </a:solidFill>
              </a:rPr>
              <a:t>x,z</a:t>
            </a:r>
            <a:r>
              <a:rPr lang="en-US" dirty="0">
                <a:solidFill>
                  <a:schemeClr val="accent2"/>
                </a:solidFill>
              </a:rPr>
              <a:t>) :- A(</a:t>
            </a:r>
            <a:r>
              <a:rPr lang="en-US" dirty="0" err="1">
                <a:solidFill>
                  <a:schemeClr val="accent2"/>
                </a:solidFill>
              </a:rPr>
              <a:t>x,y</a:t>
            </a:r>
            <a:r>
              <a:rPr lang="en-US" dirty="0">
                <a:solidFill>
                  <a:schemeClr val="accent2"/>
                </a:solidFill>
              </a:rPr>
              <a:t>), B(</a:t>
            </a:r>
            <a:r>
              <a:rPr lang="en-US" dirty="0" err="1">
                <a:solidFill>
                  <a:schemeClr val="accent2"/>
                </a:solidFill>
              </a:rPr>
              <a:t>y,z</a:t>
            </a:r>
            <a:r>
              <a:rPr lang="en-US" dirty="0">
                <a:solidFill>
                  <a:schemeClr val="accent2"/>
                </a:solidFill>
              </a:rPr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c = </a:t>
            </a:r>
            <a:r>
              <a:rPr lang="en-US" dirty="0" err="1">
                <a:solidFill>
                  <a:schemeClr val="accent2"/>
                </a:solidFill>
              </a:rPr>
              <a:t>myCC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// outer scope: no name space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</a:t>
            </a:r>
            <a:r>
              <a:rPr lang="en-US" dirty="0" err="1">
                <a:solidFill>
                  <a:schemeClr val="accent2"/>
                </a:solidFill>
              </a:rPr>
              <a:t>x:s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y:s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.input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// name scoping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// B is declared inside </a:t>
            </a:r>
            <a:r>
              <a:rPr lang="en-US" dirty="0" err="1">
                <a:solidFill>
                  <a:schemeClr val="accent2"/>
                </a:solidFill>
              </a:rPr>
              <a:t>myC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myCC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c.B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x:s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y:s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.output </a:t>
            </a:r>
            <a:r>
              <a:rPr lang="en-US" dirty="0" err="1">
                <a:solidFill>
                  <a:schemeClr val="accent2"/>
                </a:solidFill>
              </a:rPr>
              <a:t>c.B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accent2"/>
                </a:solidFill>
              </a:rPr>
              <a:t>c.B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x,y</a:t>
            </a:r>
            <a:r>
              <a:rPr lang="en-US" dirty="0">
                <a:solidFill>
                  <a:schemeClr val="accent2"/>
                </a:solidFill>
              </a:rPr>
              <a:t>) :- A(</a:t>
            </a:r>
            <a:r>
              <a:rPr lang="en-US" dirty="0" err="1">
                <a:solidFill>
                  <a:schemeClr val="accent2"/>
                </a:solidFill>
              </a:rPr>
              <a:t>x,y</a:t>
            </a:r>
            <a:r>
              <a:rPr lang="en-US" dirty="0">
                <a:solidFill>
                  <a:schemeClr val="accent2"/>
                </a:solidFill>
              </a:rPr>
              <a:t>).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>
                <a:solidFill>
                  <a:schemeClr val="accent2"/>
                </a:solidFill>
              </a:rPr>
              <a:t>c.B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x,z</a:t>
            </a:r>
            <a:r>
              <a:rPr lang="en-US" dirty="0">
                <a:solidFill>
                  <a:schemeClr val="accent2"/>
                </a:solidFill>
              </a:rPr>
              <a:t>) :- A(</a:t>
            </a:r>
            <a:r>
              <a:rPr lang="en-US" dirty="0" err="1">
                <a:solidFill>
                  <a:schemeClr val="accent2"/>
                </a:solidFill>
              </a:rPr>
              <a:t>x,y</a:t>
            </a:r>
            <a:r>
              <a:rPr lang="en-US" dirty="0">
                <a:solidFill>
                  <a:schemeClr val="accent2"/>
                </a:solidFill>
              </a:rPr>
              <a:t>), </a:t>
            </a:r>
            <a:r>
              <a:rPr lang="en-US" dirty="0" err="1">
                <a:solidFill>
                  <a:schemeClr val="accent2"/>
                </a:solidFill>
              </a:rPr>
              <a:t>c.B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y,z</a:t>
            </a:r>
            <a:r>
              <a:rPr lang="en-US" dirty="0">
                <a:solidFill>
                  <a:schemeClr val="accent2"/>
                </a:solidFill>
              </a:rPr>
              <a:t>).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627418" y="3139870"/>
            <a:ext cx="886691" cy="387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19243" y="3722076"/>
            <a:ext cx="1503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Expansion </a:t>
            </a:r>
          </a:p>
          <a:p>
            <a:pPr algn="ctr"/>
            <a:r>
              <a:rPr lang="en-US" sz="2000" dirty="0"/>
              <a:t>After </a:t>
            </a:r>
          </a:p>
          <a:p>
            <a:pPr algn="ctr"/>
            <a:r>
              <a:rPr lang="en-US" sz="2000" dirty="0"/>
              <a:t>Instantiation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6111744"/>
            <a:ext cx="1012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Component </a:t>
            </a:r>
            <a:r>
              <a:rPr lang="en-US" sz="2400" dirty="0" err="1">
                <a:solidFill>
                  <a:schemeClr val="accent2"/>
                </a:solidFill>
              </a:rPr>
              <a:t>myCC</a:t>
            </a:r>
            <a:r>
              <a:rPr lang="en-US" sz="2400" dirty="0"/>
              <a:t> inherits from component </a:t>
            </a:r>
            <a:r>
              <a:rPr lang="en-US" sz="2400" dirty="0" err="1">
                <a:solidFill>
                  <a:schemeClr val="accent2"/>
                </a:solidFill>
              </a:rPr>
              <a:t>myC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05624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00E9-D3D1-9541-AF46-B2238C2C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with Inheritance/Parameters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22F9A-6DC3-8B48-B42A-A117DCBB14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.comp </a:t>
            </a:r>
            <a:r>
              <a:rPr lang="en-AU" sz="1600" dirty="0" err="1">
                <a:solidFill>
                  <a:schemeClr val="accent2"/>
                </a:solidFill>
              </a:rPr>
              <a:t>Impl</a:t>
            </a:r>
            <a:r>
              <a:rPr lang="en-AU" sz="1600" dirty="0">
                <a:solidFill>
                  <a:schemeClr val="accent2"/>
                </a:solidFill>
              </a:rPr>
              <a:t> {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    .</a:t>
            </a:r>
            <a:r>
              <a:rPr lang="en-AU" sz="1600" dirty="0" err="1">
                <a:solidFill>
                  <a:schemeClr val="accent2"/>
                </a:solidFill>
              </a:rPr>
              <a:t>decl</a:t>
            </a:r>
            <a:r>
              <a:rPr lang="en-AU" sz="1600" dirty="0">
                <a:solidFill>
                  <a:schemeClr val="accent2"/>
                </a:solidFill>
              </a:rPr>
              <a:t> R(x: number)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    R(0). R(1). R(2).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.comp A&lt;T&gt; {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    .</a:t>
            </a:r>
            <a:r>
              <a:rPr lang="en-AU" sz="1600" dirty="0" err="1">
                <a:solidFill>
                  <a:schemeClr val="accent2"/>
                </a:solidFill>
              </a:rPr>
              <a:t>init</a:t>
            </a:r>
            <a:r>
              <a:rPr lang="en-AU" sz="1600" dirty="0">
                <a:solidFill>
                  <a:schemeClr val="accent2"/>
                </a:solidFill>
              </a:rPr>
              <a:t> </a:t>
            </a:r>
            <a:r>
              <a:rPr lang="en-AU" sz="1600" dirty="0" err="1">
                <a:solidFill>
                  <a:schemeClr val="accent2"/>
                </a:solidFill>
              </a:rPr>
              <a:t>impl</a:t>
            </a:r>
            <a:r>
              <a:rPr lang="en-AU" sz="1600" dirty="0">
                <a:solidFill>
                  <a:schemeClr val="accent2"/>
                </a:solidFill>
              </a:rPr>
              <a:t> = T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    .</a:t>
            </a:r>
            <a:r>
              <a:rPr lang="en-AU" sz="1600" dirty="0" err="1">
                <a:solidFill>
                  <a:schemeClr val="accent2"/>
                </a:solidFill>
              </a:rPr>
              <a:t>decl</a:t>
            </a:r>
            <a:r>
              <a:rPr lang="en-AU" sz="1600" dirty="0">
                <a:solidFill>
                  <a:schemeClr val="accent2"/>
                </a:solidFill>
              </a:rPr>
              <a:t> Base(x: number)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    Base(x) :- </a:t>
            </a:r>
            <a:r>
              <a:rPr lang="en-AU" sz="1600" dirty="0" err="1">
                <a:solidFill>
                  <a:schemeClr val="accent2"/>
                </a:solidFill>
              </a:rPr>
              <a:t>impl.R</a:t>
            </a:r>
            <a:r>
              <a:rPr lang="en-AU" sz="1600" dirty="0">
                <a:solidFill>
                  <a:schemeClr val="accent2"/>
                </a:solidFill>
              </a:rPr>
              <a:t>(x).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.comp Derived&lt;K&gt; : A&lt;T&gt; {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    .</a:t>
            </a:r>
            <a:r>
              <a:rPr lang="en-AU" sz="1600" dirty="0" err="1">
                <a:solidFill>
                  <a:schemeClr val="accent2"/>
                </a:solidFill>
              </a:rPr>
              <a:t>decl</a:t>
            </a:r>
            <a:r>
              <a:rPr lang="en-AU" sz="1600" dirty="0">
                <a:solidFill>
                  <a:schemeClr val="accent2"/>
                </a:solidFill>
              </a:rPr>
              <a:t> </a:t>
            </a:r>
            <a:r>
              <a:rPr lang="en-AU" sz="1600" dirty="0" err="1">
                <a:solidFill>
                  <a:schemeClr val="accent2"/>
                </a:solidFill>
              </a:rPr>
              <a:t>Deriv</a:t>
            </a:r>
            <a:r>
              <a:rPr lang="en-AU" sz="1600" dirty="0">
                <a:solidFill>
                  <a:schemeClr val="accent2"/>
                </a:solidFill>
              </a:rPr>
              <a:t>(</a:t>
            </a:r>
            <a:r>
              <a:rPr lang="en-AU" sz="1600" dirty="0" err="1">
                <a:solidFill>
                  <a:schemeClr val="accent2"/>
                </a:solidFill>
              </a:rPr>
              <a:t>x:number</a:t>
            </a:r>
            <a:r>
              <a:rPr lang="en-AU" sz="1600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    </a:t>
            </a:r>
            <a:r>
              <a:rPr lang="en-AU" sz="1600" dirty="0" err="1">
                <a:solidFill>
                  <a:schemeClr val="accent2"/>
                </a:solidFill>
              </a:rPr>
              <a:t>Deriv</a:t>
            </a:r>
            <a:r>
              <a:rPr lang="en-AU" sz="1600" dirty="0">
                <a:solidFill>
                  <a:schemeClr val="accent2"/>
                </a:solidFill>
              </a:rPr>
              <a:t>(42).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    </a:t>
            </a:r>
            <a:r>
              <a:rPr lang="en-AU" sz="1600" dirty="0" err="1">
                <a:solidFill>
                  <a:schemeClr val="accent2"/>
                </a:solidFill>
              </a:rPr>
              <a:t>Deriv</a:t>
            </a:r>
            <a:r>
              <a:rPr lang="en-AU" sz="1600" dirty="0">
                <a:solidFill>
                  <a:schemeClr val="accent2"/>
                </a:solidFill>
              </a:rPr>
              <a:t>(n) :- Base(n).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45AC4B-B4E3-E647-AE86-01596E3D4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.</a:t>
            </a:r>
            <a:r>
              <a:rPr lang="en-AU" sz="1600" dirty="0" err="1">
                <a:solidFill>
                  <a:schemeClr val="accent2"/>
                </a:solidFill>
              </a:rPr>
              <a:t>init</a:t>
            </a:r>
            <a:r>
              <a:rPr lang="en-AU" sz="1600" dirty="0">
                <a:solidFill>
                  <a:schemeClr val="accent2"/>
                </a:solidFill>
              </a:rPr>
              <a:t> d = Derived&lt;</a:t>
            </a:r>
            <a:r>
              <a:rPr lang="en-AU" sz="1600" dirty="0" err="1">
                <a:solidFill>
                  <a:schemeClr val="accent2"/>
                </a:solidFill>
              </a:rPr>
              <a:t>Impl</a:t>
            </a:r>
            <a:r>
              <a:rPr lang="en-AU" sz="1600" dirty="0">
                <a:solidFill>
                  <a:schemeClr val="accent2"/>
                </a:solidFill>
              </a:rPr>
              <a:t>&gt;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.</a:t>
            </a:r>
            <a:r>
              <a:rPr lang="en-AU" sz="1600" dirty="0" err="1">
                <a:solidFill>
                  <a:schemeClr val="accent2"/>
                </a:solidFill>
              </a:rPr>
              <a:t>init</a:t>
            </a:r>
            <a:r>
              <a:rPr lang="en-AU" sz="1600" dirty="0">
                <a:solidFill>
                  <a:schemeClr val="accent2"/>
                </a:solidFill>
              </a:rPr>
              <a:t> a = A&lt;</a:t>
            </a:r>
            <a:r>
              <a:rPr lang="en-AU" sz="1600" dirty="0" err="1">
                <a:solidFill>
                  <a:schemeClr val="accent2"/>
                </a:solidFill>
              </a:rPr>
              <a:t>Impl</a:t>
            </a:r>
            <a:r>
              <a:rPr lang="en-AU" sz="1600" dirty="0">
                <a:solidFill>
                  <a:schemeClr val="accent2"/>
                </a:solidFill>
              </a:rPr>
              <a:t>&gt;</a:t>
            </a:r>
          </a:p>
          <a:p>
            <a:pPr marL="0" indent="0">
              <a:buNone/>
            </a:pPr>
            <a:br>
              <a:rPr lang="en-AU" sz="1600" dirty="0">
                <a:solidFill>
                  <a:schemeClr val="accent2"/>
                </a:solidFill>
              </a:rPr>
            </a:br>
            <a:endParaRPr lang="en-AU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.</a:t>
            </a:r>
            <a:r>
              <a:rPr lang="en-AU" sz="1600" dirty="0" err="1">
                <a:solidFill>
                  <a:schemeClr val="accent2"/>
                </a:solidFill>
              </a:rPr>
              <a:t>decl</a:t>
            </a:r>
            <a:r>
              <a:rPr lang="en-AU" sz="1600" dirty="0">
                <a:solidFill>
                  <a:schemeClr val="accent2"/>
                </a:solidFill>
              </a:rPr>
              <a:t> </a:t>
            </a:r>
            <a:r>
              <a:rPr lang="en-AU" sz="1600" dirty="0" err="1">
                <a:solidFill>
                  <a:schemeClr val="accent2"/>
                </a:solidFill>
              </a:rPr>
              <a:t>DerivedOut</a:t>
            </a:r>
            <a:r>
              <a:rPr lang="en-AU" sz="1600" dirty="0">
                <a:solidFill>
                  <a:schemeClr val="accent2"/>
                </a:solidFill>
              </a:rPr>
              <a:t>(x: number)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.output </a:t>
            </a:r>
            <a:r>
              <a:rPr lang="en-AU" sz="1600" dirty="0" err="1">
                <a:solidFill>
                  <a:schemeClr val="accent2"/>
                </a:solidFill>
              </a:rPr>
              <a:t>DerivedOut</a:t>
            </a:r>
            <a:r>
              <a:rPr lang="en-AU" sz="1600" dirty="0">
                <a:solidFill>
                  <a:schemeClr val="accent2"/>
                </a:solidFill>
              </a:rPr>
              <a:t>()</a:t>
            </a:r>
          </a:p>
          <a:p>
            <a:pPr marL="0" indent="0">
              <a:buNone/>
            </a:pPr>
            <a:endParaRPr lang="en-AU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.</a:t>
            </a:r>
            <a:r>
              <a:rPr lang="en-AU" sz="1600" dirty="0" err="1">
                <a:solidFill>
                  <a:schemeClr val="accent2"/>
                </a:solidFill>
              </a:rPr>
              <a:t>decl</a:t>
            </a:r>
            <a:r>
              <a:rPr lang="en-AU" sz="1600" dirty="0">
                <a:solidFill>
                  <a:schemeClr val="accent2"/>
                </a:solidFill>
              </a:rPr>
              <a:t> </a:t>
            </a:r>
            <a:r>
              <a:rPr lang="en-AU" sz="1600" dirty="0" err="1">
                <a:solidFill>
                  <a:schemeClr val="accent2"/>
                </a:solidFill>
              </a:rPr>
              <a:t>AOut</a:t>
            </a:r>
            <a:r>
              <a:rPr lang="en-AU" sz="1600" dirty="0">
                <a:solidFill>
                  <a:schemeClr val="accent2"/>
                </a:solidFill>
              </a:rPr>
              <a:t>(x: number)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accent2"/>
                </a:solidFill>
              </a:rPr>
              <a:t>.output </a:t>
            </a:r>
            <a:r>
              <a:rPr lang="en-AU" sz="1600" dirty="0" err="1">
                <a:solidFill>
                  <a:schemeClr val="accent2"/>
                </a:solidFill>
              </a:rPr>
              <a:t>AOut</a:t>
            </a:r>
            <a:r>
              <a:rPr lang="en-AU" sz="1600" dirty="0">
                <a:solidFill>
                  <a:schemeClr val="accent2"/>
                </a:solidFill>
              </a:rPr>
              <a:t>()</a:t>
            </a:r>
            <a:br>
              <a:rPr lang="en-AU" sz="1600" dirty="0">
                <a:solidFill>
                  <a:schemeClr val="accent2"/>
                </a:solidFill>
              </a:rPr>
            </a:br>
            <a:endParaRPr lang="en-AU" sz="1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AU" sz="1600" dirty="0" err="1">
                <a:solidFill>
                  <a:schemeClr val="accent2"/>
                </a:solidFill>
              </a:rPr>
              <a:t>DerivedOut</a:t>
            </a:r>
            <a:r>
              <a:rPr lang="en-AU" sz="1600" dirty="0">
                <a:solidFill>
                  <a:schemeClr val="accent2"/>
                </a:solidFill>
              </a:rPr>
              <a:t>(x) :- </a:t>
            </a:r>
            <a:r>
              <a:rPr lang="en-AU" sz="1600" dirty="0" err="1">
                <a:solidFill>
                  <a:schemeClr val="accent2"/>
                </a:solidFill>
              </a:rPr>
              <a:t>d.Deriv</a:t>
            </a:r>
            <a:r>
              <a:rPr lang="en-AU" sz="1600" dirty="0">
                <a:solidFill>
                  <a:schemeClr val="accent2"/>
                </a:solidFill>
              </a:rPr>
              <a:t>(x).</a:t>
            </a:r>
          </a:p>
          <a:p>
            <a:pPr marL="0" indent="0">
              <a:buNone/>
            </a:pPr>
            <a:r>
              <a:rPr lang="en-AU" sz="1600" dirty="0" err="1">
                <a:solidFill>
                  <a:schemeClr val="accent2"/>
                </a:solidFill>
              </a:rPr>
              <a:t>AOut</a:t>
            </a:r>
            <a:r>
              <a:rPr lang="en-AU" sz="1600" dirty="0">
                <a:solidFill>
                  <a:schemeClr val="accent2"/>
                </a:solidFill>
              </a:rPr>
              <a:t>(x) :- </a:t>
            </a:r>
            <a:r>
              <a:rPr lang="en-AU" sz="1600" dirty="0" err="1">
                <a:solidFill>
                  <a:schemeClr val="accent2"/>
                </a:solidFill>
              </a:rPr>
              <a:t>a.Base</a:t>
            </a:r>
            <a:r>
              <a:rPr lang="en-AU" sz="1600" dirty="0">
                <a:solidFill>
                  <a:schemeClr val="accent2"/>
                </a:solidFill>
              </a:rPr>
              <a:t>(x).</a:t>
            </a:r>
          </a:p>
        </p:txBody>
      </p:sp>
    </p:spTree>
    <p:extLst>
      <p:ext uri="{BB962C8B-B14F-4D97-AF65-F5344CB8AC3E}">
        <p14:creationId xmlns:p14="http://schemas.microsoft.com/office/powerpoint/2010/main" val="7498305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Rules of Super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18018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.comp </a:t>
            </a:r>
            <a:r>
              <a:rPr lang="en-US" dirty="0" err="1">
                <a:solidFill>
                  <a:schemeClr val="accent2"/>
                </a:solidFill>
              </a:rPr>
              <a:t>myC</a:t>
            </a:r>
            <a:r>
              <a:rPr lang="en-US" dirty="0">
                <a:solidFill>
                  <a:schemeClr val="accent2"/>
                </a:solidFill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 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r>
              <a:rPr lang="en-US" dirty="0" err="1">
                <a:solidFill>
                  <a:schemeClr val="accent1"/>
                </a:solidFill>
              </a:rPr>
              <a:t>overrideable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 .output A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A(1).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A(x+1):-A(x), x &lt; 5.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.comp </a:t>
            </a:r>
            <a:r>
              <a:rPr lang="en-US" dirty="0" err="1">
                <a:solidFill>
                  <a:schemeClr val="accent2"/>
                </a:solidFill>
              </a:rPr>
              <a:t>myCC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 err="1">
                <a:solidFill>
                  <a:schemeClr val="accent2"/>
                </a:solidFill>
              </a:rPr>
              <a:t>myC</a:t>
            </a:r>
            <a:r>
              <a:rPr lang="en-US" dirty="0">
                <a:solidFill>
                  <a:schemeClr val="accent2"/>
                </a:solidFill>
              </a:rPr>
              <a:t> {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</a:t>
            </a:r>
            <a:r>
              <a:rPr lang="en-US" dirty="0">
                <a:solidFill>
                  <a:schemeClr val="accent1"/>
                </a:solidFill>
              </a:rPr>
              <a:t>.override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   A(5).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   A(x+1):-A(x), x &lt; 10.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 c = </a:t>
            </a:r>
            <a:r>
              <a:rPr lang="en-US" dirty="0" err="1">
                <a:solidFill>
                  <a:schemeClr val="accent2"/>
                </a:solidFill>
              </a:rPr>
              <a:t>myCC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6218" y="1793015"/>
            <a:ext cx="5569527" cy="48433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Instantiation result: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c.A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) output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>
                <a:solidFill>
                  <a:schemeClr val="accent2"/>
                </a:solidFill>
              </a:rPr>
              <a:t>c.A</a:t>
            </a:r>
            <a:r>
              <a:rPr lang="en-US" dirty="0">
                <a:solidFill>
                  <a:schemeClr val="accent2"/>
                </a:solidFill>
              </a:rPr>
              <a:t>(5).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 err="1">
                <a:solidFill>
                  <a:schemeClr val="accent2"/>
                </a:solidFill>
              </a:rPr>
              <a:t>c.A</a:t>
            </a:r>
            <a:r>
              <a:rPr lang="en-US" dirty="0">
                <a:solidFill>
                  <a:schemeClr val="accent2"/>
                </a:solidFill>
              </a:rPr>
              <a:t>(x+1):-</a:t>
            </a:r>
            <a:r>
              <a:rPr lang="en-US" dirty="0" err="1">
                <a:solidFill>
                  <a:schemeClr val="accent2"/>
                </a:solidFill>
              </a:rPr>
              <a:t>c.A</a:t>
            </a:r>
            <a:r>
              <a:rPr lang="en-US" dirty="0">
                <a:solidFill>
                  <a:schemeClr val="accent2"/>
                </a:solidFill>
              </a:rPr>
              <a:t>(x), x &lt; 10.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Rules/facts of  the derived component overrides the rules of the super component</a:t>
            </a: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Relation must be defined with qualifier </a:t>
            </a:r>
            <a:r>
              <a:rPr lang="en-US" dirty="0" err="1">
                <a:solidFill>
                  <a:schemeClr val="accent2"/>
                </a:solidFill>
              </a:rPr>
              <a:t>overrideable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 super component</a:t>
            </a: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Component that overwrites rules requires: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.override &lt;</a:t>
            </a:r>
            <a:r>
              <a:rPr lang="en-US" dirty="0" err="1">
                <a:solidFill>
                  <a:schemeClr val="accent2"/>
                </a:solidFill>
              </a:rPr>
              <a:t>rel</a:t>
            </a:r>
            <a:r>
              <a:rPr lang="en-US" dirty="0">
                <a:solidFill>
                  <a:schemeClr val="accent2"/>
                </a:solidFill>
              </a:rPr>
              <a:t>-name&gt; </a:t>
            </a:r>
          </a:p>
        </p:txBody>
      </p:sp>
    </p:spTree>
    <p:extLst>
      <p:ext uri="{BB962C8B-B14F-4D97-AF65-F5344CB8AC3E}">
        <p14:creationId xmlns:p14="http://schemas.microsoft.com/office/powerpoint/2010/main" val="21241286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Encapsulation of specifications</a:t>
            </a:r>
          </a:p>
          <a:p>
            <a:pPr lvl="1"/>
            <a:r>
              <a:rPr lang="en-US" dirty="0"/>
              <a:t>Name spaces provided for types/relations </a:t>
            </a:r>
          </a:p>
          <a:p>
            <a:pPr lvl="1"/>
            <a:r>
              <a:rPr lang="en-US" dirty="0"/>
              <a:t>Instantiation produces a scoping name of a component</a:t>
            </a:r>
          </a:p>
          <a:p>
            <a:r>
              <a:rPr lang="en-US" dirty="0"/>
              <a:t>Repeating code fragments </a:t>
            </a:r>
          </a:p>
          <a:p>
            <a:pPr lvl="1"/>
            <a:r>
              <a:rPr lang="en-US" dirty="0"/>
              <a:t>Write once / instantiated multiple times 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Inheritance of several super-components, i.e., multiple inheritance</a:t>
            </a:r>
          </a:p>
          <a:p>
            <a:pPr lvl="1"/>
            <a:r>
              <a:rPr lang="en-US" dirty="0"/>
              <a:t>Hierarchies of functionalities  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Adapt components / specialize</a:t>
            </a:r>
          </a:p>
        </p:txBody>
      </p:sp>
    </p:spTree>
    <p:extLst>
      <p:ext uri="{BB962C8B-B14F-4D97-AF65-F5344CB8AC3E}">
        <p14:creationId xmlns:p14="http://schemas.microsoft.com/office/powerpoint/2010/main" val="17243222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F03AF8-D74B-AF48-80BF-CE2354A5C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L4 – Provenance &amp; Performance &amp; Interfaces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9BE0BC3-28B4-3C4D-BB41-02ECFE953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Bernhard Scholz</a:t>
            </a:r>
          </a:p>
          <a:p>
            <a:r>
              <a:rPr lang="en-US" dirty="0"/>
              <a:t>The University of Sydney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F5E6C-BD63-8B40-A321-9A6450E6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639E4-08BF-2A48-A58F-8810F1E0296A}" type="slidenum">
              <a:rPr lang="en-US" smtClean="0"/>
              <a:t>85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7742B-9201-4E46-AA2B-C404BE26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204" y="625330"/>
            <a:ext cx="3005137" cy="10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27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9C4B-B3C5-CA4F-B9E0-157BB920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797E7-9BE5-D146-AE0E-E9F9F99FB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724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8AD3-3950-9C4A-8618-261A7857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6901-F569-2A48-8DEF-E77B9973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to debug </a:t>
            </a:r>
            <a:r>
              <a:rPr lang="en-US" dirty="0" err="1"/>
              <a:t>Datalog</a:t>
            </a:r>
            <a:r>
              <a:rPr lang="en-US" dirty="0"/>
              <a:t> programs</a:t>
            </a:r>
          </a:p>
          <a:p>
            <a:r>
              <a:rPr lang="en-US" dirty="0"/>
              <a:t>Enable provenance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souffle &lt;program&gt; -t </a:t>
            </a:r>
            <a:r>
              <a:rPr lang="en-US" dirty="0" err="1">
                <a:solidFill>
                  <a:srgbClr val="0070C0"/>
                </a:solidFill>
              </a:rPr>
              <a:t>none|explain|explore</a:t>
            </a:r>
            <a:endParaRPr lang="en-US" dirty="0"/>
          </a:p>
          <a:p>
            <a:r>
              <a:rPr lang="en-US" dirty="0"/>
              <a:t>Light—weight implementation with very little runtime overhead</a:t>
            </a:r>
          </a:p>
          <a:p>
            <a:pPr lvl="1"/>
            <a:r>
              <a:rPr lang="en-US" dirty="0"/>
              <a:t>20-30% for larger benchmarks  </a:t>
            </a:r>
          </a:p>
          <a:p>
            <a:r>
              <a:rPr lang="en-US" dirty="0"/>
              <a:t>Generate proof-trees interactively </a:t>
            </a:r>
          </a:p>
          <a:p>
            <a:pPr lvl="1"/>
            <a:r>
              <a:rPr lang="en-US" dirty="0"/>
              <a:t>Describe how a tuple is derived </a:t>
            </a:r>
          </a:p>
          <a:p>
            <a:pPr lvl="1"/>
            <a:r>
              <a:rPr lang="en-US" dirty="0"/>
              <a:t>Root is the tuple itself</a:t>
            </a:r>
          </a:p>
          <a:p>
            <a:r>
              <a:rPr lang="en-US" dirty="0"/>
              <a:t>Command-Line interface after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442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1A33-920F-0B46-861D-9DF55FEA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B107E-B78A-1949-A11D-3CE4BCE7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6" y="1759729"/>
            <a:ext cx="10753564" cy="41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837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0D6B-BCFB-6B4A-873B-D760539F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Proof-Trees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AB9FB-86DA-0E45-93EE-1335021E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1" y="1690688"/>
            <a:ext cx="11237784" cy="31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045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A628-F903-9D48-8338-AA81F8DB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34C6-1D72-B747-AE46-B5EEABDF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with </a:t>
            </a:r>
            <a:r>
              <a:rPr lang="en-US" dirty="0">
                <a:solidFill>
                  <a:srgbClr val="0070C0"/>
                </a:solidFill>
              </a:rPr>
              <a:t>./souffle &lt;program&gt; -t explain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22BA3-013F-4244-ADE2-8B40C0D2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95" y="2482263"/>
            <a:ext cx="12025662" cy="30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0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Algorithmics &amp; Implementation</a:t>
            </a:r>
            <a:endParaRPr/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 l="3491" t="6655" r="1903" b="8974"/>
          <a:stretch/>
        </p:blipFill>
        <p:spPr>
          <a:xfrm>
            <a:off x="21460019" y="14133095"/>
            <a:ext cx="6893102" cy="316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 b="8884"/>
          <a:stretch/>
        </p:blipFill>
        <p:spPr>
          <a:xfrm>
            <a:off x="5257910" y="1176528"/>
            <a:ext cx="6576339" cy="3084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9"/>
          <p:cNvCxnSpPr/>
          <p:nvPr/>
        </p:nvCxnSpPr>
        <p:spPr>
          <a:xfrm flipH="1">
            <a:off x="5732760" y="1746336"/>
            <a:ext cx="3976965" cy="345296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p9"/>
          <p:cNvCxnSpPr/>
          <p:nvPr/>
        </p:nvCxnSpPr>
        <p:spPr>
          <a:xfrm>
            <a:off x="10478120" y="1753872"/>
            <a:ext cx="1057341" cy="38968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9"/>
          <p:cNvSpPr/>
          <p:nvPr/>
        </p:nvSpPr>
        <p:spPr>
          <a:xfrm>
            <a:off x="5531476" y="4425804"/>
            <a:ext cx="6003985" cy="2277284"/>
          </a:xfrm>
          <a:prstGeom prst="ellipse">
            <a:avLst/>
          </a:prstGeom>
          <a:solidFill>
            <a:schemeClr val="accent1">
              <a:alpha val="94901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5990046" y="5199298"/>
            <a:ext cx="1276709" cy="8108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MISP</a:t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7725325" y="5199298"/>
            <a:ext cx="1276709" cy="8108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MCCP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9460604" y="5199297"/>
            <a:ext cx="1276709" cy="8108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 Matching</a:t>
            </a:r>
            <a:endParaRPr/>
          </a:p>
        </p:txBody>
      </p:sp>
      <p:cxnSp>
        <p:nvCxnSpPr>
          <p:cNvPr id="235" name="Google Shape;235;p9"/>
          <p:cNvCxnSpPr/>
          <p:nvPr/>
        </p:nvCxnSpPr>
        <p:spPr>
          <a:xfrm>
            <a:off x="7266755" y="5383337"/>
            <a:ext cx="45857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9"/>
          <p:cNvCxnSpPr/>
          <p:nvPr/>
        </p:nvCxnSpPr>
        <p:spPr>
          <a:xfrm>
            <a:off x="9002034" y="5383337"/>
            <a:ext cx="45857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/>
          <p:nvPr/>
        </p:nvCxnSpPr>
        <p:spPr>
          <a:xfrm rot="10800000">
            <a:off x="9002034" y="5885914"/>
            <a:ext cx="45857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/>
          <p:nvPr/>
        </p:nvCxnSpPr>
        <p:spPr>
          <a:xfrm rot="10800000">
            <a:off x="7252788" y="5885914"/>
            <a:ext cx="45857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39" name="Google Shape;239;p9"/>
          <p:cNvGrpSpPr/>
          <p:nvPr/>
        </p:nvGrpSpPr>
        <p:grpSpPr>
          <a:xfrm>
            <a:off x="1223547" y="1690688"/>
            <a:ext cx="3607286" cy="5015363"/>
            <a:chOff x="7762224" y="1506022"/>
            <a:chExt cx="2819954" cy="4395333"/>
          </a:xfrm>
        </p:grpSpPr>
        <p:sp>
          <p:nvSpPr>
            <p:cNvPr id="240" name="Google Shape;240;p9"/>
            <p:cNvSpPr/>
            <p:nvPr/>
          </p:nvSpPr>
          <p:spPr>
            <a:xfrm>
              <a:off x="8354517" y="3275528"/>
              <a:ext cx="1635369" cy="84406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MISP</a:t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914902" y="2283767"/>
              <a:ext cx="550985" cy="351692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rgbClr val="BA8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1800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621217" y="2283767"/>
              <a:ext cx="550985" cy="351692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rgbClr val="BA8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1800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9891706" y="2268748"/>
              <a:ext cx="550985" cy="351692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rgbClr val="BA8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1800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4" name="Google Shape;244;p9"/>
            <p:cNvCxnSpPr>
              <a:stCxn id="241" idx="2"/>
              <a:endCxn id="240" idx="0"/>
            </p:cNvCxnSpPr>
            <p:nvPr/>
          </p:nvCxnSpPr>
          <p:spPr>
            <a:xfrm>
              <a:off x="8190395" y="2635459"/>
              <a:ext cx="981900" cy="6402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5" name="Google Shape;245;p9"/>
            <p:cNvCxnSpPr>
              <a:stCxn id="242" idx="2"/>
              <a:endCxn id="240" idx="0"/>
            </p:cNvCxnSpPr>
            <p:nvPr/>
          </p:nvCxnSpPr>
          <p:spPr>
            <a:xfrm>
              <a:off x="8896710" y="2635459"/>
              <a:ext cx="275400" cy="6402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6" name="Google Shape;246;p9"/>
            <p:cNvCxnSpPr>
              <a:stCxn id="243" idx="2"/>
              <a:endCxn id="240" idx="0"/>
            </p:cNvCxnSpPr>
            <p:nvPr/>
          </p:nvCxnSpPr>
          <p:spPr>
            <a:xfrm flipH="1">
              <a:off x="9172099" y="2620440"/>
              <a:ext cx="995100" cy="6552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47" name="Google Shape;247;p9"/>
            <p:cNvSpPr txBox="1"/>
            <p:nvPr/>
          </p:nvSpPr>
          <p:spPr>
            <a:xfrm>
              <a:off x="9296954" y="2300837"/>
              <a:ext cx="47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…..</a:t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914902" y="4724948"/>
              <a:ext cx="550986" cy="492369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lang="en-US" sz="1800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8681298" y="4724948"/>
              <a:ext cx="550986" cy="492369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lang="en-US" sz="1800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9766954" y="4759658"/>
              <a:ext cx="550986" cy="492369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lang="en-US" sz="1800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r</a:t>
              </a:r>
              <a:endParaRPr/>
            </a:p>
          </p:txBody>
        </p:sp>
        <p:sp>
          <p:nvSpPr>
            <p:cNvPr id="251" name="Google Shape;251;p9"/>
            <p:cNvSpPr txBox="1"/>
            <p:nvPr/>
          </p:nvSpPr>
          <p:spPr>
            <a:xfrm>
              <a:off x="9296954" y="4787723"/>
              <a:ext cx="47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…..</a:t>
              </a:r>
              <a:endParaRPr/>
            </a:p>
          </p:txBody>
        </p:sp>
        <p:cxnSp>
          <p:nvCxnSpPr>
            <p:cNvPr id="252" name="Google Shape;252;p9"/>
            <p:cNvCxnSpPr>
              <a:stCxn id="240" idx="2"/>
              <a:endCxn id="248" idx="0"/>
            </p:cNvCxnSpPr>
            <p:nvPr/>
          </p:nvCxnSpPr>
          <p:spPr>
            <a:xfrm flipH="1">
              <a:off x="8190302" y="4119589"/>
              <a:ext cx="981900" cy="6054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53" name="Google Shape;253;p9"/>
            <p:cNvCxnSpPr>
              <a:stCxn id="240" idx="2"/>
            </p:cNvCxnSpPr>
            <p:nvPr/>
          </p:nvCxnSpPr>
          <p:spPr>
            <a:xfrm flipH="1">
              <a:off x="8956802" y="4119589"/>
              <a:ext cx="215400" cy="5895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54" name="Google Shape;254;p9"/>
            <p:cNvCxnSpPr>
              <a:stCxn id="240" idx="2"/>
              <a:endCxn id="250" idx="0"/>
            </p:cNvCxnSpPr>
            <p:nvPr/>
          </p:nvCxnSpPr>
          <p:spPr>
            <a:xfrm>
              <a:off x="9172202" y="4119589"/>
              <a:ext cx="870300" cy="6402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55" name="Google Shape;255;p9"/>
            <p:cNvSpPr/>
            <p:nvPr/>
          </p:nvSpPr>
          <p:spPr>
            <a:xfrm rot="5400000">
              <a:off x="8933074" y="739719"/>
              <a:ext cx="478254" cy="281995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8256785" y="1506022"/>
              <a:ext cx="19070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Primitive Searches</a:t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 rot="-5400000">
              <a:off x="8933074" y="3879753"/>
              <a:ext cx="478254" cy="281995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8490897" y="5577682"/>
              <a:ext cx="1382452" cy="323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Lexorder Indexes</a:t>
              </a:r>
              <a:endParaRPr/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57B4-D29C-6846-B5F0-4DA6656A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4CCC-EAD5-E84B-BB95-199E8B3C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Interactively explore why a tuple cannot exist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5C8F6-619B-0C43-8E61-6F39E417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62" y="2425989"/>
            <a:ext cx="3818559" cy="37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44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19EB-4BCF-A946-A0D5-FBDDF849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7686-D752-5D43-9EC0-BBD29741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Modes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none</a:t>
            </a:r>
            <a:r>
              <a:rPr lang="en-US" dirty="0">
                <a:solidFill>
                  <a:srgbClr val="000000"/>
                </a:solidFill>
              </a:rPr>
              <a:t>: no command-line interface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explain</a:t>
            </a:r>
            <a:r>
              <a:rPr lang="en-US" dirty="0">
                <a:solidFill>
                  <a:srgbClr val="000000"/>
                </a:solidFill>
              </a:rPr>
              <a:t>: simple console interface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explore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>
                <a:solidFill>
                  <a:srgbClr val="000000"/>
                </a:solidFill>
              </a:rPr>
              <a:t>ncurses</a:t>
            </a:r>
            <a:r>
              <a:rPr lang="en-US" dirty="0">
                <a:solidFill>
                  <a:srgbClr val="000000"/>
                </a:solidFill>
              </a:rPr>
              <a:t> interface for displaying larger proofs</a:t>
            </a:r>
          </a:p>
          <a:p>
            <a:r>
              <a:rPr lang="en-US" dirty="0">
                <a:solidFill>
                  <a:srgbClr val="000000"/>
                </a:solidFill>
              </a:rPr>
              <a:t>Commands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explain &lt;tuple&gt; </a:t>
            </a:r>
            <a:r>
              <a:rPr lang="en-US" dirty="0"/>
              <a:t>explain tuple</a:t>
            </a:r>
          </a:p>
          <a:p>
            <a:pPr lvl="1"/>
            <a:r>
              <a:rPr lang="en-AU" dirty="0" err="1">
                <a:solidFill>
                  <a:schemeClr val="accent1"/>
                </a:solidFill>
              </a:rPr>
              <a:t>subproof</a:t>
            </a:r>
            <a:r>
              <a:rPr lang="en-AU" dirty="0">
                <a:solidFill>
                  <a:schemeClr val="accent1"/>
                </a:solidFill>
              </a:rPr>
              <a:t> &lt;sub-proof&gt; </a:t>
            </a:r>
            <a:r>
              <a:rPr lang="en-AU" dirty="0"/>
              <a:t>expand sub-proof</a:t>
            </a:r>
          </a:p>
          <a:p>
            <a:pPr lvl="1"/>
            <a:r>
              <a:rPr lang="en-AU" dirty="0" err="1">
                <a:solidFill>
                  <a:schemeClr val="accent1"/>
                </a:solidFill>
              </a:rPr>
              <a:t>explainnegation</a:t>
            </a:r>
            <a:r>
              <a:rPr lang="en-AU" dirty="0"/>
              <a:t> &lt;tuple&gt; explain non-existence of a tuple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setdepth</a:t>
            </a:r>
            <a:r>
              <a:rPr lang="en-US" dirty="0">
                <a:solidFill>
                  <a:srgbClr val="0070C0"/>
                </a:solidFill>
              </a:rPr>
              <a:t> &lt;nr&gt;</a:t>
            </a:r>
            <a:r>
              <a:rPr lang="en-US" dirty="0"/>
              <a:t> sets proof-depth of sub-proof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query &lt;query&gt; </a:t>
            </a:r>
            <a:r>
              <a:rPr lang="en-US" dirty="0"/>
              <a:t>display query result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output &lt;file&gt; </a:t>
            </a:r>
            <a:r>
              <a:rPr lang="en-US" dirty="0"/>
              <a:t>write output into a file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format &lt;</a:t>
            </a:r>
            <a:r>
              <a:rPr lang="en-US" dirty="0" err="1">
                <a:solidFill>
                  <a:schemeClr val="accent1"/>
                </a:solidFill>
              </a:rPr>
              <a:t>json|proof</a:t>
            </a:r>
            <a:r>
              <a:rPr lang="en-US" dirty="0">
                <a:solidFill>
                  <a:schemeClr val="accent1"/>
                </a:solidFill>
              </a:rPr>
              <a:t>&gt; </a:t>
            </a:r>
            <a:r>
              <a:rPr lang="en-US" dirty="0"/>
              <a:t>change format</a:t>
            </a:r>
          </a:p>
        </p:txBody>
      </p:sp>
    </p:spTree>
    <p:extLst>
      <p:ext uri="{BB962C8B-B14F-4D97-AF65-F5344CB8AC3E}">
        <p14:creationId xmlns:p14="http://schemas.microsoft.com/office/powerpoint/2010/main" val="26855784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9BB4-AE84-9B45-9192-A386A050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C9AF6-E472-DA43-961A-26B061F17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20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Soufflé's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gain faster </a:t>
            </a:r>
            <a:r>
              <a:rPr lang="en-US" dirty="0" err="1"/>
              <a:t>Datalog</a:t>
            </a:r>
            <a:r>
              <a:rPr lang="en-US" dirty="0"/>
              <a:t> programs?</a:t>
            </a:r>
          </a:p>
          <a:p>
            <a:pPr lvl="1"/>
            <a:r>
              <a:rPr lang="en-US" dirty="0"/>
              <a:t>Compile to achieve peak performance</a:t>
            </a:r>
          </a:p>
          <a:p>
            <a:pPr lvl="1"/>
            <a:r>
              <a:rPr lang="en-US" dirty="0"/>
              <a:t>Scheduling of queries</a:t>
            </a:r>
          </a:p>
          <a:p>
            <a:pPr lvl="2"/>
            <a:r>
              <a:rPr lang="en-US" dirty="0"/>
              <a:t>User annotations or automated</a:t>
            </a:r>
          </a:p>
          <a:p>
            <a:pPr lvl="1"/>
            <a:r>
              <a:rPr lang="en-US" dirty="0"/>
              <a:t>Find faster queries </a:t>
            </a:r>
          </a:p>
          <a:p>
            <a:pPr lvl="1"/>
            <a:r>
              <a:rPr lang="en-US" dirty="0"/>
              <a:t>Find faster data models </a:t>
            </a:r>
          </a:p>
          <a:p>
            <a:r>
              <a:rPr lang="en-US" dirty="0"/>
              <a:t>Profiling is paramount</a:t>
            </a:r>
          </a:p>
          <a:p>
            <a:pPr lvl="1"/>
            <a:r>
              <a:rPr lang="en-US" dirty="0"/>
              <a:t>Textual and graphical user interface for profiling programs</a:t>
            </a:r>
          </a:p>
          <a:p>
            <a:r>
              <a:rPr lang="en-US" dirty="0"/>
              <a:t>Practical observation</a:t>
            </a:r>
          </a:p>
          <a:p>
            <a:pPr lvl="1"/>
            <a:r>
              <a:rPr lang="en-US" dirty="0"/>
              <a:t>Only a handful of rules will dominate the execution time of a program</a:t>
            </a:r>
          </a:p>
        </p:txBody>
      </p:sp>
    </p:spTree>
    <p:extLst>
      <p:ext uri="{BB962C8B-B14F-4D97-AF65-F5344CB8AC3E}">
        <p14:creationId xmlns:p14="http://schemas.microsoft.com/office/powerpoint/2010/main" val="13480303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</a:t>
            </a:r>
            <a:r>
              <a:rPr lang="en-US" dirty="0" err="1"/>
              <a:t>Souffle’s</a:t>
            </a:r>
            <a:r>
              <a:rPr lang="en-US" dirty="0"/>
              <a:t> Compilation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and execute immediately </a:t>
            </a:r>
          </a:p>
          <a:p>
            <a:pPr lvl="1"/>
            <a:r>
              <a:rPr lang="en-US" dirty="0"/>
              <a:t>Option </a:t>
            </a:r>
            <a:r>
              <a:rPr lang="mr-IN" dirty="0"/>
              <a:t>–</a:t>
            </a:r>
            <a:r>
              <a:rPr lang="en-US" dirty="0"/>
              <a:t>c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souffle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c </a:t>
            </a:r>
            <a:r>
              <a:rPr lang="en-US" dirty="0" err="1"/>
              <a:t>test.dl</a:t>
            </a:r>
            <a:endParaRPr lang="en-US" dirty="0"/>
          </a:p>
          <a:p>
            <a:r>
              <a:rPr lang="en-US" dirty="0"/>
              <a:t>Generate stand-alone executable</a:t>
            </a:r>
          </a:p>
          <a:p>
            <a:pPr lvl="1"/>
            <a:r>
              <a:rPr lang="en-US" dirty="0"/>
              <a:t>Option </a:t>
            </a:r>
            <a:r>
              <a:rPr lang="mr-IN" dirty="0"/>
              <a:t>–</a:t>
            </a:r>
            <a:r>
              <a:rPr lang="en-US" dirty="0"/>
              <a:t>o &lt;executable&gt; 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souffle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o test </a:t>
            </a:r>
            <a:r>
              <a:rPr lang="en-US" dirty="0" err="1"/>
              <a:t>test.dl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71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Soufflé computes optimal data-representations for relations</a:t>
            </a:r>
          </a:p>
          <a:p>
            <a:r>
              <a:rPr lang="en-US" dirty="0"/>
              <a:t>For high-performance:</a:t>
            </a:r>
          </a:p>
          <a:p>
            <a:pPr lvl="1"/>
            <a:r>
              <a:rPr lang="en-US" dirty="0"/>
              <a:t>Programmer re-orders the atoms in the body of a rule</a:t>
            </a:r>
          </a:p>
          <a:p>
            <a:r>
              <a:rPr lang="en-US" dirty="0"/>
              <a:t>Provide your own query schedule</a:t>
            </a:r>
          </a:p>
          <a:p>
            <a:pPr lvl="1"/>
            <a:r>
              <a:rPr lang="en-US" dirty="0"/>
              <a:t>Syntax: </a:t>
            </a:r>
            <a:r>
              <a:rPr lang="en-US" dirty="0">
                <a:solidFill>
                  <a:schemeClr val="accent2"/>
                </a:solidFill>
              </a:rPr>
              <a:t>&lt;rule&gt;.  .plan { &lt;#version&gt; : (idx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mr-IN" dirty="0">
                <a:solidFill>
                  <a:schemeClr val="accent2"/>
                </a:solidFill>
              </a:rPr>
              <a:t>…</a:t>
            </a:r>
            <a:r>
              <a:rPr lang="en-AU" dirty="0">
                <a:solidFill>
                  <a:schemeClr val="accent2"/>
                </a:solidFill>
              </a:rPr>
              <a:t>, </a:t>
            </a:r>
            <a:r>
              <a:rPr lang="en-AU" dirty="0" err="1">
                <a:solidFill>
                  <a:schemeClr val="accent2"/>
                </a:solidFill>
              </a:rPr>
              <a:t>idx</a:t>
            </a:r>
            <a:r>
              <a:rPr lang="en-AU" baseline="-25000" dirty="0" err="1">
                <a:solidFill>
                  <a:schemeClr val="accent2"/>
                </a:solidFill>
              </a:rPr>
              <a:t>k</a:t>
            </a:r>
            <a:r>
              <a:rPr lang="en-AU" dirty="0">
                <a:solidFill>
                  <a:schemeClr val="accent2"/>
                </a:solidFill>
              </a:rPr>
              <a:t>) } 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57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Edge(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y:number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Edge(1,2).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Edge(500,1).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Edge(i+1,i+2) :- Edge(i,i+1),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&lt; 499.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Path(</a:t>
            </a:r>
            <a:r>
              <a:rPr lang="en-US" dirty="0" err="1">
                <a:solidFill>
                  <a:schemeClr val="accent2"/>
                </a:solidFill>
              </a:rPr>
              <a:t>x:number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2"/>
                </a:solidFill>
              </a:rPr>
              <a:t>y:number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printsize</a:t>
            </a:r>
            <a:r>
              <a:rPr lang="en-US" dirty="0">
                <a:solidFill>
                  <a:schemeClr val="accent2"/>
                </a:solidFill>
              </a:rPr>
              <a:t> Path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Path(</a:t>
            </a:r>
            <a:r>
              <a:rPr lang="en-US" dirty="0" err="1">
                <a:solidFill>
                  <a:schemeClr val="accent2"/>
                </a:solidFill>
              </a:rPr>
              <a:t>x,y</a:t>
            </a:r>
            <a:r>
              <a:rPr lang="en-US" dirty="0">
                <a:solidFill>
                  <a:schemeClr val="accent2"/>
                </a:solidFill>
              </a:rPr>
              <a:t>) :- Edge(</a:t>
            </a:r>
            <a:r>
              <a:rPr lang="en-US" dirty="0" err="1">
                <a:solidFill>
                  <a:schemeClr val="accent2"/>
                </a:solidFill>
              </a:rPr>
              <a:t>x,y</a:t>
            </a:r>
            <a:r>
              <a:rPr lang="en-US" dirty="0">
                <a:solidFill>
                  <a:schemeClr val="accent2"/>
                </a:solidFill>
              </a:rPr>
              <a:t>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// Path(</a:t>
            </a:r>
            <a:r>
              <a:rPr lang="en-US" dirty="0" err="1">
                <a:solidFill>
                  <a:schemeClr val="accent2"/>
                </a:solidFill>
              </a:rPr>
              <a:t>x,z</a:t>
            </a:r>
            <a:r>
              <a:rPr lang="en-US" dirty="0">
                <a:solidFill>
                  <a:schemeClr val="accent2"/>
                </a:solidFill>
              </a:rPr>
              <a:t>) :- Path(</a:t>
            </a:r>
            <a:r>
              <a:rPr lang="en-US" dirty="0" err="1">
                <a:solidFill>
                  <a:schemeClr val="accent2"/>
                </a:solidFill>
              </a:rPr>
              <a:t>x,y</a:t>
            </a:r>
            <a:r>
              <a:rPr lang="en-US" dirty="0">
                <a:solidFill>
                  <a:schemeClr val="accent2"/>
                </a:solidFill>
              </a:rPr>
              <a:t>), Path(</a:t>
            </a:r>
            <a:r>
              <a:rPr lang="en-US" dirty="0" err="1">
                <a:solidFill>
                  <a:schemeClr val="accent2"/>
                </a:solidFill>
              </a:rPr>
              <a:t>y,z</a:t>
            </a:r>
            <a:r>
              <a:rPr lang="en-US" dirty="0">
                <a:solidFill>
                  <a:schemeClr val="accent2"/>
                </a:solidFill>
              </a:rPr>
              <a:t>). </a:t>
            </a:r>
            <a:r>
              <a:rPr lang="en-US" dirty="0">
                <a:solidFill>
                  <a:schemeClr val="accent1"/>
                </a:solidFill>
              </a:rPr>
              <a:t>.plan 0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:(0,1), 1:(1,0)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// Path(</a:t>
            </a:r>
            <a:r>
              <a:rPr lang="en-US" dirty="0" err="1">
                <a:solidFill>
                  <a:schemeClr val="accent2"/>
                </a:solidFill>
              </a:rPr>
              <a:t>x,z</a:t>
            </a:r>
            <a:r>
              <a:rPr lang="en-US" dirty="0">
                <a:solidFill>
                  <a:schemeClr val="accent2"/>
                </a:solidFill>
              </a:rPr>
              <a:t>) :- Path(</a:t>
            </a:r>
            <a:r>
              <a:rPr lang="en-US" dirty="0" err="1">
                <a:solidFill>
                  <a:schemeClr val="accent2"/>
                </a:solidFill>
              </a:rPr>
              <a:t>x,y</a:t>
            </a:r>
            <a:r>
              <a:rPr lang="en-US" dirty="0">
                <a:solidFill>
                  <a:schemeClr val="accent2"/>
                </a:solidFill>
              </a:rPr>
              <a:t>), Edge(</a:t>
            </a:r>
            <a:r>
              <a:rPr lang="en-US" dirty="0" err="1">
                <a:solidFill>
                  <a:schemeClr val="accent2"/>
                </a:solidFill>
              </a:rPr>
              <a:t>y,z</a:t>
            </a:r>
            <a:r>
              <a:rPr lang="en-US" dirty="0">
                <a:solidFill>
                  <a:schemeClr val="accent2"/>
                </a:solidFill>
              </a:rPr>
              <a:t>). </a:t>
            </a:r>
            <a:r>
              <a:rPr lang="en-US" dirty="0">
                <a:solidFill>
                  <a:schemeClr val="accent1"/>
                </a:solidFill>
              </a:rPr>
              <a:t>.strict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// Path(</a:t>
            </a:r>
            <a:r>
              <a:rPr lang="en-US" dirty="0" err="1">
                <a:solidFill>
                  <a:schemeClr val="accent2"/>
                </a:solidFill>
              </a:rPr>
              <a:t>x,z</a:t>
            </a:r>
            <a:r>
              <a:rPr lang="en-US" dirty="0">
                <a:solidFill>
                  <a:schemeClr val="accent2"/>
                </a:solidFill>
              </a:rPr>
              <a:t>) :- Edge(</a:t>
            </a:r>
            <a:r>
              <a:rPr lang="en-US" dirty="0" err="1">
                <a:solidFill>
                  <a:schemeClr val="accent2"/>
                </a:solidFill>
              </a:rPr>
              <a:t>x,y</a:t>
            </a:r>
            <a:r>
              <a:rPr lang="en-US" dirty="0">
                <a:solidFill>
                  <a:schemeClr val="accent2"/>
                </a:solidFill>
              </a:rPr>
              <a:t>), Path(</a:t>
            </a:r>
            <a:r>
              <a:rPr lang="en-US" dirty="0" err="1">
                <a:solidFill>
                  <a:schemeClr val="accent2"/>
                </a:solidFill>
              </a:rPr>
              <a:t>y,z</a:t>
            </a:r>
            <a:r>
              <a:rPr lang="en-US" dirty="0">
                <a:solidFill>
                  <a:schemeClr val="accent2"/>
                </a:solidFill>
              </a:rPr>
              <a:t>). </a:t>
            </a:r>
            <a:r>
              <a:rPr lang="en-US" dirty="0">
                <a:solidFill>
                  <a:schemeClr val="accent1"/>
                </a:solidFill>
              </a:rPr>
              <a:t>.strict</a:t>
            </a:r>
          </a:p>
        </p:txBody>
      </p:sp>
    </p:spTree>
    <p:extLst>
      <p:ext uri="{BB962C8B-B14F-4D97-AF65-F5344CB8AC3E}">
        <p14:creationId xmlns:p14="http://schemas.microsoft.com/office/powerpoint/2010/main" val="540592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Profiling flag for Soufflé: </a:t>
            </a:r>
            <a:r>
              <a:rPr lang="en-US" dirty="0">
                <a:solidFill>
                  <a:schemeClr val="accent2"/>
                </a:solidFill>
              </a:rPr>
              <a:t>-p &lt;profile&gt;</a:t>
            </a:r>
            <a:r>
              <a:rPr lang="en-US" dirty="0"/>
              <a:t> </a:t>
            </a:r>
          </a:p>
          <a:p>
            <a:r>
              <a:rPr lang="en-US" dirty="0"/>
              <a:t>Produces a profile log after execution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chemeClr val="accent2"/>
                </a:solidFill>
              </a:rPr>
              <a:t>souffle</a:t>
            </a:r>
            <a:r>
              <a:rPr lang="en-US" dirty="0">
                <a:solidFill>
                  <a:schemeClr val="accent2"/>
                </a:solidFill>
              </a:rPr>
              <a:t>-profile</a:t>
            </a:r>
            <a:r>
              <a:rPr lang="en-US" dirty="0"/>
              <a:t> to provide profile information</a:t>
            </a:r>
            <a:br>
              <a:rPr lang="en-US" dirty="0"/>
            </a:br>
            <a:r>
              <a:rPr lang="en-US" dirty="0" err="1">
                <a:solidFill>
                  <a:schemeClr val="accent2"/>
                </a:solidFill>
              </a:rPr>
              <a:t>souffle</a:t>
            </a:r>
            <a:r>
              <a:rPr lang="en-US" dirty="0">
                <a:solidFill>
                  <a:schemeClr val="accent2"/>
                </a:solidFill>
              </a:rPr>
              <a:t>-profile &lt;profile&gt;</a:t>
            </a:r>
          </a:p>
          <a:p>
            <a:r>
              <a:rPr lang="en-US" dirty="0"/>
              <a:t>Simple text-interface and HTML output with JavaScript</a:t>
            </a:r>
          </a:p>
          <a:p>
            <a:r>
              <a:rPr lang="en-US" dirty="0"/>
              <a:t>Commands</a:t>
            </a:r>
          </a:p>
          <a:p>
            <a:pPr lvl="1"/>
            <a:r>
              <a:rPr lang="en-US" dirty="0"/>
              <a:t>Help: </a:t>
            </a:r>
            <a:r>
              <a:rPr lang="en-US" dirty="0">
                <a:solidFill>
                  <a:schemeClr val="accent2"/>
                </a:solidFill>
              </a:rPr>
              <a:t>help</a:t>
            </a:r>
            <a:endParaRPr lang="en-US" dirty="0"/>
          </a:p>
          <a:p>
            <a:pPr lvl="1"/>
            <a:r>
              <a:rPr lang="en-US" dirty="0"/>
              <a:t>Rule: </a:t>
            </a:r>
            <a:r>
              <a:rPr lang="en-US" dirty="0" err="1">
                <a:solidFill>
                  <a:schemeClr val="accent2"/>
                </a:solidFill>
              </a:rPr>
              <a:t>rul</a:t>
            </a:r>
            <a:r>
              <a:rPr lang="en-US" dirty="0">
                <a:solidFill>
                  <a:schemeClr val="accent2"/>
                </a:solidFill>
              </a:rPr>
              <a:t> [&lt;id&gt;]</a:t>
            </a:r>
          </a:p>
          <a:p>
            <a:pPr lvl="1"/>
            <a:r>
              <a:rPr lang="en-US" dirty="0"/>
              <a:t>Relations: </a:t>
            </a:r>
            <a:r>
              <a:rPr lang="en-US" dirty="0" err="1">
                <a:solidFill>
                  <a:schemeClr val="accent2"/>
                </a:solidFill>
              </a:rPr>
              <a:t>rel</a:t>
            </a:r>
            <a:r>
              <a:rPr lang="en-US" dirty="0">
                <a:solidFill>
                  <a:schemeClr val="accent2"/>
                </a:solidFill>
              </a:rPr>
              <a:t> [&lt;id&gt;] </a:t>
            </a:r>
          </a:p>
          <a:p>
            <a:pPr lvl="1"/>
            <a:r>
              <a:rPr lang="en-US" dirty="0"/>
              <a:t>Graph plots for fixed-point: </a:t>
            </a:r>
            <a:r>
              <a:rPr lang="en-US" dirty="0">
                <a:solidFill>
                  <a:schemeClr val="accent2"/>
                </a:solidFill>
              </a:rPr>
              <a:t>graph &lt;id&gt; &lt;type&gt;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009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9020" cy="4351338"/>
          </a:xfrm>
        </p:spPr>
        <p:txBody>
          <a:bodyPr/>
          <a:lstStyle/>
          <a:p>
            <a:r>
              <a:rPr lang="en-AU" dirty="0"/>
              <a:t>Option </a:t>
            </a:r>
            <a:r>
              <a:rPr lang="mr-IN" dirty="0"/>
              <a:t>–</a:t>
            </a:r>
            <a:r>
              <a:rPr lang="en-AU" dirty="0"/>
              <a:t>j produces HTML file; Graphical Representation of Performance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10" y="2370138"/>
            <a:ext cx="6404179" cy="2407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15" y="3639990"/>
            <a:ext cx="8510570" cy="282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397" y="4323491"/>
            <a:ext cx="6700603" cy="23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622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9AF6-EF33-F34D-99EE-58C1B4AA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B8E0A-2A16-534D-9702-62D72D24B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2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7408</Words>
  <Application>Microsoft Macintosh PowerPoint</Application>
  <PresentationFormat>Widescreen</PresentationFormat>
  <Paragraphs>1048</Paragraphs>
  <Slides>110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6" baseType="lpstr">
      <vt:lpstr>Arial</vt:lpstr>
      <vt:lpstr>Calibri</vt:lpstr>
      <vt:lpstr>Courier</vt:lpstr>
      <vt:lpstr>Courier New</vt:lpstr>
      <vt:lpstr>Times</vt:lpstr>
      <vt:lpstr>Office Theme</vt:lpstr>
      <vt:lpstr>L1 - Overview</vt:lpstr>
      <vt:lpstr>Datalog as DSL for Static Program Analysis</vt:lpstr>
      <vt:lpstr>Hand crafted vs Datalog</vt:lpstr>
      <vt:lpstr>                     :  A Datalog Synthesis Tool</vt:lpstr>
      <vt:lpstr>Futamura Projections</vt:lpstr>
      <vt:lpstr>How does Soufflé work?</vt:lpstr>
      <vt:lpstr>Index Selection (VLDB’18)</vt:lpstr>
      <vt:lpstr>Index Cover</vt:lpstr>
      <vt:lpstr>Algorithmics &amp; Implementation</vt:lpstr>
      <vt:lpstr>Souffle’s Data-Structures</vt:lpstr>
      <vt:lpstr>Soufflé's Performance </vt:lpstr>
      <vt:lpstr>USE CASE A: Security In Open JDK7</vt:lpstr>
      <vt:lpstr>USE CASE B: AWS VPC Networks</vt:lpstr>
      <vt:lpstr>Other USE CASES</vt:lpstr>
      <vt:lpstr>Souffle as a Language</vt:lpstr>
      <vt:lpstr>Language</vt:lpstr>
      <vt:lpstr>Installation</vt:lpstr>
      <vt:lpstr>Invocation of Soufflé</vt:lpstr>
      <vt:lpstr>Transitive Closure Example</vt:lpstr>
      <vt:lpstr>Same Generation Example</vt:lpstr>
      <vt:lpstr>Soufflé’s Input: Remarks &amp; C-Preprocessor</vt:lpstr>
      <vt:lpstr>Declarations of Relations</vt:lpstr>
      <vt:lpstr>I/O Directives</vt:lpstr>
      <vt:lpstr>Exercise: Relation Qualifier</vt:lpstr>
      <vt:lpstr>No Goals in Soufflé</vt:lpstr>
      <vt:lpstr>More Info about I/O Directives</vt:lpstr>
      <vt:lpstr>L2 - Rules &amp; Type System</vt:lpstr>
      <vt:lpstr>Remarks on Rules </vt:lpstr>
      <vt:lpstr>Rules</vt:lpstr>
      <vt:lpstr>Negation / Constraints in Rules</vt:lpstr>
      <vt:lpstr>Grounded Variables</vt:lpstr>
      <vt:lpstr>Exceptions for Ungrounded Variables</vt:lpstr>
      <vt:lpstr>Unnamed Variables</vt:lpstr>
      <vt:lpstr>Rules with Multiple-Heads</vt:lpstr>
      <vt:lpstr>Disjunctions in Rule Bodies</vt:lpstr>
      <vt:lpstr>Primitive Types</vt:lpstr>
      <vt:lpstr>Type System </vt:lpstr>
      <vt:lpstr>Primitive Types</vt:lpstr>
      <vt:lpstr>Example: Primitive Types</vt:lpstr>
      <vt:lpstr>Primitive Type Conversions</vt:lpstr>
      <vt:lpstr>Arithmetic Expression</vt:lpstr>
      <vt:lpstr>Fibonacci Number</vt:lpstr>
      <vt:lpstr>Arithmetic Functors and Constraints</vt:lpstr>
      <vt:lpstr>Numbers in Soufflé</vt:lpstr>
      <vt:lpstr>Logical Operation: Number Encoding</vt:lpstr>
      <vt:lpstr>String Functors and Constraints</vt:lpstr>
      <vt:lpstr>Example: String Functors &amp; Constraints</vt:lpstr>
      <vt:lpstr>Base &amp; Union Types</vt:lpstr>
      <vt:lpstr>Base Type</vt:lpstr>
      <vt:lpstr>Union Type</vt:lpstr>
      <vt:lpstr>Example</vt:lpstr>
      <vt:lpstr>Limitations of a Static Type System</vt:lpstr>
      <vt:lpstr>Base/Union Types for Numbers</vt:lpstr>
      <vt:lpstr>Example: Base / Union Types for Numbers</vt:lpstr>
      <vt:lpstr>Type Conversion</vt:lpstr>
      <vt:lpstr>Limitations of Union Type</vt:lpstr>
      <vt:lpstr>Records</vt:lpstr>
      <vt:lpstr>Example: Records</vt:lpstr>
      <vt:lpstr>Records: How does it work?</vt:lpstr>
      <vt:lpstr>Recursive Records</vt:lpstr>
      <vt:lpstr>Recursive Records</vt:lpstr>
      <vt:lpstr>Abstract Data Types (ADT)</vt:lpstr>
      <vt:lpstr>Example: ADT</vt:lpstr>
      <vt:lpstr>L3 – Aggregates &amp; Components</vt:lpstr>
      <vt:lpstr>Aggregates</vt:lpstr>
      <vt:lpstr>Aggregation</vt:lpstr>
      <vt:lpstr>Aggregation: Counting</vt:lpstr>
      <vt:lpstr>Aggregation: Maximum</vt:lpstr>
      <vt:lpstr>Aggregation: Minimum &amp; Sum</vt:lpstr>
      <vt:lpstr>Aggregation: Witnesses not permitted!</vt:lpstr>
      <vt:lpstr>Aggregate Transformations</vt:lpstr>
      <vt:lpstr>Components</vt:lpstr>
      <vt:lpstr>Components in Soufflé</vt:lpstr>
      <vt:lpstr>Anatomy of Components</vt:lpstr>
      <vt:lpstr>Component Declaration </vt:lpstr>
      <vt:lpstr>Component Instantiation</vt:lpstr>
      <vt:lpstr>Component &amp; Instantiation &amp; Name Scoping</vt:lpstr>
      <vt:lpstr>Component Parameters</vt:lpstr>
      <vt:lpstr>Cased-based instantiation</vt:lpstr>
      <vt:lpstr>Example: Component Inheritance</vt:lpstr>
      <vt:lpstr>Design Patterns with Inheritance/Parameters</vt:lpstr>
      <vt:lpstr>Overriding Rules of Super Components</vt:lpstr>
      <vt:lpstr>Summary: Components</vt:lpstr>
      <vt:lpstr>L4 – Provenance &amp; Performance &amp; Interfaces</vt:lpstr>
      <vt:lpstr>Provenance</vt:lpstr>
      <vt:lpstr>Provenance</vt:lpstr>
      <vt:lpstr>Example</vt:lpstr>
      <vt:lpstr>Constructing Proof-Trees</vt:lpstr>
      <vt:lpstr>Command-Line Interface</vt:lpstr>
      <vt:lpstr>Explain Negation</vt:lpstr>
      <vt:lpstr>Command-line Interface </vt:lpstr>
      <vt:lpstr>Profiling</vt:lpstr>
      <vt:lpstr>Soufflé's Performance</vt:lpstr>
      <vt:lpstr>Performance: Souffle’s Compilation Flags</vt:lpstr>
      <vt:lpstr>Performance Tuning</vt:lpstr>
      <vt:lpstr>Performance Example</vt:lpstr>
      <vt:lpstr>Profiling</vt:lpstr>
      <vt:lpstr>Profiling (cont’d)</vt:lpstr>
      <vt:lpstr>User-Defined Functors</vt:lpstr>
      <vt:lpstr>User-Defined Functors</vt:lpstr>
      <vt:lpstr>User Defined Functors</vt:lpstr>
      <vt:lpstr>C++ Interface</vt:lpstr>
      <vt:lpstr>C++ Interface / Integration into other Tools</vt:lpstr>
      <vt:lpstr>Example: C++ Interface</vt:lpstr>
      <vt:lpstr>C++ Interface: Input Relations</vt:lpstr>
      <vt:lpstr>C++ Interface: Output Relations</vt:lpstr>
      <vt:lpstr>SWIG</vt:lpstr>
      <vt:lpstr>SWIG Interface</vt:lpstr>
      <vt:lpstr>Other features</vt:lpstr>
      <vt:lpstr>Miscellaneous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L1 - Overview</dc:title>
  <dc:creator>Bernhard Scholz</dc:creator>
  <cp:lastModifiedBy>Bernhard Scholz</cp:lastModifiedBy>
  <cp:revision>2</cp:revision>
  <dcterms:created xsi:type="dcterms:W3CDTF">2016-12-01T23:46:03Z</dcterms:created>
  <dcterms:modified xsi:type="dcterms:W3CDTF">2021-08-23T05:26:43Z</dcterms:modified>
</cp:coreProperties>
</file>