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37947600" cy="54406800"/>
  <p:defaultTextStyle>
    <a:defPPr>
      <a:defRPr lang="en-US"/>
    </a:defPPr>
    <a:lvl1pPr marL="0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1pPr>
    <a:lvl2pPr marL="585540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2pPr>
    <a:lvl3pPr marL="1171081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3pPr>
    <a:lvl4pPr marL="1756622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4pPr>
    <a:lvl5pPr marL="2342163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5pPr>
    <a:lvl6pPr marL="2927703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6pPr>
    <a:lvl7pPr marL="3513244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7pPr>
    <a:lvl8pPr marL="4098784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8pPr>
    <a:lvl9pPr marL="4684325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CFDDED"/>
    <a:srgbClr val="FF3399"/>
    <a:srgbClr val="396F3E"/>
    <a:srgbClr val="1B8E00"/>
    <a:srgbClr val="00B050"/>
    <a:srgbClr val="83D400"/>
    <a:srgbClr val="82D300"/>
    <a:srgbClr val="00CC00"/>
    <a:srgbClr val="E6C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096" autoAdjust="0"/>
  </p:normalViewPr>
  <p:slideViewPr>
    <p:cSldViewPr snapToGrid="0">
      <p:cViewPr varScale="1">
        <p:scale>
          <a:sx n="107" d="100"/>
          <a:sy n="107" d="100"/>
        </p:scale>
        <p:origin x="1104" y="786"/>
      </p:cViewPr>
      <p:guideLst>
        <p:guide orient="horz" pos="2160"/>
        <p:guide pos="288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16443968" cy="2720340"/>
          </a:xfrm>
          <a:prstGeom prst="rect">
            <a:avLst/>
          </a:prstGeom>
        </p:spPr>
        <p:txBody>
          <a:bodyPr vert="horz" lIns="527908" tIns="263951" rIns="527908" bIns="263951" rtlCol="0"/>
          <a:lstStyle>
            <a:lvl1pPr algn="l">
              <a:defRPr sz="66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494862" y="3"/>
            <a:ext cx="16443968" cy="2720340"/>
          </a:xfrm>
          <a:prstGeom prst="rect">
            <a:avLst/>
          </a:prstGeom>
        </p:spPr>
        <p:txBody>
          <a:bodyPr vert="horz" lIns="527908" tIns="263951" rIns="527908" bIns="263951" rtlCol="0"/>
          <a:lstStyle>
            <a:lvl1pPr algn="r">
              <a:defRPr sz="6600"/>
            </a:lvl1pPr>
          </a:lstStyle>
          <a:p>
            <a:fld id="{7B0E8FA9-8B5F-4493-A208-FBBD06A1EBF4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4076700"/>
            <a:ext cx="36271200" cy="2040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27908" tIns="263951" rIns="527908" bIns="2639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94764" y="25843241"/>
            <a:ext cx="30358078" cy="24483060"/>
          </a:xfrm>
          <a:prstGeom prst="rect">
            <a:avLst/>
          </a:prstGeom>
        </p:spPr>
        <p:txBody>
          <a:bodyPr vert="horz" lIns="527908" tIns="263951" rIns="527908" bIns="2639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1677021"/>
            <a:ext cx="16443968" cy="2720340"/>
          </a:xfrm>
          <a:prstGeom prst="rect">
            <a:avLst/>
          </a:prstGeom>
        </p:spPr>
        <p:txBody>
          <a:bodyPr vert="horz" lIns="527908" tIns="263951" rIns="527908" bIns="263951" rtlCol="0" anchor="b"/>
          <a:lstStyle>
            <a:lvl1pPr algn="l">
              <a:defRPr sz="66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494862" y="51677021"/>
            <a:ext cx="16443968" cy="2720340"/>
          </a:xfrm>
          <a:prstGeom prst="rect">
            <a:avLst/>
          </a:prstGeom>
        </p:spPr>
        <p:txBody>
          <a:bodyPr vert="horz" lIns="527908" tIns="263951" rIns="527908" bIns="263951" rtlCol="0" anchor="b"/>
          <a:lstStyle>
            <a:lvl1pPr algn="r">
              <a:defRPr sz="6600"/>
            </a:lvl1pPr>
          </a:lstStyle>
          <a:p>
            <a:fld id="{CD15AFD9-35F1-4A8D-8AD3-EDB9481761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1pPr>
    <a:lvl2pPr marL="585540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2pPr>
    <a:lvl3pPr marL="1171081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3pPr>
    <a:lvl4pPr marL="1756622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4pPr>
    <a:lvl5pPr marL="2342163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5pPr>
    <a:lvl6pPr marL="2927703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6pPr>
    <a:lvl7pPr marL="3513244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7pPr>
    <a:lvl8pPr marL="4098784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8pPr>
    <a:lvl9pPr marL="4684325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38200" y="4076700"/>
            <a:ext cx="36271200" cy="204025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38200" y="4076700"/>
            <a:ext cx="36271200" cy="204025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2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38200" y="4076700"/>
            <a:ext cx="36271200" cy="204025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03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38200" y="4076700"/>
            <a:ext cx="36271200" cy="204025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4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38200" y="4076700"/>
            <a:ext cx="36271200" cy="204025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1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09719" y="274838"/>
            <a:ext cx="10972565" cy="606760"/>
          </a:xfrm>
          <a:prstGeom prst="rect">
            <a:avLst/>
          </a:prstGeom>
        </p:spPr>
        <p:txBody>
          <a:bodyPr/>
          <a:lstStyle>
            <a:lvl1pPr>
              <a:defRPr sz="287"/>
            </a:lvl1pPr>
          </a:lstStyle>
          <a:p>
            <a:r>
              <a:rPr lang="en-US" sz="131" i="1" dirty="0">
                <a:solidFill>
                  <a:schemeClr val="bg1"/>
                </a:solidFill>
                <a:latin typeface="Arial Black" pitchFamily="34" charset="0"/>
              </a:rPr>
              <a:t>This is a Scientific Poster Template created by </a:t>
            </a:r>
            <a:r>
              <a:rPr lang="en-US" sz="131" i="1" dirty="0" err="1">
                <a:solidFill>
                  <a:schemeClr val="bg1"/>
                </a:solidFill>
                <a:latin typeface="Arial Black" pitchFamily="34" charset="0"/>
              </a:rPr>
              <a:t>Graphicsland</a:t>
            </a:r>
            <a:r>
              <a:rPr lang="en-US" sz="131" i="1" dirty="0">
                <a:solidFill>
                  <a:schemeClr val="bg1"/>
                </a:solidFill>
                <a:latin typeface="Arial Black" pitchFamily="34" charset="0"/>
              </a:rPr>
              <a:t> &amp; Makesigns.com</a:t>
            </a:r>
            <a:br>
              <a:rPr lang="en-US" sz="131" i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sz="131" i="1" dirty="0">
                <a:solidFill>
                  <a:schemeClr val="bg1"/>
                </a:solidFill>
                <a:latin typeface="Arial Black" pitchFamily="34" charset="0"/>
              </a:rPr>
              <a:t>Your poster title would go on these lines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54749" y="817822"/>
            <a:ext cx="11082513" cy="679905"/>
          </a:xfrm>
          <a:prstGeom prst="rect">
            <a:avLst/>
          </a:prstGeom>
        </p:spPr>
        <p:txBody>
          <a:bodyPr/>
          <a:lstStyle>
            <a:lvl1pPr>
              <a:defRPr sz="287" baseline="0"/>
            </a:lvl1pPr>
          </a:lstStyle>
          <a:p>
            <a:pPr algn="ctr"/>
            <a:r>
              <a:rPr lang="en-US" sz="119" dirty="0">
                <a:solidFill>
                  <a:schemeClr val="bg1"/>
                </a:solidFill>
              </a:rPr>
              <a:t>Author names go here. Press Enter to start a new line and add University or School Information</a:t>
            </a:r>
          </a:p>
        </p:txBody>
      </p:sp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ctr" defTabSz="93633" rtl="0" eaLnBrk="1" latinLnBrk="0" hangingPunct="1">
        <a:spcBef>
          <a:spcPct val="0"/>
        </a:spcBef>
        <a:buNone/>
        <a:defRPr sz="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3633" rtl="0" eaLnBrk="1" latinLnBrk="0" hangingPunct="1">
        <a:spcBef>
          <a:spcPct val="20000"/>
        </a:spcBef>
        <a:buFont typeface="Arial" pitchFamily="34" charset="0"/>
        <a:buNone/>
        <a:defRPr sz="287" kern="1200">
          <a:solidFill>
            <a:schemeClr val="tx1"/>
          </a:solidFill>
          <a:latin typeface="+mn-lt"/>
          <a:ea typeface="+mn-ea"/>
          <a:cs typeface="+mn-cs"/>
        </a:defRPr>
      </a:lvl1pPr>
      <a:lvl2pPr marL="76077" indent="-29260" algn="l" defTabSz="93633" rtl="0" eaLnBrk="1" latinLnBrk="0" hangingPunct="1">
        <a:spcBef>
          <a:spcPct val="20000"/>
        </a:spcBef>
        <a:buFont typeface="Arial" pitchFamily="34" charset="0"/>
        <a:buChar char="–"/>
        <a:defRPr sz="287" kern="1200">
          <a:solidFill>
            <a:schemeClr val="tx1"/>
          </a:solidFill>
          <a:latin typeface="+mn-lt"/>
          <a:ea typeface="+mn-ea"/>
          <a:cs typeface="+mn-cs"/>
        </a:defRPr>
      </a:lvl2pPr>
      <a:lvl3pPr marL="117041" indent="-23408" algn="l" defTabSz="93633" rtl="0" eaLnBrk="1" latinLnBrk="0" hangingPunct="1">
        <a:spcBef>
          <a:spcPct val="20000"/>
        </a:spcBef>
        <a:buFont typeface="Arial" pitchFamily="34" charset="0"/>
        <a:buChar char="•"/>
        <a:defRPr sz="245" kern="1200">
          <a:solidFill>
            <a:schemeClr val="tx1"/>
          </a:solidFill>
          <a:latin typeface="+mn-lt"/>
          <a:ea typeface="+mn-ea"/>
          <a:cs typeface="+mn-cs"/>
        </a:defRPr>
      </a:lvl3pPr>
      <a:lvl4pPr marL="163857" indent="-23408" algn="l" defTabSz="93633" rtl="0" eaLnBrk="1" latinLnBrk="0" hangingPunct="1">
        <a:spcBef>
          <a:spcPct val="20000"/>
        </a:spcBef>
        <a:buFont typeface="Arial" pitchFamily="34" charset="0"/>
        <a:buChar char="–"/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10674" indent="-23408" algn="l" defTabSz="93633" rtl="0" eaLnBrk="1" latinLnBrk="0" hangingPunct="1">
        <a:spcBef>
          <a:spcPct val="20000"/>
        </a:spcBef>
        <a:buFont typeface="Arial" pitchFamily="34" charset="0"/>
        <a:buChar char="»"/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57491" indent="-23408" algn="l" defTabSz="93633" rtl="0" eaLnBrk="1" latinLnBrk="0" hangingPunct="1">
        <a:spcBef>
          <a:spcPct val="20000"/>
        </a:spcBef>
        <a:buFont typeface="Arial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04307" indent="-23408" algn="l" defTabSz="93633" rtl="0" eaLnBrk="1" latinLnBrk="0" hangingPunct="1">
        <a:spcBef>
          <a:spcPct val="20000"/>
        </a:spcBef>
        <a:buFont typeface="Arial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51124" indent="-23408" algn="l" defTabSz="93633" rtl="0" eaLnBrk="1" latinLnBrk="0" hangingPunct="1">
        <a:spcBef>
          <a:spcPct val="20000"/>
        </a:spcBef>
        <a:buFont typeface="Arial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397940" indent="-23408" algn="l" defTabSz="93633" rtl="0" eaLnBrk="1" latinLnBrk="0" hangingPunct="1">
        <a:spcBef>
          <a:spcPct val="20000"/>
        </a:spcBef>
        <a:buFont typeface="Arial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1pPr>
      <a:lvl2pPr marL="46817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2pPr>
      <a:lvl3pPr marL="93633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3pPr>
      <a:lvl4pPr marL="140450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4pPr>
      <a:lvl5pPr marL="187266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6pPr>
      <a:lvl7pPr marL="280899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7pPr>
      <a:lvl8pPr marL="327715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8pPr>
      <a:lvl9pPr marL="374532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965FAF8-8C65-4D32-B40C-3350D8A92A39}"/>
              </a:ext>
            </a:extLst>
          </p:cNvPr>
          <p:cNvSpPr/>
          <p:nvPr/>
        </p:nvSpPr>
        <p:spPr>
          <a:xfrm>
            <a:off x="-4307" y="-21377"/>
            <a:ext cx="12192000" cy="1254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4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567909" y="-1056921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6" name="AutoShape 6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10920" y="-1013909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7" name="AutoShape 8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53932" y="-970898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9280CBE-1F68-43FD-9FB8-B60847512B62}"/>
              </a:ext>
            </a:extLst>
          </p:cNvPr>
          <p:cNvCxnSpPr/>
          <p:nvPr/>
        </p:nvCxnSpPr>
        <p:spPr>
          <a:xfrm>
            <a:off x="-923095" y="5666248"/>
            <a:ext cx="0" cy="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10216874" y="1635919"/>
            <a:ext cx="70863" cy="135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432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7022AB-CD9D-42F2-90FB-3A1E5190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3" y="242881"/>
            <a:ext cx="1032279" cy="71890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E4B4F98-A64C-4DB4-8BF1-0A9864353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539" y="240385"/>
            <a:ext cx="1571625" cy="7239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E75470-6551-6394-EE4F-B90B511A05FE}"/>
              </a:ext>
            </a:extLst>
          </p:cNvPr>
          <p:cNvSpPr txBox="1"/>
          <p:nvPr/>
        </p:nvSpPr>
        <p:spPr>
          <a:xfrm>
            <a:off x="896715" y="2097019"/>
            <a:ext cx="789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GROOVY VS JAVASCRIPT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03B54-5E80-014D-8B33-6584C72B0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24" y="2950335"/>
            <a:ext cx="21621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17DE1D-5100-1FD0-86A4-C27AD07BD18E}"/>
              </a:ext>
            </a:extLst>
          </p:cNvPr>
          <p:cNvSpPr txBox="1"/>
          <p:nvPr/>
        </p:nvSpPr>
        <p:spPr>
          <a:xfrm>
            <a:off x="9430959" y="4482353"/>
            <a:ext cx="1853392" cy="448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André Badur</a:t>
            </a:r>
          </a:p>
        </p:txBody>
      </p:sp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965FAF8-8C65-4D32-B40C-3350D8A92A39}"/>
              </a:ext>
            </a:extLst>
          </p:cNvPr>
          <p:cNvSpPr/>
          <p:nvPr/>
        </p:nvSpPr>
        <p:spPr>
          <a:xfrm>
            <a:off x="0" y="0"/>
            <a:ext cx="12192000" cy="1254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4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567909" y="-1056921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6" name="AutoShape 6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10920" y="-1013909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7" name="AutoShape 8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53932" y="-970898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9280CBE-1F68-43FD-9FB8-B60847512B62}"/>
              </a:ext>
            </a:extLst>
          </p:cNvPr>
          <p:cNvCxnSpPr/>
          <p:nvPr/>
        </p:nvCxnSpPr>
        <p:spPr>
          <a:xfrm>
            <a:off x="-923095" y="5666248"/>
            <a:ext cx="0" cy="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E7022AB-CD9D-42F2-90FB-3A1E5190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3" y="242881"/>
            <a:ext cx="1032279" cy="71890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E4B4F98-A64C-4DB4-8BF1-0A9864353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539" y="240385"/>
            <a:ext cx="1571625" cy="723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D15146B-F16B-6085-3F7F-9F6EBCB9064C}"/>
              </a:ext>
            </a:extLst>
          </p:cNvPr>
          <p:cNvSpPr txBox="1"/>
          <p:nvPr/>
        </p:nvSpPr>
        <p:spPr>
          <a:xfrm>
            <a:off x="4621428" y="365840"/>
            <a:ext cx="294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76440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965FAF8-8C65-4D32-B40C-3350D8A92A39}"/>
              </a:ext>
            </a:extLst>
          </p:cNvPr>
          <p:cNvSpPr/>
          <p:nvPr/>
        </p:nvSpPr>
        <p:spPr>
          <a:xfrm>
            <a:off x="0" y="0"/>
            <a:ext cx="12192000" cy="1254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4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567909" y="-1056921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6" name="AutoShape 6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10920" y="-1013909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7" name="AutoShape 8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53932" y="-970898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9280CBE-1F68-43FD-9FB8-B60847512B62}"/>
              </a:ext>
            </a:extLst>
          </p:cNvPr>
          <p:cNvCxnSpPr/>
          <p:nvPr/>
        </p:nvCxnSpPr>
        <p:spPr>
          <a:xfrm>
            <a:off x="-923095" y="5666248"/>
            <a:ext cx="0" cy="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E7022AB-CD9D-42F2-90FB-3A1E5190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3" y="242881"/>
            <a:ext cx="1032279" cy="71890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E4B4F98-A64C-4DB4-8BF1-0A9864353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539" y="240385"/>
            <a:ext cx="1571625" cy="723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D15146B-F16B-6085-3F7F-9F6EBCB9064C}"/>
              </a:ext>
            </a:extLst>
          </p:cNvPr>
          <p:cNvSpPr txBox="1"/>
          <p:nvPr/>
        </p:nvSpPr>
        <p:spPr>
          <a:xfrm>
            <a:off x="3801035" y="340725"/>
            <a:ext cx="458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BENÉFICIOS/FINALIDADE</a:t>
            </a:r>
          </a:p>
        </p:txBody>
      </p:sp>
    </p:spTree>
    <p:extLst>
      <p:ext uri="{BB962C8B-B14F-4D97-AF65-F5344CB8AC3E}">
        <p14:creationId xmlns:p14="http://schemas.microsoft.com/office/powerpoint/2010/main" val="373817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965FAF8-8C65-4D32-B40C-3350D8A92A39}"/>
              </a:ext>
            </a:extLst>
          </p:cNvPr>
          <p:cNvSpPr/>
          <p:nvPr/>
        </p:nvSpPr>
        <p:spPr>
          <a:xfrm>
            <a:off x="0" y="0"/>
            <a:ext cx="12192000" cy="1254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4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567909" y="-1056921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6" name="AutoShape 6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10920" y="-1013909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7" name="AutoShape 8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53932" y="-970898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9280CBE-1F68-43FD-9FB8-B60847512B62}"/>
              </a:ext>
            </a:extLst>
          </p:cNvPr>
          <p:cNvCxnSpPr/>
          <p:nvPr/>
        </p:nvCxnSpPr>
        <p:spPr>
          <a:xfrm>
            <a:off x="-923095" y="5666248"/>
            <a:ext cx="0" cy="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E7022AB-CD9D-42F2-90FB-3A1E5190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3" y="242881"/>
            <a:ext cx="1032279" cy="71890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E4B4F98-A64C-4DB4-8BF1-0A9864353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539" y="240385"/>
            <a:ext cx="1571625" cy="723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D15146B-F16B-6085-3F7F-9F6EBCB9064C}"/>
              </a:ext>
            </a:extLst>
          </p:cNvPr>
          <p:cNvSpPr txBox="1"/>
          <p:nvPr/>
        </p:nvSpPr>
        <p:spPr>
          <a:xfrm>
            <a:off x="4599441" y="340725"/>
            <a:ext cx="299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PERFORMANCE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6190ED-386D-D38C-7FA9-DFE2A75B7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92" y="1455507"/>
            <a:ext cx="5981700" cy="3162300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60E9BAE-9E96-A5AC-DD51-45D009D75138}"/>
              </a:ext>
            </a:extLst>
          </p:cNvPr>
          <p:cNvCxnSpPr>
            <a:cxnSpLocks/>
          </p:cNvCxnSpPr>
          <p:nvPr/>
        </p:nvCxnSpPr>
        <p:spPr>
          <a:xfrm>
            <a:off x="6768353" y="1739153"/>
            <a:ext cx="0" cy="324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6E3EB1-2DAD-33BC-5DF9-4E2D57A6BB9C}"/>
              </a:ext>
            </a:extLst>
          </p:cNvPr>
          <p:cNvSpPr txBox="1"/>
          <p:nvPr/>
        </p:nvSpPr>
        <p:spPr>
          <a:xfrm>
            <a:off x="7057465" y="1739153"/>
            <a:ext cx="4345642" cy="315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Porém todo esse dinamismo tem um preço, </a:t>
            </a:r>
            <a:r>
              <a:rPr lang="pt-B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Groovy</a:t>
            </a: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usa bastante dinamismo e meta programação e a JVM até a versão 7 não trazia nenhum mecanismo dinâmico nativo, para contornar isso os desenvolvedores recorreram a </a:t>
            </a:r>
            <a:r>
              <a:rPr lang="pt-B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Reflection</a:t>
            </a: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que cobra um alto preço de desempenho e uso de memória.</a:t>
            </a:r>
            <a:endParaRPr lang="pt-B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o tempo os criadores do </a:t>
            </a:r>
            <a:r>
              <a:rPr lang="pt-B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Groovy</a:t>
            </a: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perceberam que ser uma linguagem dinâmica era um ponto fraco da linguagem em diversos casos de uso, o que não poderia ser ignorado, então na versão 2.0 foi adicionado a anotação @CompileStatic, que indicava que determinado trecho de código deveria ser compilado de maneira estática ignorando o dinamismo, assim aumentando consideravelmente o desempenho e diminuindo o consumo de memória, esse comportamento pode ser definido como padrão em projetos que utilizam </a:t>
            </a:r>
            <a:r>
              <a:rPr lang="pt-B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adicionando um script de configuração do compilador </a:t>
            </a:r>
            <a:r>
              <a:rPr lang="pt-B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groovy</a:t>
            </a: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6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965FAF8-8C65-4D32-B40C-3350D8A92A39}"/>
              </a:ext>
            </a:extLst>
          </p:cNvPr>
          <p:cNvSpPr/>
          <p:nvPr/>
        </p:nvSpPr>
        <p:spPr>
          <a:xfrm>
            <a:off x="0" y="0"/>
            <a:ext cx="12192000" cy="1254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4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567909" y="-1056921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6" name="AutoShape 6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10920" y="-1013909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7" name="AutoShape 8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53932" y="-970898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9280CBE-1F68-43FD-9FB8-B60847512B62}"/>
              </a:ext>
            </a:extLst>
          </p:cNvPr>
          <p:cNvCxnSpPr/>
          <p:nvPr/>
        </p:nvCxnSpPr>
        <p:spPr>
          <a:xfrm>
            <a:off x="-923095" y="5666248"/>
            <a:ext cx="0" cy="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E7022AB-CD9D-42F2-90FB-3A1E5190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3" y="242881"/>
            <a:ext cx="1032279" cy="71890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E4B4F98-A64C-4DB4-8BF1-0A9864353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539" y="240385"/>
            <a:ext cx="1571625" cy="723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D15146B-F16B-6085-3F7F-9F6EBCB9064C}"/>
              </a:ext>
            </a:extLst>
          </p:cNvPr>
          <p:cNvSpPr txBox="1"/>
          <p:nvPr/>
        </p:nvSpPr>
        <p:spPr>
          <a:xfrm>
            <a:off x="3209364" y="340725"/>
            <a:ext cx="577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COMPARAÇÃO GERAL COM JS</a:t>
            </a:r>
          </a:p>
        </p:txBody>
      </p:sp>
    </p:spTree>
    <p:extLst>
      <p:ext uri="{BB962C8B-B14F-4D97-AF65-F5344CB8AC3E}">
        <p14:creationId xmlns:p14="http://schemas.microsoft.com/office/powerpoint/2010/main" val="413495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15707</TotalTime>
  <Words>163</Words>
  <Application>Microsoft Office PowerPoint</Application>
  <PresentationFormat>Widescreen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Andre Marques de Held Badur</cp:lastModifiedBy>
  <cp:revision>477</cp:revision>
  <cp:lastPrinted>2015-12-07T21:35:51Z</cp:lastPrinted>
  <dcterms:created xsi:type="dcterms:W3CDTF">2013-02-18T18:40:33Z</dcterms:created>
  <dcterms:modified xsi:type="dcterms:W3CDTF">2023-08-19T04:17:03Z</dcterms:modified>
  <cp:category>science research poster</cp:category>
</cp:coreProperties>
</file>