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24" r:id="rId2"/>
    <p:sldId id="339" r:id="rId3"/>
    <p:sldId id="257" r:id="rId4"/>
    <p:sldId id="261" r:id="rId5"/>
    <p:sldId id="330" r:id="rId6"/>
    <p:sldId id="325" r:id="rId7"/>
    <p:sldId id="331" r:id="rId8"/>
    <p:sldId id="335" r:id="rId9"/>
    <p:sldId id="333" r:id="rId10"/>
    <p:sldId id="334" r:id="rId11"/>
    <p:sldId id="326" r:id="rId12"/>
    <p:sldId id="337" r:id="rId13"/>
    <p:sldId id="336" r:id="rId14"/>
    <p:sldId id="338" r:id="rId15"/>
    <p:sldId id="327" r:id="rId16"/>
    <p:sldId id="328" r:id="rId17"/>
    <p:sldId id="263" r:id="rId18"/>
    <p:sldId id="329" r:id="rId19"/>
    <p:sldId id="304" r:id="rId20"/>
    <p:sldId id="302" r:id="rId21"/>
  </p:sldIdLst>
  <p:sldSz cx="12801600" cy="7772400"/>
  <p:notesSz cx="12801600" cy="7772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23708-511A-41C2-9986-640C65B5A296}" v="7" dt="2023-04-18T14:56:28.976"/>
    <p1510:client id="{BEE0C4BF-E6F9-43A7-801D-4DA11EC0E639}" v="191" dt="2023-04-17T16:37:28.3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869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7B805-2F9A-43B5-903F-8E8E600FF46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54C48492-DD14-4112-8B6F-370A1742CC0A}">
      <dgm:prSet phldrT="[Text]"/>
      <dgm:spPr/>
      <dgm:t>
        <a:bodyPr/>
        <a:lstStyle/>
        <a:p>
          <a:r>
            <a:rPr lang="pt-BR" dirty="0" smtClean="0"/>
            <a:t>O QUE EXPLICA O CRESCIMENTO DO ACESSO </a:t>
          </a:r>
          <a:r>
            <a:rPr lang="pt-BR" dirty="0" smtClean="0"/>
            <a:t>À </a:t>
          </a:r>
          <a:r>
            <a:rPr lang="pt-BR" dirty="0" smtClean="0"/>
            <a:t>INTERNET NA ARGENTINA E QUAL A RELAÇÃO COM O PÚBLICO ALVO DO MERCADO LIVRE</a:t>
          </a:r>
          <a:endParaRPr lang="pt-BR" dirty="0"/>
        </a:p>
      </dgm:t>
    </dgm:pt>
    <dgm:pt modelId="{1A6CC2EA-50FD-4CA4-BD47-9F73A3D3856B}" type="parTrans" cxnId="{DA643F26-72B0-4F3D-956F-F1A0AECE8A04}">
      <dgm:prSet/>
      <dgm:spPr/>
      <dgm:t>
        <a:bodyPr/>
        <a:lstStyle/>
        <a:p>
          <a:endParaRPr lang="pt-BR"/>
        </a:p>
      </dgm:t>
    </dgm:pt>
    <dgm:pt modelId="{75FD007D-5DD3-4362-9D5F-2B81D2875526}" type="sibTrans" cxnId="{DA643F26-72B0-4F3D-956F-F1A0AECE8A04}">
      <dgm:prSet/>
      <dgm:spPr/>
      <dgm:t>
        <a:bodyPr/>
        <a:lstStyle/>
        <a:p>
          <a:endParaRPr lang="pt-BR"/>
        </a:p>
      </dgm:t>
    </dgm:pt>
    <dgm:pt modelId="{F442E42A-7846-4EB8-B47E-6CD33D17D8E8}">
      <dgm:prSet phldrT="[Text]"/>
      <dgm:spPr/>
      <dgm:t>
        <a:bodyPr/>
        <a:lstStyle/>
        <a:p>
          <a:r>
            <a:rPr lang="pt-BR" dirty="0" smtClean="0"/>
            <a:t>ASPECTO ECONÔMICO – </a:t>
          </a:r>
          <a:r>
            <a:rPr lang="pt-BR" dirty="0" smtClean="0"/>
            <a:t>MERCAD0 DE TRABALHO</a:t>
          </a:r>
          <a:endParaRPr lang="pt-BR" dirty="0"/>
        </a:p>
      </dgm:t>
    </dgm:pt>
    <dgm:pt modelId="{22475F92-446F-44EF-8B6E-85EE614E6397}" type="parTrans" cxnId="{03A2FCA0-5D34-4771-B39A-80BC7CA784CD}">
      <dgm:prSet/>
      <dgm:spPr/>
      <dgm:t>
        <a:bodyPr/>
        <a:lstStyle/>
        <a:p>
          <a:endParaRPr lang="pt-BR"/>
        </a:p>
      </dgm:t>
    </dgm:pt>
    <dgm:pt modelId="{BDE95C3F-4CD6-46F3-85E8-D45A060A00FE}" type="sibTrans" cxnId="{03A2FCA0-5D34-4771-B39A-80BC7CA784CD}">
      <dgm:prSet/>
      <dgm:spPr/>
      <dgm:t>
        <a:bodyPr/>
        <a:lstStyle/>
        <a:p>
          <a:endParaRPr lang="pt-BR"/>
        </a:p>
      </dgm:t>
    </dgm:pt>
    <dgm:pt modelId="{CBAC91F8-5CDE-437C-BC30-95EC4CA3400B}">
      <dgm:prSet phldrT="[Text]"/>
      <dgm:spPr/>
      <dgm:t>
        <a:bodyPr/>
        <a:lstStyle/>
        <a:p>
          <a:r>
            <a:rPr lang="pt-BR" dirty="0" smtClean="0"/>
            <a:t>ASPECTO COMPORTAMENTAL – ENGAJAMENTO DO SITE</a:t>
          </a:r>
          <a:endParaRPr lang="pt-BR" dirty="0"/>
        </a:p>
      </dgm:t>
    </dgm:pt>
    <dgm:pt modelId="{1D74D524-0A2E-4A61-96BB-D9F5A6A57047}" type="parTrans" cxnId="{B957D35F-58C9-41A0-8713-ADB2D06AA611}">
      <dgm:prSet/>
      <dgm:spPr/>
      <dgm:t>
        <a:bodyPr/>
        <a:lstStyle/>
        <a:p>
          <a:endParaRPr lang="pt-BR"/>
        </a:p>
      </dgm:t>
    </dgm:pt>
    <dgm:pt modelId="{71E905F4-71A5-477F-B13D-16EE8C4F60EE}" type="sibTrans" cxnId="{B957D35F-58C9-41A0-8713-ADB2D06AA611}">
      <dgm:prSet/>
      <dgm:spPr/>
      <dgm:t>
        <a:bodyPr/>
        <a:lstStyle/>
        <a:p>
          <a:endParaRPr lang="pt-BR"/>
        </a:p>
      </dgm:t>
    </dgm:pt>
    <dgm:pt modelId="{2E952C43-6D1A-425E-8A01-9D7018A990C3}">
      <dgm:prSet phldrT="[Text]"/>
      <dgm:spPr/>
      <dgm:t>
        <a:bodyPr/>
        <a:lstStyle/>
        <a:p>
          <a:r>
            <a:rPr lang="pt-BR" dirty="0" smtClean="0"/>
            <a:t>ASPECTO SOCIAL – INVESTIMENTOS E MEDIDAS SOCIAIS</a:t>
          </a:r>
          <a:endParaRPr lang="pt-BR" dirty="0"/>
        </a:p>
      </dgm:t>
    </dgm:pt>
    <dgm:pt modelId="{B239A764-DC4B-4A40-BEA1-1D6A433DBE09}" type="parTrans" cxnId="{C26557CD-4523-4F83-A904-D5ABA2662C82}">
      <dgm:prSet/>
      <dgm:spPr/>
      <dgm:t>
        <a:bodyPr/>
        <a:lstStyle/>
        <a:p>
          <a:endParaRPr lang="pt-BR"/>
        </a:p>
      </dgm:t>
    </dgm:pt>
    <dgm:pt modelId="{48F9C497-A6DF-474F-8D2B-065AA6FACDF4}" type="sibTrans" cxnId="{C26557CD-4523-4F83-A904-D5ABA2662C82}">
      <dgm:prSet/>
      <dgm:spPr/>
      <dgm:t>
        <a:bodyPr/>
        <a:lstStyle/>
        <a:p>
          <a:endParaRPr lang="pt-BR"/>
        </a:p>
      </dgm:t>
    </dgm:pt>
    <dgm:pt modelId="{09E6FEAC-53A1-4EE7-B977-183501B94CF6}">
      <dgm:prSet/>
      <dgm:spPr/>
      <dgm:t>
        <a:bodyPr/>
        <a:lstStyle/>
        <a:p>
          <a:r>
            <a:rPr lang="pt-BR" dirty="0" smtClean="0"/>
            <a:t>COMO POTENCIALIZAR O MARKETPLACE E O MELI ADS</a:t>
          </a:r>
          <a:endParaRPr lang="pt-BR" dirty="0"/>
        </a:p>
      </dgm:t>
    </dgm:pt>
    <dgm:pt modelId="{B049CF5E-478E-4177-8D05-DB1A2BF2375B}" type="parTrans" cxnId="{8B336753-0D45-423A-8A7C-361A0537E48A}">
      <dgm:prSet/>
      <dgm:spPr/>
      <dgm:t>
        <a:bodyPr/>
        <a:lstStyle/>
        <a:p>
          <a:endParaRPr lang="pt-BR"/>
        </a:p>
      </dgm:t>
    </dgm:pt>
    <dgm:pt modelId="{54DF3916-BB0E-4430-A059-008485F2A010}" type="sibTrans" cxnId="{8B336753-0D45-423A-8A7C-361A0537E48A}">
      <dgm:prSet/>
      <dgm:spPr/>
      <dgm:t>
        <a:bodyPr/>
        <a:lstStyle/>
        <a:p>
          <a:endParaRPr lang="pt-BR"/>
        </a:p>
      </dgm:t>
    </dgm:pt>
    <dgm:pt modelId="{01408BC9-9994-4AB0-B5FF-A1BDF751E7BE}">
      <dgm:prSet phldrT="[Text]"/>
      <dgm:spPr/>
      <dgm:t>
        <a:bodyPr/>
        <a:lstStyle/>
        <a:p>
          <a:r>
            <a:rPr lang="pt-BR" dirty="0" smtClean="0"/>
            <a:t>ASPECTO FISCAL – DINHEIRO EM CIRCULAÇÃO PARA CONSUMO</a:t>
          </a:r>
          <a:endParaRPr lang="pt-BR" dirty="0"/>
        </a:p>
      </dgm:t>
    </dgm:pt>
    <dgm:pt modelId="{73452C2B-FCC0-4203-935C-47F9BE180D5B}" type="parTrans" cxnId="{460D0626-6CAC-4CD8-AA03-88EAE2D307AD}">
      <dgm:prSet/>
      <dgm:spPr/>
      <dgm:t>
        <a:bodyPr/>
        <a:lstStyle/>
        <a:p>
          <a:endParaRPr lang="pt-BR"/>
        </a:p>
      </dgm:t>
    </dgm:pt>
    <dgm:pt modelId="{64265321-5C55-42C7-8282-859014931D66}" type="sibTrans" cxnId="{460D0626-6CAC-4CD8-AA03-88EAE2D307AD}">
      <dgm:prSet/>
      <dgm:spPr/>
      <dgm:t>
        <a:bodyPr/>
        <a:lstStyle/>
        <a:p>
          <a:endParaRPr lang="pt-BR"/>
        </a:p>
      </dgm:t>
    </dgm:pt>
    <dgm:pt modelId="{C29C7694-3BB8-44B2-8BF8-EA7D5A5A78BA}" type="pres">
      <dgm:prSet presAssocID="{3027B805-2F9A-43B5-903F-8E8E600FF46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6002148-90FD-4926-892A-16D4C75881CA}" type="pres">
      <dgm:prSet presAssocID="{54C48492-DD14-4112-8B6F-370A1742CC0A}" presName="centerShape" presStyleLbl="node0" presStyleIdx="0" presStyleCnt="1" custScaleX="129417" custScaleY="78238" custLinFactNeighborX="-6330" custLinFactNeighborY="-17407"/>
      <dgm:spPr/>
      <dgm:t>
        <a:bodyPr/>
        <a:lstStyle/>
        <a:p>
          <a:endParaRPr lang="pt-BR"/>
        </a:p>
      </dgm:t>
    </dgm:pt>
    <dgm:pt modelId="{30655520-E02D-4296-ADCC-36019B6C9155}" type="pres">
      <dgm:prSet presAssocID="{22475F92-446F-44EF-8B6E-85EE614E6397}" presName="parTrans" presStyleLbl="bgSibTrans2D1" presStyleIdx="0" presStyleCnt="5"/>
      <dgm:spPr/>
      <dgm:t>
        <a:bodyPr/>
        <a:lstStyle/>
        <a:p>
          <a:endParaRPr lang="pt-BR"/>
        </a:p>
      </dgm:t>
    </dgm:pt>
    <dgm:pt modelId="{FB1685E3-35BA-49D9-98B2-64B8EB89A192}" type="pres">
      <dgm:prSet presAssocID="{F442E42A-7846-4EB8-B47E-6CD33D17D8E8}" presName="node" presStyleLbl="node1" presStyleIdx="0" presStyleCnt="5" custScaleX="72464" custScaleY="82072" custRadScaleRad="149784" custRadScaleInc="1237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631702-6BF1-4651-BAD2-86451B351A7D}" type="pres">
      <dgm:prSet presAssocID="{1D74D524-0A2E-4A61-96BB-D9F5A6A57047}" presName="parTrans" presStyleLbl="bgSibTrans2D1" presStyleIdx="1" presStyleCnt="5"/>
      <dgm:spPr/>
      <dgm:t>
        <a:bodyPr/>
        <a:lstStyle/>
        <a:p>
          <a:endParaRPr lang="pt-BR"/>
        </a:p>
      </dgm:t>
    </dgm:pt>
    <dgm:pt modelId="{B0EFA9D5-E5A0-4852-BA9A-E38EFA5C2F2B}" type="pres">
      <dgm:prSet presAssocID="{CBAC91F8-5CDE-437C-BC30-95EC4CA3400B}" presName="node" presStyleLbl="node1" presStyleIdx="1" presStyleCnt="5" custScaleX="71240" custScaleY="81423" custRadScaleRad="112125" custRadScaleInc="6467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E9A229-DC62-4445-9404-E253AA65C520}" type="pres">
      <dgm:prSet presAssocID="{73452C2B-FCC0-4203-935C-47F9BE180D5B}" presName="parTrans" presStyleLbl="bgSibTrans2D1" presStyleIdx="2" presStyleCnt="5"/>
      <dgm:spPr/>
      <dgm:t>
        <a:bodyPr/>
        <a:lstStyle/>
        <a:p>
          <a:endParaRPr lang="pt-BR"/>
        </a:p>
      </dgm:t>
    </dgm:pt>
    <dgm:pt modelId="{27182C6A-DC87-4109-AF24-70D3BA11DBA7}" type="pres">
      <dgm:prSet presAssocID="{01408BC9-9994-4AB0-B5FF-A1BDF751E7BE}" presName="node" presStyleLbl="node1" presStyleIdx="2" presStyleCnt="5" custScaleX="70100" custScaleY="81423" custRadScaleRad="106481" custRadScaleInc="337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E571F4-11F8-43F2-89FA-3CB027138C24}" type="pres">
      <dgm:prSet presAssocID="{B239A764-DC4B-4A40-BEA1-1D6A433DBE09}" presName="parTrans" presStyleLbl="bgSibTrans2D1" presStyleIdx="3" presStyleCnt="5"/>
      <dgm:spPr/>
      <dgm:t>
        <a:bodyPr/>
        <a:lstStyle/>
        <a:p>
          <a:endParaRPr lang="pt-BR"/>
        </a:p>
      </dgm:t>
    </dgm:pt>
    <dgm:pt modelId="{86BA3DFD-5AEE-4532-9508-524263A85610}" type="pres">
      <dgm:prSet presAssocID="{2E952C43-6D1A-425E-8A01-9D7018A990C3}" presName="node" presStyleLbl="node1" presStyleIdx="3" presStyleCnt="5" custScaleX="70699" custScaleY="77792" custRadScaleRad="137292" custRadScaleInc="-123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760CC0-3140-431C-970F-4B2E0C105268}" type="pres">
      <dgm:prSet presAssocID="{B049CF5E-478E-4177-8D05-DB1A2BF2375B}" presName="parTrans" presStyleLbl="bgSibTrans2D1" presStyleIdx="4" presStyleCnt="5" custAng="10666818" custScaleX="37411" custLinFactNeighborX="0" custLinFactNeighborY="-55378"/>
      <dgm:spPr/>
      <dgm:t>
        <a:bodyPr/>
        <a:lstStyle/>
        <a:p>
          <a:endParaRPr lang="pt-BR"/>
        </a:p>
      </dgm:t>
    </dgm:pt>
    <dgm:pt modelId="{15F6DC84-31CF-4853-A266-A16C41F8BB24}" type="pres">
      <dgm:prSet presAssocID="{09E6FEAC-53A1-4EE7-B977-183501B94CF6}" presName="node" presStyleLbl="node1" presStyleIdx="4" presStyleCnt="5" custScaleX="80061" custScaleY="71804" custRadScaleRad="27213" custRadScaleInc="34557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ACC32AD-D263-492A-9DE7-E87EDAAC6E34}" type="presOf" srcId="{73452C2B-FCC0-4203-935C-47F9BE180D5B}" destId="{33E9A229-DC62-4445-9404-E253AA65C520}" srcOrd="0" destOrd="0" presId="urn:microsoft.com/office/officeart/2005/8/layout/radial4"/>
    <dgm:cxn modelId="{8B336753-0D45-423A-8A7C-361A0537E48A}" srcId="{54C48492-DD14-4112-8B6F-370A1742CC0A}" destId="{09E6FEAC-53A1-4EE7-B977-183501B94CF6}" srcOrd="4" destOrd="0" parTransId="{B049CF5E-478E-4177-8D05-DB1A2BF2375B}" sibTransId="{54DF3916-BB0E-4430-A059-008485F2A010}"/>
    <dgm:cxn modelId="{C26557CD-4523-4F83-A904-D5ABA2662C82}" srcId="{54C48492-DD14-4112-8B6F-370A1742CC0A}" destId="{2E952C43-6D1A-425E-8A01-9D7018A990C3}" srcOrd="3" destOrd="0" parTransId="{B239A764-DC4B-4A40-BEA1-1D6A433DBE09}" sibTransId="{48F9C497-A6DF-474F-8D2B-065AA6FACDF4}"/>
    <dgm:cxn modelId="{B957D35F-58C9-41A0-8713-ADB2D06AA611}" srcId="{54C48492-DD14-4112-8B6F-370A1742CC0A}" destId="{CBAC91F8-5CDE-437C-BC30-95EC4CA3400B}" srcOrd="1" destOrd="0" parTransId="{1D74D524-0A2E-4A61-96BB-D9F5A6A57047}" sibTransId="{71E905F4-71A5-477F-B13D-16EE8C4F60EE}"/>
    <dgm:cxn modelId="{27F93829-0F05-40E5-AE69-C1F713E04A26}" type="presOf" srcId="{09E6FEAC-53A1-4EE7-B977-183501B94CF6}" destId="{15F6DC84-31CF-4853-A266-A16C41F8BB24}" srcOrd="0" destOrd="0" presId="urn:microsoft.com/office/officeart/2005/8/layout/radial4"/>
    <dgm:cxn modelId="{792ED53C-F7CF-4C65-8B36-70E48DE09D66}" type="presOf" srcId="{01408BC9-9994-4AB0-B5FF-A1BDF751E7BE}" destId="{27182C6A-DC87-4109-AF24-70D3BA11DBA7}" srcOrd="0" destOrd="0" presId="urn:microsoft.com/office/officeart/2005/8/layout/radial4"/>
    <dgm:cxn modelId="{EF08BDCE-6667-45E1-923E-B12ADA0C3F9A}" type="presOf" srcId="{B049CF5E-478E-4177-8D05-DB1A2BF2375B}" destId="{C5760CC0-3140-431C-970F-4B2E0C105268}" srcOrd="0" destOrd="0" presId="urn:microsoft.com/office/officeart/2005/8/layout/radial4"/>
    <dgm:cxn modelId="{AC3998DB-5E4A-4713-B888-F9AAFD671672}" type="presOf" srcId="{54C48492-DD14-4112-8B6F-370A1742CC0A}" destId="{A6002148-90FD-4926-892A-16D4C75881CA}" srcOrd="0" destOrd="0" presId="urn:microsoft.com/office/officeart/2005/8/layout/radial4"/>
    <dgm:cxn modelId="{C67BB6E2-7A66-48CD-9465-017D8D19D2B8}" type="presOf" srcId="{3027B805-2F9A-43B5-903F-8E8E600FF461}" destId="{C29C7694-3BB8-44B2-8BF8-EA7D5A5A78BA}" srcOrd="0" destOrd="0" presId="urn:microsoft.com/office/officeart/2005/8/layout/radial4"/>
    <dgm:cxn modelId="{03A2FCA0-5D34-4771-B39A-80BC7CA784CD}" srcId="{54C48492-DD14-4112-8B6F-370A1742CC0A}" destId="{F442E42A-7846-4EB8-B47E-6CD33D17D8E8}" srcOrd="0" destOrd="0" parTransId="{22475F92-446F-44EF-8B6E-85EE614E6397}" sibTransId="{BDE95C3F-4CD6-46F3-85E8-D45A060A00FE}"/>
    <dgm:cxn modelId="{3A8CE702-E213-4EA1-B627-27878152CFB9}" type="presOf" srcId="{F442E42A-7846-4EB8-B47E-6CD33D17D8E8}" destId="{FB1685E3-35BA-49D9-98B2-64B8EB89A192}" srcOrd="0" destOrd="0" presId="urn:microsoft.com/office/officeart/2005/8/layout/radial4"/>
    <dgm:cxn modelId="{ACABB053-3B93-45DD-99B7-9C0D2F846ED7}" type="presOf" srcId="{B239A764-DC4B-4A40-BEA1-1D6A433DBE09}" destId="{3CE571F4-11F8-43F2-89FA-3CB027138C24}" srcOrd="0" destOrd="0" presId="urn:microsoft.com/office/officeart/2005/8/layout/radial4"/>
    <dgm:cxn modelId="{DA643F26-72B0-4F3D-956F-F1A0AECE8A04}" srcId="{3027B805-2F9A-43B5-903F-8E8E600FF461}" destId="{54C48492-DD14-4112-8B6F-370A1742CC0A}" srcOrd="0" destOrd="0" parTransId="{1A6CC2EA-50FD-4CA4-BD47-9F73A3D3856B}" sibTransId="{75FD007D-5DD3-4362-9D5F-2B81D2875526}"/>
    <dgm:cxn modelId="{1BBFD177-CD41-4B83-9DB6-C81E6185B8F7}" type="presOf" srcId="{CBAC91F8-5CDE-437C-BC30-95EC4CA3400B}" destId="{B0EFA9D5-E5A0-4852-BA9A-E38EFA5C2F2B}" srcOrd="0" destOrd="0" presId="urn:microsoft.com/office/officeart/2005/8/layout/radial4"/>
    <dgm:cxn modelId="{460D0626-6CAC-4CD8-AA03-88EAE2D307AD}" srcId="{54C48492-DD14-4112-8B6F-370A1742CC0A}" destId="{01408BC9-9994-4AB0-B5FF-A1BDF751E7BE}" srcOrd="2" destOrd="0" parTransId="{73452C2B-FCC0-4203-935C-47F9BE180D5B}" sibTransId="{64265321-5C55-42C7-8282-859014931D66}"/>
    <dgm:cxn modelId="{2EADD9E7-327F-4C22-812C-74BBB370207A}" type="presOf" srcId="{2E952C43-6D1A-425E-8A01-9D7018A990C3}" destId="{86BA3DFD-5AEE-4532-9508-524263A85610}" srcOrd="0" destOrd="0" presId="urn:microsoft.com/office/officeart/2005/8/layout/radial4"/>
    <dgm:cxn modelId="{A5F849A6-5A8B-4EB3-A643-066E05D20C80}" type="presOf" srcId="{22475F92-446F-44EF-8B6E-85EE614E6397}" destId="{30655520-E02D-4296-ADCC-36019B6C9155}" srcOrd="0" destOrd="0" presId="urn:microsoft.com/office/officeart/2005/8/layout/radial4"/>
    <dgm:cxn modelId="{9439B979-B0D8-4D0A-B31E-B067656E2ACC}" type="presOf" srcId="{1D74D524-0A2E-4A61-96BB-D9F5A6A57047}" destId="{3D631702-6BF1-4651-BAD2-86451B351A7D}" srcOrd="0" destOrd="0" presId="urn:microsoft.com/office/officeart/2005/8/layout/radial4"/>
    <dgm:cxn modelId="{C4DAC4DA-80B0-46BC-9C75-4A836494FC3F}" type="presParOf" srcId="{C29C7694-3BB8-44B2-8BF8-EA7D5A5A78BA}" destId="{A6002148-90FD-4926-892A-16D4C75881CA}" srcOrd="0" destOrd="0" presId="urn:microsoft.com/office/officeart/2005/8/layout/radial4"/>
    <dgm:cxn modelId="{C59E5170-2137-4604-B1A2-AF2FD1B63A1B}" type="presParOf" srcId="{C29C7694-3BB8-44B2-8BF8-EA7D5A5A78BA}" destId="{30655520-E02D-4296-ADCC-36019B6C9155}" srcOrd="1" destOrd="0" presId="urn:microsoft.com/office/officeart/2005/8/layout/radial4"/>
    <dgm:cxn modelId="{5BC82DAF-6104-44E7-A8CF-6E364AE15697}" type="presParOf" srcId="{C29C7694-3BB8-44B2-8BF8-EA7D5A5A78BA}" destId="{FB1685E3-35BA-49D9-98B2-64B8EB89A192}" srcOrd="2" destOrd="0" presId="urn:microsoft.com/office/officeart/2005/8/layout/radial4"/>
    <dgm:cxn modelId="{CF72DCC7-4252-46EC-8EC2-0B685D0E8294}" type="presParOf" srcId="{C29C7694-3BB8-44B2-8BF8-EA7D5A5A78BA}" destId="{3D631702-6BF1-4651-BAD2-86451B351A7D}" srcOrd="3" destOrd="0" presId="urn:microsoft.com/office/officeart/2005/8/layout/radial4"/>
    <dgm:cxn modelId="{AC459BA9-B78E-4657-AEFB-DF94FBC8326C}" type="presParOf" srcId="{C29C7694-3BB8-44B2-8BF8-EA7D5A5A78BA}" destId="{B0EFA9D5-E5A0-4852-BA9A-E38EFA5C2F2B}" srcOrd="4" destOrd="0" presId="urn:microsoft.com/office/officeart/2005/8/layout/radial4"/>
    <dgm:cxn modelId="{8E9BE6A6-FAB9-4BF9-A05B-9AFABEA86B72}" type="presParOf" srcId="{C29C7694-3BB8-44B2-8BF8-EA7D5A5A78BA}" destId="{33E9A229-DC62-4445-9404-E253AA65C520}" srcOrd="5" destOrd="0" presId="urn:microsoft.com/office/officeart/2005/8/layout/radial4"/>
    <dgm:cxn modelId="{59A8C68A-3282-42CD-8539-1CB7A57E61A9}" type="presParOf" srcId="{C29C7694-3BB8-44B2-8BF8-EA7D5A5A78BA}" destId="{27182C6A-DC87-4109-AF24-70D3BA11DBA7}" srcOrd="6" destOrd="0" presId="urn:microsoft.com/office/officeart/2005/8/layout/radial4"/>
    <dgm:cxn modelId="{D50F7699-8F4D-49E7-92E5-72D975276014}" type="presParOf" srcId="{C29C7694-3BB8-44B2-8BF8-EA7D5A5A78BA}" destId="{3CE571F4-11F8-43F2-89FA-3CB027138C24}" srcOrd="7" destOrd="0" presId="urn:microsoft.com/office/officeart/2005/8/layout/radial4"/>
    <dgm:cxn modelId="{02CDD057-B2C9-4F5C-B0E7-2F42E9A3DD50}" type="presParOf" srcId="{C29C7694-3BB8-44B2-8BF8-EA7D5A5A78BA}" destId="{86BA3DFD-5AEE-4532-9508-524263A85610}" srcOrd="8" destOrd="0" presId="urn:microsoft.com/office/officeart/2005/8/layout/radial4"/>
    <dgm:cxn modelId="{439957A9-803D-4220-86A3-CD5A65AE7D05}" type="presParOf" srcId="{C29C7694-3BB8-44B2-8BF8-EA7D5A5A78BA}" destId="{C5760CC0-3140-431C-970F-4B2E0C105268}" srcOrd="9" destOrd="0" presId="urn:microsoft.com/office/officeart/2005/8/layout/radial4"/>
    <dgm:cxn modelId="{285F6A74-203F-428B-84CD-CBFEEAF454D1}" type="presParOf" srcId="{C29C7694-3BB8-44B2-8BF8-EA7D5A5A78BA}" destId="{15F6DC84-31CF-4853-A266-A16C41F8BB24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2148-90FD-4926-892A-16D4C75881CA}">
      <dsp:nvSpPr>
        <dsp:cNvPr id="0" name=""/>
        <dsp:cNvSpPr/>
      </dsp:nvSpPr>
      <dsp:spPr>
        <a:xfrm>
          <a:off x="2398324" y="2385323"/>
          <a:ext cx="2842352" cy="1718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 QUE EXPLICA O CRESCIMENTO DO ACESSO </a:t>
          </a:r>
          <a:r>
            <a:rPr lang="pt-BR" sz="1400" kern="1200" dirty="0" smtClean="0"/>
            <a:t>À </a:t>
          </a:r>
          <a:r>
            <a:rPr lang="pt-BR" sz="1400" kern="1200" dirty="0" smtClean="0"/>
            <a:t>INTERNET NA ARGENTINA E QUAL A RELAÇÃO COM O PÚBLICO ALVO DO MERCADO LIVRE</a:t>
          </a:r>
          <a:endParaRPr lang="pt-BR" sz="1400" kern="1200" dirty="0"/>
        </a:p>
      </dsp:txBody>
      <dsp:txXfrm>
        <a:off x="2814577" y="2636965"/>
        <a:ext cx="2009846" cy="1215037"/>
      </dsp:txXfrm>
    </dsp:sp>
    <dsp:sp modelId="{30655520-E02D-4296-ADCC-36019B6C9155}">
      <dsp:nvSpPr>
        <dsp:cNvPr id="0" name=""/>
        <dsp:cNvSpPr/>
      </dsp:nvSpPr>
      <dsp:spPr>
        <a:xfrm rot="13005479">
          <a:off x="536397" y="1421158"/>
          <a:ext cx="2522155" cy="6259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685E3-35BA-49D9-98B2-64B8EB89A192}">
      <dsp:nvSpPr>
        <dsp:cNvPr id="0" name=""/>
        <dsp:cNvSpPr/>
      </dsp:nvSpPr>
      <dsp:spPr>
        <a:xfrm>
          <a:off x="31170" y="294492"/>
          <a:ext cx="1511932" cy="13699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ASPECTO ECONÔMICO – </a:t>
          </a:r>
          <a:r>
            <a:rPr lang="pt-BR" sz="1300" kern="1200" dirty="0" smtClean="0"/>
            <a:t>MERCAD0 DE TRABALHO</a:t>
          </a:r>
          <a:endParaRPr lang="pt-BR" sz="1300" kern="1200" dirty="0"/>
        </a:p>
      </dsp:txBody>
      <dsp:txXfrm>
        <a:off x="71294" y="334616"/>
        <a:ext cx="1431684" cy="1289672"/>
      </dsp:txXfrm>
    </dsp:sp>
    <dsp:sp modelId="{3D631702-6BF1-4651-BAD2-86451B351A7D}">
      <dsp:nvSpPr>
        <dsp:cNvPr id="0" name=""/>
        <dsp:cNvSpPr/>
      </dsp:nvSpPr>
      <dsp:spPr>
        <a:xfrm rot="14845528">
          <a:off x="2448091" y="1358625"/>
          <a:ext cx="1434996" cy="6259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FA9D5-E5A0-4852-BA9A-E38EFA5C2F2B}">
      <dsp:nvSpPr>
        <dsp:cNvPr id="0" name=""/>
        <dsp:cNvSpPr/>
      </dsp:nvSpPr>
      <dsp:spPr>
        <a:xfrm>
          <a:off x="2146956" y="329526"/>
          <a:ext cx="1486394" cy="13590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ASPECTO COMPORTAMENTAL – ENGAJAMENTO DO SITE</a:t>
          </a:r>
          <a:endParaRPr lang="pt-BR" sz="1300" kern="1200" dirty="0"/>
        </a:p>
      </dsp:txBody>
      <dsp:txXfrm>
        <a:off x="2186762" y="369332"/>
        <a:ext cx="1406782" cy="1279475"/>
      </dsp:txXfrm>
    </dsp:sp>
    <dsp:sp modelId="{33E9A229-DC62-4445-9404-E253AA65C520}">
      <dsp:nvSpPr>
        <dsp:cNvPr id="0" name=""/>
        <dsp:cNvSpPr/>
      </dsp:nvSpPr>
      <dsp:spPr>
        <a:xfrm rot="17812232">
          <a:off x="3865338" y="1365472"/>
          <a:ext cx="1495297" cy="6259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82C6A-DC87-4109-AF24-70D3BA11DBA7}">
      <dsp:nvSpPr>
        <dsp:cNvPr id="0" name=""/>
        <dsp:cNvSpPr/>
      </dsp:nvSpPr>
      <dsp:spPr>
        <a:xfrm>
          <a:off x="4219602" y="331972"/>
          <a:ext cx="1462609" cy="13590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ASPECTO FISCAL – DINHEIRO EM CIRCULAÇÃO PARA CONSUMO</a:t>
          </a:r>
          <a:endParaRPr lang="pt-BR" sz="1300" kern="1200" dirty="0"/>
        </a:p>
      </dsp:txBody>
      <dsp:txXfrm>
        <a:off x="4259408" y="371778"/>
        <a:ext cx="1382997" cy="1279475"/>
      </dsp:txXfrm>
    </dsp:sp>
    <dsp:sp modelId="{3CE571F4-11F8-43F2-89FA-3CB027138C24}">
      <dsp:nvSpPr>
        <dsp:cNvPr id="0" name=""/>
        <dsp:cNvSpPr/>
      </dsp:nvSpPr>
      <dsp:spPr>
        <a:xfrm rot="19541743">
          <a:off x="4657805" y="1445615"/>
          <a:ext cx="2679187" cy="6259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A3DFD-5AEE-4532-9508-524263A85610}">
      <dsp:nvSpPr>
        <dsp:cNvPr id="0" name=""/>
        <dsp:cNvSpPr/>
      </dsp:nvSpPr>
      <dsp:spPr>
        <a:xfrm>
          <a:off x="6366425" y="354366"/>
          <a:ext cx="1475106" cy="12984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ASPECTO SOCIAL – INVESTIMENTOS E MEDIDAS SOCIAIS</a:t>
          </a:r>
          <a:endParaRPr lang="pt-BR" sz="1300" kern="1200" dirty="0"/>
        </a:p>
      </dsp:txBody>
      <dsp:txXfrm>
        <a:off x="6404456" y="392397"/>
        <a:ext cx="1399044" cy="1222417"/>
      </dsp:txXfrm>
    </dsp:sp>
    <dsp:sp modelId="{C5760CC0-3140-431C-970F-4B2E0C105268}">
      <dsp:nvSpPr>
        <dsp:cNvPr id="0" name=""/>
        <dsp:cNvSpPr/>
      </dsp:nvSpPr>
      <dsp:spPr>
        <a:xfrm rot="16229822">
          <a:off x="3579370" y="3964355"/>
          <a:ext cx="349346" cy="6259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6DC84-31CF-4853-A266-A16C41F8BB24}">
      <dsp:nvSpPr>
        <dsp:cNvPr id="0" name=""/>
        <dsp:cNvSpPr/>
      </dsp:nvSpPr>
      <dsp:spPr>
        <a:xfrm>
          <a:off x="2896692" y="4491070"/>
          <a:ext cx="1670441" cy="11985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COMO POTENCIALIZAR O MARKETPLACE E O MELI ADS</a:t>
          </a:r>
          <a:endParaRPr lang="pt-BR" sz="1300" kern="1200" dirty="0"/>
        </a:p>
      </dsp:txBody>
      <dsp:txXfrm>
        <a:off x="2931796" y="4526174"/>
        <a:ext cx="1600233" cy="1128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5467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7251700" y="0"/>
            <a:ext cx="55467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E388-BAF2-429C-B23A-E51A590265F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41800" y="971550"/>
            <a:ext cx="43180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79525" y="3740150"/>
            <a:ext cx="102425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5467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7251700" y="7383463"/>
            <a:ext cx="55467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0E94D-5807-49AF-BA78-4B7BEF50C8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9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E94D-5807-49AF-BA78-4B7BEF50C8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2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E94D-5807-49AF-BA78-4B7BEF50C8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2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E94D-5807-49AF-BA78-4B7BEF50C8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2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E94D-5807-49AF-BA78-4B7BEF50C8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2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E94D-5807-49AF-BA78-4B7BEF50C8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2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2409444"/>
            <a:ext cx="1088136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4352544"/>
            <a:ext cx="896112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96598" y="0"/>
            <a:ext cx="7405003" cy="777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=""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801600" cy="38472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=""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324722" y="1023949"/>
            <a:ext cx="6152156" cy="5724504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0"/>
          </a:p>
        </p:txBody>
      </p:sp>
      <p:sp>
        <p:nvSpPr>
          <p:cNvPr id="14" name="Hexágono 13">
            <a:extLst>
              <a:ext uri="{FF2B5EF4-FFF2-40B4-BE49-F238E27FC236}">
                <a16:creationId xmlns=""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8372992" y="6520667"/>
            <a:ext cx="684194" cy="63663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0"/>
          </a:p>
        </p:txBody>
      </p:sp>
      <p:sp>
        <p:nvSpPr>
          <p:cNvPr id="16" name="Hexágono 15">
            <a:extLst>
              <a:ext uri="{FF2B5EF4-FFF2-40B4-BE49-F238E27FC236}">
                <a16:creationId xmlns=""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368297" y="3118711"/>
            <a:ext cx="824823" cy="76748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0"/>
          </a:p>
        </p:txBody>
      </p:sp>
      <p:sp>
        <p:nvSpPr>
          <p:cNvPr id="18" name="Hexágono 17">
            <a:extLst>
              <a:ext uri="{FF2B5EF4-FFF2-40B4-BE49-F238E27FC236}">
                <a16:creationId xmlns=""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422872" y="761106"/>
            <a:ext cx="412413" cy="38374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0"/>
          </a:p>
        </p:txBody>
      </p:sp>
      <p:sp>
        <p:nvSpPr>
          <p:cNvPr id="20" name="Hexágono 19">
            <a:extLst>
              <a:ext uri="{FF2B5EF4-FFF2-40B4-BE49-F238E27FC236}">
                <a16:creationId xmlns=""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137168" y="3790264"/>
            <a:ext cx="206207" cy="191873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0"/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1689" y="2920329"/>
            <a:ext cx="4121182" cy="2326791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50"/>
              </a:spcBef>
              <a:defRPr sz="504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=""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1690" y="2152783"/>
            <a:ext cx="4121181" cy="38779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52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texto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=""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8811" y="6119454"/>
            <a:ext cx="3383978" cy="258532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8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809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926" y="543559"/>
            <a:ext cx="12653746" cy="203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201" y="2717800"/>
            <a:ext cx="11301196" cy="334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7228332"/>
            <a:ext cx="409651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7228332"/>
            <a:ext cx="294436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7228332"/>
            <a:ext cx="294436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pp.powerbi.com/view?r=eyJrIjoiMTdkZTZhYTQtMjM1YS00YWU2LWI5NzQtNWMzOTEyODgyZWU4IiwidCI6IjgwNjViMmVmLTYwMjMtNDY1NC04ZTBmLTJlNmU0NWMyY2I3NCJ9" TargetMode="External"/><Relationship Id="rId5" Type="http://schemas.openxmlformats.org/officeDocument/2006/relationships/hyperlink" Target="http://www.linkedin.com/in/andr&#233;-bertollo" TargetMode="External"/><Relationship Id="rId4" Type="http://schemas.openxmlformats.org/officeDocument/2006/relationships/hyperlink" Target="mailto:andre.r.bertollo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Edifício de vidro azul">
            <a:extLst>
              <a:ext uri="{FF2B5EF4-FFF2-40B4-BE49-F238E27FC236}">
                <a16:creationId xmlns=""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285750"/>
            <a:ext cx="12801600" cy="72009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ágono 5">
            <a:extLst>
              <a:ext uri="{FF2B5EF4-FFF2-40B4-BE49-F238E27FC236}">
                <a16:creationId xmlns="" xmlns:a16="http://schemas.microsoft.com/office/drawing/2014/main" id="{38AF5374-EA50-4722-BB45-6C182E5A16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324722" y="1234407"/>
            <a:ext cx="6152156" cy="5303585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1"/>
          </a:p>
        </p:txBody>
      </p:sp>
      <p:sp>
        <p:nvSpPr>
          <p:cNvPr id="8" name="Espaço Reservado para Texto 7">
            <a:extLst>
              <a:ext uri="{FF2B5EF4-FFF2-40B4-BE49-F238E27FC236}">
                <a16:creationId xmlns=""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6800" y="2146607"/>
            <a:ext cx="4121181" cy="387798"/>
          </a:xfrm>
        </p:spPr>
        <p:txBody>
          <a:bodyPr rtlCol="0"/>
          <a:lstStyle/>
          <a:p>
            <a:pPr rtl="0"/>
            <a:r>
              <a:rPr lang="pt-BR" noProof="1">
                <a:solidFill>
                  <a:schemeClr val="accent4">
                    <a:lumMod val="40000"/>
                    <a:lumOff val="60000"/>
                  </a:schemeClr>
                </a:solidFill>
              </a:rPr>
              <a:t>ESTUDO DE MERCADO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="" xmlns:a16="http://schemas.microsoft.com/office/drawing/2014/main" id="{35FAA64B-9D7A-4109-97E0-B0BAA29C47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72992" y="6326956"/>
            <a:ext cx="684194" cy="58982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1"/>
          </a:p>
        </p:txBody>
      </p:sp>
      <p:sp>
        <p:nvSpPr>
          <p:cNvPr id="16" name="Hexágono 15">
            <a:extLst>
              <a:ext uri="{FF2B5EF4-FFF2-40B4-BE49-F238E27FC236}">
                <a16:creationId xmlns="" xmlns:a16="http://schemas.microsoft.com/office/drawing/2014/main" id="{00A0E61B-8139-47E5-862B-C6D87AFF35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368297" y="3175144"/>
            <a:ext cx="824823" cy="71105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1"/>
          </a:p>
        </p:txBody>
      </p:sp>
      <p:sp>
        <p:nvSpPr>
          <p:cNvPr id="18" name="Hexágono 17">
            <a:extLst>
              <a:ext uri="{FF2B5EF4-FFF2-40B4-BE49-F238E27FC236}">
                <a16:creationId xmlns="" xmlns:a16="http://schemas.microsoft.com/office/drawing/2014/main" id="{B06F39E4-24A5-44F2-BD9A-7E8C8AF27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422872" y="990893"/>
            <a:ext cx="412413" cy="35552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1"/>
          </a:p>
        </p:txBody>
      </p:sp>
      <p:sp>
        <p:nvSpPr>
          <p:cNvPr id="2" name="Hexágono 1">
            <a:extLst>
              <a:ext uri="{FF2B5EF4-FFF2-40B4-BE49-F238E27FC236}">
                <a16:creationId xmlns="" xmlns:a16="http://schemas.microsoft.com/office/drawing/2014/main" id="{62F7433A-0BB9-4B38-A96F-AB1B77772B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37168" y="3797318"/>
            <a:ext cx="206207" cy="177765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1"/>
          </a:p>
        </p:txBody>
      </p:sp>
      <p:sp>
        <p:nvSpPr>
          <p:cNvPr id="12" name="object 3">
            <a:extLst>
              <a:ext uri="{FF2B5EF4-FFF2-40B4-BE49-F238E27FC236}">
                <a16:creationId xmlns="" xmlns:a16="http://schemas.microsoft.com/office/drawing/2014/main" id="{8C26B435-6F51-40CE-AE4E-E31587EB5815}"/>
              </a:ext>
            </a:extLst>
          </p:cNvPr>
          <p:cNvSpPr txBox="1"/>
          <p:nvPr/>
        </p:nvSpPr>
        <p:spPr>
          <a:xfrm>
            <a:off x="4064020" y="2517530"/>
            <a:ext cx="4673559" cy="3016210"/>
          </a:xfrm>
          <a:prstGeom prst="rect">
            <a:avLst/>
          </a:prstGeom>
        </p:spPr>
        <p:txBody>
          <a:bodyPr vert="horz" wrap="square" lIns="0" tIns="200660" rIns="0" bIns="0" rtlCol="0" anchor="t">
            <a:spAutoFit/>
          </a:bodyPr>
          <a:lstStyle/>
          <a:p>
            <a:pPr algn="ctr"/>
            <a:r>
              <a:rPr lang="pt-BR" sz="2800" spc="-40" dirty="0">
                <a:solidFill>
                  <a:srgbClr val="FFFFFF"/>
                </a:solidFill>
                <a:latin typeface="Arial"/>
                <a:cs typeface="Arial"/>
              </a:rPr>
              <a:t>ADERÊNCIA DO MARKETPLACE E DO MERCADO </a:t>
            </a:r>
            <a:r>
              <a:rPr lang="pt-BR" sz="2800" spc="-40" dirty="0" smtClean="0">
                <a:solidFill>
                  <a:srgbClr val="FFFFFF"/>
                </a:solidFill>
                <a:latin typeface="Arial"/>
                <a:cs typeface="Arial"/>
              </a:rPr>
              <a:t>ADS </a:t>
            </a:r>
            <a:r>
              <a:rPr lang="pt-BR" sz="2800" spc="-40" dirty="0">
                <a:solidFill>
                  <a:srgbClr val="FFFFFF"/>
                </a:solidFill>
                <a:latin typeface="Arial"/>
                <a:cs typeface="Arial"/>
              </a:rPr>
              <a:t>NA ARGENTINA</a:t>
            </a:r>
            <a:endParaRPr lang="en-US" sz="2000" dirty="0"/>
          </a:p>
          <a:p>
            <a:pPr marL="12700" marR="5080" algn="ctr">
              <a:lnSpc>
                <a:spcPts val="6900"/>
              </a:lnSpc>
              <a:spcBef>
                <a:spcPts val="1580"/>
              </a:spcBef>
            </a:pPr>
            <a:endParaRPr lang="pt-BR" sz="3600" spc="-4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lang="pt-BR" sz="1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5002" y="5986143"/>
            <a:ext cx="5396598" cy="1434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7427187" y="6022899"/>
            <a:ext cx="47085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Aumento de 6% em 2020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59608" y="6505045"/>
            <a:ext cx="4440470" cy="75405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pt-BR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O congelamento das tarifas de internet  permitiu um aumento acima da média no número de pessoas conectadas.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222432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número de pessoas com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acesso à internet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cresceu em destaque no ano de 2020. Esse aumento é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explicado, principalmente,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pelo congelamento das tarifas de celular e internet pelo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governo argentino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em 2020, com a inserção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das mesmas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na categoria de serviços essenciais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avanço do teletrabalho também pode ter impactado no aumento desse indicador. 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885950" indent="-285750">
              <a:lnSpc>
                <a:spcPct val="102899"/>
              </a:lnSpc>
              <a:spcBef>
                <a:spcPts val="40"/>
              </a:spcBef>
              <a:buFontTx/>
              <a:buChar char="-"/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0" r="46773"/>
          <a:stretch/>
        </p:blipFill>
        <p:spPr bwMode="auto">
          <a:xfrm>
            <a:off x="165100" y="3699164"/>
            <a:ext cx="3523673" cy="30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bject 6"/>
          <p:cNvSpPr txBox="1"/>
          <p:nvPr/>
        </p:nvSpPr>
        <p:spPr>
          <a:xfrm>
            <a:off x="7391400" y="1069044"/>
            <a:ext cx="6508750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AUMENTO NO NÚMERO DE PESSOAS COM </a:t>
            </a:r>
            <a:r>
              <a:rPr lang="pt-BR" sz="1700" b="1" spc="105" dirty="0" smtClean="0">
                <a:latin typeface="Trebuchet MS"/>
                <a:cs typeface="Trebuchet MS"/>
              </a:rPr>
              <a:t>ACESSO À INTERNET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18" name="object 61"/>
          <p:cNvSpPr txBox="1"/>
          <p:nvPr/>
        </p:nvSpPr>
        <p:spPr>
          <a:xfrm>
            <a:off x="274422" y="1055002"/>
            <a:ext cx="5783478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 smtClean="0"/>
              <a:t>PERSPECTIVA </a:t>
            </a:r>
            <a:r>
              <a:rPr lang="pt-BR" dirty="0"/>
              <a:t>DO MERCADO ARGENTINO </a:t>
            </a:r>
            <a:r>
              <a:rPr lang="pt-BR" dirty="0" smtClean="0"/>
              <a:t>– ASPECTO SOCIAL</a:t>
            </a:r>
            <a:endParaRPr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29" y="2971800"/>
            <a:ext cx="3137370" cy="194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bject 6"/>
          <p:cNvSpPr txBox="1"/>
          <p:nvPr/>
        </p:nvSpPr>
        <p:spPr>
          <a:xfrm>
            <a:off x="274421" y="2872664"/>
            <a:ext cx="5340927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Porcentagem da população usando a internet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75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0250" y="244172"/>
            <a:ext cx="233457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COMPORTAMENTAL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250" y="1082547"/>
            <a:ext cx="5583382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HISTÓRICO DE VISUALIZAÇÕES NO SITE MELI ARGENTINA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5137150" cy="198778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Houve um aumento no número de acessos no fim do ano, atingindo o pico número de visualizações em janeiro, tendo uma queda acentuada em fevereiro. Esse movimento é esperado por coincidir com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período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natal 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ano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novo,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que correspondem a períodos de maior consumo.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32" y="729255"/>
            <a:ext cx="5322600" cy="501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2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0250" y="1082547"/>
            <a:ext cx="4669155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ANÁLISE </a:t>
            </a:r>
            <a:r>
              <a:rPr lang="pt-BR" sz="1700" b="1" spc="105" dirty="0">
                <a:latin typeface="Trebuchet MS"/>
                <a:cs typeface="Trebuchet MS"/>
              </a:rPr>
              <a:t>DE PERFIL DE ACESSOS AO SITE</a:t>
            </a:r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5137150" cy="200240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Observou-se uma concentração predominante de acessos a partir da Argentina, o que era esperado, já que as estratégias de divulgação objetivam o público do país.</a:t>
            </a: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É possivel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concluir, também,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que não há grande diferença quanto a plataforma mobile e desktop.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8"/>
          <a:stretch/>
        </p:blipFill>
        <p:spPr bwMode="auto">
          <a:xfrm>
            <a:off x="4953000" y="1932708"/>
            <a:ext cx="3729202" cy="315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0"/>
          <a:stretch/>
        </p:blipFill>
        <p:spPr bwMode="auto">
          <a:xfrm>
            <a:off x="8806209" y="1932709"/>
            <a:ext cx="3691813" cy="316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ject 3"/>
          <p:cNvSpPr txBox="1"/>
          <p:nvPr/>
        </p:nvSpPr>
        <p:spPr>
          <a:xfrm>
            <a:off x="730250" y="233781"/>
            <a:ext cx="233457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COMPORTAMENTAL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4953000" y="1321223"/>
            <a:ext cx="5340927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Acessos por país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8806209" y="1312410"/>
            <a:ext cx="5340927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Device utilizado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662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5980214"/>
            <a:ext cx="5396598" cy="1434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0250" y="1082547"/>
            <a:ext cx="4669155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ANÁLISE </a:t>
            </a:r>
            <a:r>
              <a:rPr lang="pt-BR" sz="1700" b="1" spc="105" dirty="0">
                <a:latin typeface="Trebuchet MS"/>
                <a:cs typeface="Trebuchet MS"/>
              </a:rPr>
              <a:t>DE PERFIL DE ACESSOS AO SITE</a:t>
            </a:r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884762" y="6153531"/>
            <a:ext cx="4360129" cy="12413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pt-BR" sz="2400" b="1" spc="-85" dirty="0" smtClean="0">
                <a:solidFill>
                  <a:srgbClr val="FFFFFF"/>
                </a:solidFill>
                <a:latin typeface="Arial"/>
                <a:cs typeface="Arial"/>
              </a:rPr>
              <a:t>Há </a:t>
            </a:r>
            <a:r>
              <a:rPr lang="pt-BR" sz="2400" b="1" spc="-85" dirty="0">
                <a:solidFill>
                  <a:srgbClr val="FFFFFF"/>
                </a:solidFill>
                <a:latin typeface="Arial"/>
                <a:cs typeface="Arial"/>
              </a:rPr>
              <a:t>indícios de que há uma correlação alta entre os investimentos em divulgação e o número de visitantes atingidos.</a:t>
            </a: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5137150" cy="110010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Há uma coerência entre as principais plataformas utilizadas para veiculação de anúncios do Mercado Livre e a forma como o usuário chega até o site.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1"/>
          <a:stretch/>
        </p:blipFill>
        <p:spPr bwMode="auto">
          <a:xfrm>
            <a:off x="5225208" y="1635945"/>
            <a:ext cx="3632320" cy="307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4"/>
          <a:stretch/>
        </p:blipFill>
        <p:spPr bwMode="auto">
          <a:xfrm>
            <a:off x="9013392" y="1635946"/>
            <a:ext cx="3657443" cy="309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bject 3"/>
          <p:cNvSpPr txBox="1"/>
          <p:nvPr/>
        </p:nvSpPr>
        <p:spPr>
          <a:xfrm>
            <a:off x="730250" y="233781"/>
            <a:ext cx="233457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COMPORTAMENTAL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5244891" y="1091951"/>
            <a:ext cx="5340927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Como o visitante chegou ao site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9098100" y="1083138"/>
            <a:ext cx="5340927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Local de anúncio do site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50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5980214"/>
            <a:ext cx="5396598" cy="1434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0250" y="1082547"/>
            <a:ext cx="4669155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ANÁLISE </a:t>
            </a:r>
            <a:r>
              <a:rPr lang="pt-BR" sz="1700" b="1" spc="105" dirty="0">
                <a:latin typeface="Trebuchet MS"/>
                <a:cs typeface="Trebuchet MS"/>
              </a:rPr>
              <a:t>DE PERFIL DE ACESSOS AO SITE</a:t>
            </a:r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956128" y="6007353"/>
            <a:ext cx="460300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Whatsapp no Top 5 </a:t>
            </a:r>
            <a:r>
              <a:rPr lang="pt-BR" sz="3200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dos </a:t>
            </a:r>
            <a:r>
              <a:rPr lang="pt-BR" sz="3200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links de destino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5137150" cy="11147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No top 5 dos links de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destino das pessoas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acessaram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site do mercado livre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argentino, apenas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whatsapp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está fora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ecossistema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da empresa.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6"/>
          <a:stretch/>
        </p:blipFill>
        <p:spPr bwMode="auto">
          <a:xfrm>
            <a:off x="6704300" y="1517073"/>
            <a:ext cx="4732337" cy="395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ject 3"/>
          <p:cNvSpPr txBox="1"/>
          <p:nvPr/>
        </p:nvSpPr>
        <p:spPr>
          <a:xfrm>
            <a:off x="730250" y="233781"/>
            <a:ext cx="233457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COMPORTAMENTAL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6802582" y="781211"/>
            <a:ext cx="4991100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Links de destino dos visitantes do site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72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0250" y="233781"/>
            <a:ext cx="212725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>
                <a:solidFill>
                  <a:srgbClr val="4C4C4C"/>
                </a:solidFill>
                <a:latin typeface="Trebuchet MS"/>
                <a:cs typeface="Trebuchet MS"/>
              </a:rPr>
              <a:t>ANÁLISE COMPORTAMENTAL</a:t>
            </a:r>
            <a:endParaRPr lang="pt-BR" sz="1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5002" y="5986143"/>
            <a:ext cx="5396598" cy="1434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91400" y="1069044"/>
            <a:ext cx="6345382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>
                <a:latin typeface="Trebuchet MS"/>
                <a:cs typeface="Trebuchet MS"/>
              </a:rPr>
              <a:t>ANÁLISE DO </a:t>
            </a:r>
            <a:r>
              <a:rPr lang="pt-BR" sz="1700" b="1" spc="105" dirty="0" smtClean="0">
                <a:latin typeface="Trebuchet MS"/>
                <a:cs typeface="Trebuchet MS"/>
              </a:rPr>
              <a:t>NÚMERO DE </a:t>
            </a:r>
            <a:r>
              <a:rPr lang="pt-BR" sz="1700" b="1" spc="105" dirty="0" smtClean="0">
                <a:latin typeface="Trebuchet MS"/>
                <a:cs typeface="Trebuchet MS"/>
              </a:rPr>
              <a:t>VISITANTES QUE ACESSARAM APENAS UMA PÁGINA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4422" y="1055002"/>
            <a:ext cx="4864100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/>
              <a:t>COMPARAÇÃO COM O MELI DO BRASIL</a:t>
            </a:r>
            <a:endParaRPr dirty="0"/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7427187" y="6022899"/>
            <a:ext cx="47085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Aderência entre público e anúncio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59608" y="6505045"/>
            <a:ext cx="4440470" cy="51039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pt-BR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A performance de anúncios no site </a:t>
            </a:r>
            <a:r>
              <a:rPr lang="pt-BR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argentino </a:t>
            </a:r>
            <a:r>
              <a:rPr lang="pt-BR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é </a:t>
            </a:r>
            <a:r>
              <a:rPr lang="pt-BR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superior ao </a:t>
            </a:r>
            <a:r>
              <a:rPr lang="pt-BR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brasileiro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155856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 taxa de rejição em sites representa o número de visitantes que acessaram apenas uma página antes de sair do site.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É um importante parâmetro para medir o índice de assertividade do marketplace com seu consumidor final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885950" indent="-285750">
              <a:lnSpc>
                <a:spcPct val="102899"/>
              </a:lnSpc>
              <a:spcBef>
                <a:spcPts val="40"/>
              </a:spcBef>
              <a:buFontTx/>
              <a:buChar char="-"/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187037" y="1955069"/>
            <a:ext cx="5340927" cy="2745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Taxa de rejeição do site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7" y="2421216"/>
            <a:ext cx="6795895" cy="408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2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420" y="3097809"/>
            <a:ext cx="659638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dirty="0">
                <a:latin typeface="Arial Black"/>
                <a:cs typeface="Arial Black"/>
              </a:rPr>
              <a:t>SOLUÇÕES ADERENTES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95749" cy="7772400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9ED47036-1A4F-4C81-B910-2ECA9412DB73}"/>
              </a:ext>
            </a:extLst>
          </p:cNvPr>
          <p:cNvSpPr txBox="1"/>
          <p:nvPr/>
        </p:nvSpPr>
        <p:spPr>
          <a:xfrm>
            <a:off x="4376420" y="3603076"/>
            <a:ext cx="674878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COMO O MARKETPLACE E O MERCADO ADS PODEM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TER SEUS RESULTADOS POTENCIALIZADOS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0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254990"/>
            <a:ext cx="1131570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  <a:tabLst>
                <a:tab pos="11239500" algn="l"/>
              </a:tabLst>
            </a:pPr>
            <a:r>
              <a:rPr sz="1000" spc="110" dirty="0">
                <a:solidFill>
                  <a:srgbClr val="4C4C4C"/>
                </a:solidFill>
                <a:latin typeface="Trebuchet MS"/>
                <a:cs typeface="Trebuchet MS"/>
              </a:rPr>
              <a:t>RECON</a:t>
            </a:r>
            <a:r>
              <a:rPr sz="1000" spc="85" dirty="0">
                <a:solidFill>
                  <a:srgbClr val="4C4C4C"/>
                </a:solidFill>
                <a:latin typeface="Trebuchet MS"/>
                <a:cs typeface="Trebuchet MS"/>
              </a:rPr>
              <a:t>S</a:t>
            </a:r>
            <a:r>
              <a:rPr sz="1000" spc="55" dirty="0">
                <a:solidFill>
                  <a:srgbClr val="4C4C4C"/>
                </a:solidFill>
                <a:latin typeface="Trebuchet MS"/>
                <a:cs typeface="Trebuchet MS"/>
              </a:rPr>
              <a:t>TRUI</a:t>
            </a:r>
            <a:r>
              <a:rPr sz="1000" spc="20" dirty="0">
                <a:solidFill>
                  <a:srgbClr val="4C4C4C"/>
                </a:solidFill>
                <a:latin typeface="Trebuchet MS"/>
                <a:cs typeface="Trebuchet MS"/>
              </a:rPr>
              <a:t>R</a:t>
            </a:r>
            <a:r>
              <a:rPr sz="1000" spc="35" dirty="0">
                <a:solidFill>
                  <a:srgbClr val="4C4C4C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4C4C4C"/>
                </a:solidFill>
                <a:latin typeface="Trebuchet MS"/>
                <a:cs typeface="Trebuchet MS"/>
              </a:rPr>
              <a:t>MELHO</a:t>
            </a:r>
            <a:r>
              <a:rPr sz="1000" spc="55" dirty="0">
                <a:solidFill>
                  <a:srgbClr val="4C4C4C"/>
                </a:solidFill>
                <a:latin typeface="Trebuchet MS"/>
                <a:cs typeface="Trebuchet MS"/>
              </a:rPr>
              <a:t>R</a:t>
            </a:r>
            <a:r>
              <a:rPr sz="1000" dirty="0">
                <a:solidFill>
                  <a:srgbClr val="4C4C4C"/>
                </a:solidFill>
                <a:latin typeface="Trebuchet MS"/>
                <a:cs typeface="Trebuchet MS"/>
              </a:rPr>
              <a:t>	</a:t>
            </a:r>
            <a:r>
              <a:rPr sz="1000" spc="70" dirty="0">
                <a:solidFill>
                  <a:srgbClr val="4C4C4C"/>
                </a:solidFill>
                <a:latin typeface="Trebuchet MS"/>
                <a:cs typeface="Trebuchet MS"/>
              </a:rPr>
              <a:t>6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02108" cy="7765542"/>
            <a:chOff x="0" y="0"/>
            <a:chExt cx="12802108" cy="7765542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801600" cy="76866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0668" y="4370832"/>
              <a:ext cx="12791440" cy="3394710"/>
            </a:xfrm>
            <a:custGeom>
              <a:avLst/>
              <a:gdLst/>
              <a:ahLst/>
              <a:cxnLst/>
              <a:rect l="l" t="t" r="r" b="b"/>
              <a:pathLst>
                <a:path w="12791440" h="3394709">
                  <a:moveTo>
                    <a:pt x="12790932" y="0"/>
                  </a:moveTo>
                  <a:lnTo>
                    <a:pt x="0" y="0"/>
                  </a:lnTo>
                  <a:lnTo>
                    <a:pt x="0" y="3394710"/>
                  </a:lnTo>
                  <a:lnTo>
                    <a:pt x="12790932" y="3394710"/>
                  </a:lnTo>
                  <a:lnTo>
                    <a:pt x="127909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0250" y="3523678"/>
            <a:ext cx="3232150" cy="226600"/>
          </a:xfrm>
          <a:prstGeom prst="rect">
            <a:avLst/>
          </a:prstGeom>
        </p:spPr>
        <p:txBody>
          <a:bodyPr vert="horz" wrap="square" lIns="0" tIns="20320" rIns="0" bIns="0" rtlCol="0" anchor="t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lang="pt-BR" sz="2400" spc="-135" dirty="0">
                <a:solidFill>
                  <a:srgbClr val="FFFFFF"/>
                </a:solidFill>
                <a:latin typeface="Arial Black"/>
                <a:cs typeface="Arial"/>
              </a:rPr>
              <a:t>MARKETPLACE</a:t>
            </a:r>
            <a:endParaRPr lang="en-US" dirty="0"/>
          </a:p>
        </p:txBody>
      </p:sp>
      <p:sp>
        <p:nvSpPr>
          <p:cNvPr id="15" name="object 7">
            <a:extLst>
              <a:ext uri="{FF2B5EF4-FFF2-40B4-BE49-F238E27FC236}">
                <a16:creationId xmlns="" xmlns:a16="http://schemas.microsoft.com/office/drawing/2014/main" id="{6CCCD64A-FDEC-4DBF-9629-5327DE885BAB}"/>
              </a:ext>
            </a:extLst>
          </p:cNvPr>
          <p:cNvSpPr txBox="1"/>
          <p:nvPr/>
        </p:nvSpPr>
        <p:spPr>
          <a:xfrm>
            <a:off x="5980035" y="3628620"/>
            <a:ext cx="5183298" cy="226729"/>
          </a:xfrm>
          <a:prstGeom prst="rect">
            <a:avLst/>
          </a:prstGeom>
        </p:spPr>
        <p:txBody>
          <a:bodyPr vert="horz" wrap="square" lIns="0" tIns="20320" rIns="0" bIns="0" rtlCol="0" anchor="t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lang="pt-BR" sz="2400" spc="-135" dirty="0">
                <a:solidFill>
                  <a:srgbClr val="FFFFFF"/>
                </a:solidFill>
                <a:latin typeface="Arial Black"/>
                <a:cs typeface="Arial"/>
              </a:rPr>
              <a:t>MERCADO ADS</a:t>
            </a:r>
            <a:endParaRPr lang="en-US" dirty="0"/>
          </a:p>
        </p:txBody>
      </p:sp>
      <p:sp>
        <p:nvSpPr>
          <p:cNvPr id="18" name="object 2">
            <a:extLst>
              <a:ext uri="{FF2B5EF4-FFF2-40B4-BE49-F238E27FC236}">
                <a16:creationId xmlns="" xmlns:a16="http://schemas.microsoft.com/office/drawing/2014/main" id="{3C76787A-BE5C-459F-A145-CE67BA1BBA2C}"/>
              </a:ext>
            </a:extLst>
          </p:cNvPr>
          <p:cNvSpPr txBox="1"/>
          <p:nvPr/>
        </p:nvSpPr>
        <p:spPr>
          <a:xfrm>
            <a:off x="5969127" y="4631955"/>
            <a:ext cx="6343968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Mercado Ads é responsável pela comercialização de publicidade dentro da plataforma do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marketplace, sendo um modelo de negócio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interdependente. Um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 de destaque do estudo foi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 de rejeição do site argentino, que está próximo de 30%.</a:t>
            </a:r>
            <a:endParaRPr lang="pt-BR" sz="1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análise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jornada do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 e sua motivação ao acessar o site permitiria posicionar de forma mais estratégica os anúncios, trazendo valor para a empresa anunciante e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consumidor final.</a:t>
            </a:r>
            <a:endParaRPr lang="pt-BR" sz="1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="" xmlns:a16="http://schemas.microsoft.com/office/drawing/2014/main" id="{36FC7355-2C4C-44F5-89C0-D3F477EE8B7A}"/>
              </a:ext>
            </a:extLst>
          </p:cNvPr>
          <p:cNvSpPr txBox="1"/>
          <p:nvPr/>
        </p:nvSpPr>
        <p:spPr>
          <a:xfrm>
            <a:off x="152400" y="4631955"/>
            <a:ext cx="5017702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Marketplace é onde ocorre toda a jornada de compra, desde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visualização inicial do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 até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pós venda. O estudo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permitiu identificar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um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principais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destinos de saída do site do mercado livre Argentino é o whatsapp.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Sendo assim, a solução proposta seria uma recuperação de venda perdida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whatsapp, desde que exista o opt in daquele usuário, respeitando as regras de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privacidade de dados.</a:t>
            </a:r>
            <a:endParaRPr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7" descr="A picture containing text, table, computer, indoor&#10;&#10;Description automatically generated">
            <a:extLst>
              <a:ext uri="{FF2B5EF4-FFF2-40B4-BE49-F238E27FC236}">
                <a16:creationId xmlns="" xmlns:a16="http://schemas.microsoft.com/office/drawing/2014/main" id="{12A3A774-31B8-DBA8-CBD9-4E0572F3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0" y="472253"/>
            <a:ext cx="3316157" cy="261437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1FE8CF9F-C10F-5296-5545-592C1D190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354" y="424687"/>
            <a:ext cx="5233420" cy="2923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420" y="3097809"/>
            <a:ext cx="89031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dirty="0" smtClean="0">
                <a:latin typeface="Arial Black"/>
                <a:cs typeface="Arial Black"/>
              </a:rPr>
              <a:t>SUGESTÃO DE ESTUDO FUTURO</a:t>
            </a:r>
            <a:endParaRPr lang="pt-BR" sz="32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95749" cy="7772400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9ED47036-1A4F-4C81-B910-2ECA9412DB73}"/>
              </a:ext>
            </a:extLst>
          </p:cNvPr>
          <p:cNvSpPr txBox="1"/>
          <p:nvPr/>
        </p:nvSpPr>
        <p:spPr>
          <a:xfrm>
            <a:off x="4376420" y="3603076"/>
            <a:ext cx="65963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CUSTOMIZAR O RELACIONAMENTO COM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CONSUMIDOR FINAL DO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MARKETPLACE ATRAVÉS DA INTELIGÊNCIA DE DADOS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8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2801599" cy="7770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5059" y="1138381"/>
            <a:ext cx="5556885" cy="87972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lang="pt-BR" sz="2800" spc="235" dirty="0" smtClean="0"/>
              <a:t>CLUSTER DE CLASSIFICAÇÃO DE LEADS</a:t>
            </a:r>
            <a:endParaRPr sz="2800" dirty="0"/>
          </a:p>
        </p:txBody>
      </p:sp>
      <p:sp>
        <p:nvSpPr>
          <p:cNvPr id="10" name="object 2">
            <a:extLst>
              <a:ext uri="{FF2B5EF4-FFF2-40B4-BE49-F238E27FC236}">
                <a16:creationId xmlns="" xmlns:a16="http://schemas.microsoft.com/office/drawing/2014/main" id="{A1EB182B-DF73-4005-90F0-CC8B79DF7445}"/>
              </a:ext>
            </a:extLst>
          </p:cNvPr>
          <p:cNvSpPr txBox="1"/>
          <p:nvPr/>
        </p:nvSpPr>
        <p:spPr>
          <a:xfrm>
            <a:off x="4776241" y="3187435"/>
            <a:ext cx="4499496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análise das características dos diferentes visitantes do site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traçar uma estratégia de jornada por perfil de forma mais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assertiva.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utilização de dados internos, tais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idade,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gênero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ticket médio e histórico de compra, seria possível definir clusters de público alvo, onde cada cluster possuíria características distintas que definiria o meio de comunicação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a ser utilizado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esse público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bem como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recomendação de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periodicidade de contato, construindo uma jornada customizada.</a:t>
            </a:r>
          </a:p>
        </p:txBody>
      </p:sp>
      <p:pic>
        <p:nvPicPr>
          <p:cNvPr id="12290" name="Picture 2" descr="File:Drug Protein Interaction Map AURKA-AURKB  alisertib-barasertib-barasertib-HQPA.pn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737" y="2223655"/>
            <a:ext cx="3318048" cy="271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2801599" cy="7770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5059" y="1138381"/>
            <a:ext cx="5556885" cy="4565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lang="pt-BR" sz="2800" spc="235" dirty="0" smtClean="0"/>
              <a:t>ESTRATÉGIA DE ANÁLISE</a:t>
            </a:r>
            <a:endParaRPr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74083100"/>
              </p:ext>
            </p:extLst>
          </p:nvPr>
        </p:nvGraphicFramePr>
        <p:xfrm>
          <a:off x="4700156" y="1862282"/>
          <a:ext cx="8534400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863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0250" y="233781"/>
            <a:ext cx="13042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105">
                <a:solidFill>
                  <a:srgbClr val="4C4C4C"/>
                </a:solidFill>
                <a:latin typeface="Trebuchet MS"/>
                <a:cs typeface="Trebuchet MS"/>
              </a:rPr>
              <a:t>CONTATO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7983" y="1409906"/>
            <a:ext cx="5278336" cy="1867178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77800">
              <a:lnSpc>
                <a:spcPct val="150000"/>
              </a:lnSpc>
              <a:spcBef>
                <a:spcPts val="16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Atualmente, atuo em uma squad da BRQ como Engenheiro 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Sênior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construíndo o ELT e orquestrando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 pipelines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diferentes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bases através da cloud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Azure, trazendo valor para o negócio de seus clientes. 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5765" y="1413370"/>
            <a:ext cx="2078073" cy="88562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150495">
              <a:lnSpc>
                <a:spcPct val="107800"/>
              </a:lnSpc>
              <a:spcBef>
                <a:spcPts val="100"/>
              </a:spcBef>
            </a:pPr>
            <a:r>
              <a:rPr lang="pt-BR" sz="1700" b="1" spc="70" dirty="0">
                <a:solidFill>
                  <a:srgbClr val="414042"/>
                </a:solidFill>
                <a:latin typeface="Trebuchet MS"/>
                <a:cs typeface="Trebuchet MS"/>
              </a:rPr>
              <a:t>ANDRÉ</a:t>
            </a:r>
          </a:p>
          <a:p>
            <a:pPr marL="12700" marR="150495">
              <a:lnSpc>
                <a:spcPct val="107800"/>
              </a:lnSpc>
              <a:spcBef>
                <a:spcPts val="100"/>
              </a:spcBef>
            </a:pPr>
            <a:r>
              <a:rPr lang="pt-BR" sz="1700" b="1" spc="70" dirty="0">
                <a:solidFill>
                  <a:srgbClr val="414042"/>
                </a:solidFill>
                <a:latin typeface="Trebuchet MS"/>
                <a:cs typeface="Trebuchet MS"/>
              </a:rPr>
              <a:t>BERTOLLO</a:t>
            </a:r>
            <a:endParaRPr sz="1700" dirty="0">
              <a:latin typeface="Trebuchet MS"/>
              <a:cs typeface="Trebuchet MS"/>
            </a:endParaRPr>
          </a:p>
          <a:p>
            <a:pPr marL="12700" marR="5080">
              <a:lnSpc>
                <a:spcPts val="1500"/>
              </a:lnSpc>
              <a:spcBef>
                <a:spcPts val="760"/>
              </a:spcBef>
            </a:pPr>
            <a:r>
              <a:rPr lang="pt-BR" sz="1300" b="1" spc="-20" dirty="0">
                <a:solidFill>
                  <a:srgbClr val="414042"/>
                </a:solidFill>
                <a:latin typeface="Arial"/>
                <a:cs typeface="Arial"/>
              </a:rPr>
              <a:t>Engenheiro de Dados</a:t>
            </a:r>
          </a:p>
        </p:txBody>
      </p:sp>
      <p:pic>
        <p:nvPicPr>
          <p:cNvPr id="8" name="Imagem 7" descr="Homem sentado em frente a mesa&#10;&#10;Descrição gerada automaticamente">
            <a:extLst>
              <a:ext uri="{FF2B5EF4-FFF2-40B4-BE49-F238E27FC236}">
                <a16:creationId xmlns="" xmlns:a16="http://schemas.microsoft.com/office/drawing/2014/main" id="{6BCC6820-DF2F-4526-95E5-9DDEC72FCD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16310" r="41631" b="52789"/>
          <a:stretch/>
        </p:blipFill>
        <p:spPr>
          <a:xfrm>
            <a:off x="776602" y="1409906"/>
            <a:ext cx="1211585" cy="1530423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="" xmlns:a16="http://schemas.microsoft.com/office/drawing/2014/main" id="{F53C48C4-C6EE-4631-84A2-9DA84DD55B28}"/>
              </a:ext>
            </a:extLst>
          </p:cNvPr>
          <p:cNvSpPr txBox="1"/>
          <p:nvPr/>
        </p:nvSpPr>
        <p:spPr>
          <a:xfrm>
            <a:off x="2395765" y="2681969"/>
            <a:ext cx="5003800" cy="225703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77800">
              <a:lnSpc>
                <a:spcPts val="1550"/>
              </a:lnSpc>
              <a:spcBef>
                <a:spcPts val="160"/>
              </a:spcBef>
            </a:pP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pt-BR" sz="1400" i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ndre.r.bertollo@gmail.com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="" xmlns:a16="http://schemas.microsoft.com/office/drawing/2014/main" id="{0DB000DD-2374-4A3B-8FF8-924AAC8E1C5F}"/>
              </a:ext>
            </a:extLst>
          </p:cNvPr>
          <p:cNvSpPr txBox="1"/>
          <p:nvPr/>
        </p:nvSpPr>
        <p:spPr>
          <a:xfrm>
            <a:off x="2395765" y="2438400"/>
            <a:ext cx="3624035" cy="225703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77800">
              <a:lnSpc>
                <a:spcPts val="1550"/>
              </a:lnSpc>
              <a:spcBef>
                <a:spcPts val="160"/>
              </a:spcBef>
            </a:pPr>
            <a:r>
              <a:rPr lang="pt-BR" sz="1400" b="0" i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www.linkedin.com/in/</a:t>
            </a:r>
            <a:r>
              <a:rPr lang="pt-BR" sz="1400" b="0" i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andré-bertollo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hlinkClick r:id="rId6"/>
            <a:extLst>
              <a:ext uri="{FF2B5EF4-FFF2-40B4-BE49-F238E27FC236}">
                <a16:creationId xmlns="" xmlns:a16="http://schemas.microsoft.com/office/drawing/2014/main" id="{0171DDFC-1109-4418-976E-DCBA52EBE151}"/>
              </a:ext>
            </a:extLst>
          </p:cNvPr>
          <p:cNvSpPr txBox="1"/>
          <p:nvPr/>
        </p:nvSpPr>
        <p:spPr>
          <a:xfrm>
            <a:off x="730250" y="5877160"/>
            <a:ext cx="5670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 - ESTUDO </a:t>
            </a:r>
            <a:r>
              <a:rPr lang="pt-BR" sz="18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MERCADO ARGENTINO PARA O MARKETPLACE E O MERCADO ADS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3745175D-90EA-4115-A60F-F519F2EE1A0D}"/>
              </a:ext>
            </a:extLst>
          </p:cNvPr>
          <p:cNvSpPr txBox="1"/>
          <p:nvPr/>
        </p:nvSpPr>
        <p:spPr>
          <a:xfrm>
            <a:off x="803185" y="5235828"/>
            <a:ext cx="65963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dirty="0">
                <a:latin typeface="Arial Black"/>
                <a:cs typeface="Arial Black"/>
              </a:rPr>
              <a:t>Acesse o BI da análise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420" y="3097809"/>
            <a:ext cx="65963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dirty="0">
                <a:latin typeface="Arial Black"/>
                <a:cs typeface="Arial Black"/>
              </a:rPr>
              <a:t>ANÁLISE DE </a:t>
            </a:r>
            <a:r>
              <a:rPr lang="pt-BR" sz="3200" dirty="0" smtClean="0">
                <a:latin typeface="Arial Black"/>
                <a:cs typeface="Arial Black"/>
              </a:rPr>
              <a:t>MERCADO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95749" cy="7772400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9ED47036-1A4F-4C81-B910-2ECA9412DB73}"/>
              </a:ext>
            </a:extLst>
          </p:cNvPr>
          <p:cNvSpPr txBox="1"/>
          <p:nvPr/>
        </p:nvSpPr>
        <p:spPr>
          <a:xfrm>
            <a:off x="4376420" y="3603076"/>
            <a:ext cx="6596380" cy="113364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LEVANTAMENTO DE CARACTERÍSTICAS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MACROECONÔMICAS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ARGENTINA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COMPARANDO COM A REALIDADE EXISTENTE NO BRASIL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64998" y="1250066"/>
            <a:ext cx="6236602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/>
              <a:t>Identificação de mercado potencial e valor médio gasto na Argentina</a:t>
            </a:r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6508750" cy="222432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 Argentina possui o 24º maior PIB do mundo, segundo estimativas do FMI de 2022, sendo a segunda maior economia da América do Sul, estando atrás apenas do Brasil, que ocupa a 12ª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colocação geral.</a:t>
            </a: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400" spc="10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 compração entre os dados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macroeconômicos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dos dois países nos permitirá dimensionar o potencial e performance esperada nos serviços Marketplace e Mercado Livre Ads nos dois países.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76" y="2044801"/>
            <a:ext cx="5904844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bject 6"/>
          <p:cNvSpPr txBox="1"/>
          <p:nvPr/>
        </p:nvSpPr>
        <p:spPr>
          <a:xfrm>
            <a:off x="730250" y="1082547"/>
            <a:ext cx="5509043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ANÁLISE DE MERCADO ARGENTINO X BRASILEIRO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5980214"/>
            <a:ext cx="5715000" cy="1434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956127" y="6007353"/>
            <a:ext cx="17974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3,7x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56128" y="6502656"/>
            <a:ext cx="4440470" cy="75405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pt-BR" sz="1400" b="1" spc="-85" dirty="0" smtClean="0">
                <a:solidFill>
                  <a:srgbClr val="FFFFFF"/>
                </a:solidFill>
                <a:latin typeface="Arial"/>
                <a:cs typeface="Arial"/>
              </a:rPr>
              <a:t>A população economicamente ativa do Brasil é maior que a Argentina em 3,7 </a:t>
            </a:r>
            <a:r>
              <a:rPr lang="pt-BR" sz="1400" b="1" spc="-85" dirty="0" smtClean="0">
                <a:solidFill>
                  <a:srgbClr val="FFFFFF"/>
                </a:solidFill>
                <a:latin typeface="Arial"/>
                <a:cs typeface="Arial"/>
              </a:rPr>
              <a:t>x. Por isso, espera-se um </a:t>
            </a:r>
            <a:r>
              <a:rPr lang="pt-BR" sz="1400" b="1" spc="-85" dirty="0" smtClean="0">
                <a:solidFill>
                  <a:srgbClr val="FFFFFF"/>
                </a:solidFill>
                <a:latin typeface="Arial"/>
                <a:cs typeface="Arial"/>
              </a:rPr>
              <a:t>resultado em termos de receita maior no Brasil.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6508750" cy="178048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dimensionamento do </a:t>
            </a: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mercado potencial do comércio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eletrônico se deu em relação ao </a:t>
            </a: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total de população economicamente ativa.</a:t>
            </a: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Já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para a identificação </a:t>
            </a: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do potencial de gasto por habitante, foi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 o dado de gasto mensal com consumo pela </a:t>
            </a: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população economicamente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ativa.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93" y="2036252"/>
            <a:ext cx="5972119" cy="394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ject 6"/>
          <p:cNvSpPr txBox="1"/>
          <p:nvPr/>
        </p:nvSpPr>
        <p:spPr>
          <a:xfrm>
            <a:off x="730250" y="1082547"/>
            <a:ext cx="5509043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ANÁLISE DE MERCADO ARGENTINO X BRASILEIRO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14" name="object 61"/>
          <p:cNvSpPr txBox="1"/>
          <p:nvPr/>
        </p:nvSpPr>
        <p:spPr>
          <a:xfrm>
            <a:off x="6564997" y="1250066"/>
            <a:ext cx="6070347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/>
              <a:t>Identificação de mercado potencial e valor médio gasto no Brasil</a:t>
            </a:r>
            <a:endParaRPr dirty="0"/>
          </a:p>
        </p:txBody>
      </p:sp>
      <p:sp>
        <p:nvSpPr>
          <p:cNvPr id="15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610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405002" y="5986143"/>
            <a:ext cx="5396598" cy="1434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91400" y="1069044"/>
            <a:ext cx="6508750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TENDÊNCIA DO PIB E DO MERCADO DE TRABALHO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7427187" y="6022899"/>
            <a:ext cx="470859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A Taxa de desemprego reduziu em 2021, o que impacta positivamente o público do Marketplace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222432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Assim como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restante do mundo,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 economia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argentina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sofreu retração por conta da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pandemia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, impactando o mercado de trabalho e o Produto Interno Bruto, tendo seu pior resultado em 2020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. O ano de 2021 apresentou um aumento no PIB.</a:t>
            </a:r>
            <a:endParaRPr lang="pt-BR" sz="1400" spc="10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mercado de trabalho seguiu a mesma tendência, mostrando sinais de recuperação em 2021.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6" r="51541"/>
          <a:stretch/>
        </p:blipFill>
        <p:spPr bwMode="auto">
          <a:xfrm>
            <a:off x="197043" y="3636817"/>
            <a:ext cx="3252739" cy="280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1" r="51700" b="2320"/>
          <a:stretch/>
        </p:blipFill>
        <p:spPr bwMode="auto">
          <a:xfrm>
            <a:off x="3723084" y="3636818"/>
            <a:ext cx="3249216" cy="275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9" name="object 61"/>
          <p:cNvSpPr txBox="1"/>
          <p:nvPr/>
        </p:nvSpPr>
        <p:spPr>
          <a:xfrm>
            <a:off x="274421" y="1055002"/>
            <a:ext cx="6032861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 smtClean="0"/>
              <a:t>PERSPECTIVA </a:t>
            </a:r>
            <a:r>
              <a:rPr lang="pt-BR" dirty="0"/>
              <a:t>DO MERCADO ARGENTINO </a:t>
            </a:r>
            <a:r>
              <a:rPr lang="pt-BR" dirty="0" smtClean="0"/>
              <a:t>– ASPECTO ECONÔMICO</a:t>
            </a:r>
            <a:endParaRPr dirty="0"/>
          </a:p>
        </p:txBody>
      </p:sp>
      <p:sp>
        <p:nvSpPr>
          <p:cNvPr id="20" name="object 6"/>
          <p:cNvSpPr txBox="1"/>
          <p:nvPr/>
        </p:nvSpPr>
        <p:spPr>
          <a:xfrm>
            <a:off x="274421" y="2872664"/>
            <a:ext cx="5340927" cy="2745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PIB per capita(US$)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3826993" y="2872664"/>
            <a:ext cx="5340927" cy="2745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Taxa de desemprego(%)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544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405002" y="5986143"/>
            <a:ext cx="5396598" cy="1434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91400" y="1069044"/>
            <a:ext cx="6508750" cy="2745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TENDÊNCIA FISCAL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7427187" y="6022899"/>
            <a:ext cx="47085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Inflação elevada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59608" y="6505045"/>
            <a:ext cx="4440470" cy="75405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pt-BR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2021 apresentou o pior resultado em termos de inflação, o que é um aspecto negativo para o público do Marketplace.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266816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 Taxa de juros é determinante para o setor de comércio, sendo esperado que em época de juros altos, haja menor quantidade de dinheiro em circulação, uma vez que a rentabilidade por investimentos se torna atrativa, o que impacta negativamento o setor.</a:t>
            </a: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Elevar a taxa de juros é uma das estratégias utilizadas pelo governo para conter aumento excessivo da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inflação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e foi muito utilizado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durante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período da pandemia em vários países.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885950" indent="-285750">
              <a:lnSpc>
                <a:spcPct val="102899"/>
              </a:lnSpc>
              <a:spcBef>
                <a:spcPts val="40"/>
              </a:spcBef>
              <a:buFontTx/>
              <a:buChar char="-"/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r="50000"/>
          <a:stretch/>
        </p:blipFill>
        <p:spPr bwMode="auto">
          <a:xfrm>
            <a:off x="165100" y="3532908"/>
            <a:ext cx="3306705" cy="276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4" r="51281"/>
          <a:stretch/>
        </p:blipFill>
        <p:spPr bwMode="auto">
          <a:xfrm>
            <a:off x="3679625" y="3532908"/>
            <a:ext cx="3234607" cy="277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8" name="object 61"/>
          <p:cNvSpPr txBox="1"/>
          <p:nvPr/>
        </p:nvSpPr>
        <p:spPr>
          <a:xfrm>
            <a:off x="274421" y="1055002"/>
            <a:ext cx="6032861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 smtClean="0"/>
              <a:t>PERSPECTIVA </a:t>
            </a:r>
            <a:r>
              <a:rPr lang="pt-BR" dirty="0"/>
              <a:t>DO MERCADO ARGENTINO </a:t>
            </a:r>
            <a:r>
              <a:rPr lang="pt-BR" dirty="0" smtClean="0"/>
              <a:t>– ASPECTO ECONÔMICO</a:t>
            </a:r>
            <a:endParaRPr dirty="0"/>
          </a:p>
        </p:txBody>
      </p:sp>
      <p:sp>
        <p:nvSpPr>
          <p:cNvPr id="19" name="object 6"/>
          <p:cNvSpPr txBox="1"/>
          <p:nvPr/>
        </p:nvSpPr>
        <p:spPr>
          <a:xfrm>
            <a:off x="274421" y="2872664"/>
            <a:ext cx="5340927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Inflação(%)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3826993" y="2872664"/>
            <a:ext cx="5340927" cy="2745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Taxa de juros </a:t>
            </a:r>
            <a:r>
              <a:rPr lang="pt-BR" sz="1700" b="1" spc="105" dirty="0" smtClean="0">
                <a:latin typeface="Trebuchet MS"/>
                <a:cs typeface="Trebuchet MS"/>
              </a:rPr>
              <a:t>Bancária(%)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67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405002" y="5986143"/>
            <a:ext cx="5396598" cy="1434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91400" y="1069044"/>
            <a:ext cx="6508750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RESUMO DA ANÁLISE ECONÔMICA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4421" y="1055002"/>
            <a:ext cx="6032861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 smtClean="0"/>
              <a:t>PERSPECTIVA </a:t>
            </a:r>
            <a:r>
              <a:rPr lang="pt-BR" dirty="0"/>
              <a:t>DO MERCADO ARGENTINO </a:t>
            </a:r>
            <a:r>
              <a:rPr lang="pt-BR" dirty="0" smtClean="0"/>
              <a:t>– ASPECTO ECONÔMICO</a:t>
            </a:r>
            <a:endParaRPr dirty="0"/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11147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Apesar da taxa de desemprego 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PIB apresentarem resultados positivos no último ano, os parâmetros de Inflação e juros permancem elevados, indicando um cenário de incerteza </a:t>
            </a: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economia </a:t>
            </a: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rgentina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2" y="1952997"/>
            <a:ext cx="5499027" cy="49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6" name="object 63"/>
          <p:cNvSpPr txBox="1"/>
          <p:nvPr/>
        </p:nvSpPr>
        <p:spPr>
          <a:xfrm>
            <a:off x="7571257" y="6127551"/>
            <a:ext cx="49705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Incerteza na economia </a:t>
            </a:r>
            <a:r>
              <a:rPr lang="pt-BR" sz="2800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Argentina</a:t>
            </a: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753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91400" y="1069044"/>
            <a:ext cx="6508750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AUMENTO NO NÚMERO DE PESSOAS COM </a:t>
            </a:r>
            <a:r>
              <a:rPr lang="pt-BR" sz="1700" b="1" spc="105" dirty="0" smtClean="0">
                <a:latin typeface="Trebuchet MS"/>
                <a:cs typeface="Trebuchet MS"/>
              </a:rPr>
              <a:t>ACESSO À INTERNET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4422" y="1055002"/>
            <a:ext cx="5783478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 smtClean="0"/>
              <a:t>PERSPECTIVA </a:t>
            </a:r>
            <a:r>
              <a:rPr lang="pt-BR" dirty="0"/>
              <a:t>DO MERCADO ARGENTINO </a:t>
            </a:r>
            <a:r>
              <a:rPr lang="pt-BR" dirty="0" smtClean="0"/>
              <a:t>– ASPECTO SOCIAL</a:t>
            </a:r>
            <a:endParaRPr dirty="0"/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222432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investimento em educação é um fator que impacta indiretamente no índice de digitalização de um país, uma vez que o crescimento tecnológico sustentável depende do nível de instrução da população.</a:t>
            </a: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Um fator que é consequência do aumento da conectividade é o aumento no número de celulares registrados.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885950" indent="-285750">
              <a:lnSpc>
                <a:spcPct val="102899"/>
              </a:lnSpc>
              <a:spcBef>
                <a:spcPts val="40"/>
              </a:spcBef>
              <a:buFontTx/>
              <a:buChar char="-"/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5"/>
          <a:stretch/>
        </p:blipFill>
        <p:spPr bwMode="auto">
          <a:xfrm>
            <a:off x="274422" y="3584864"/>
            <a:ext cx="3155272" cy="274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/>
          <a:stretch/>
        </p:blipFill>
        <p:spPr bwMode="auto">
          <a:xfrm>
            <a:off x="3779296" y="3584864"/>
            <a:ext cx="3199679" cy="274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274421" y="2872664"/>
            <a:ext cx="5340927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Investimento em Educação(%)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3966476" y="2872664"/>
            <a:ext cx="4983792" cy="2745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Registro de celulares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587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9B7D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1357</Words>
  <Application>Microsoft Office PowerPoint</Application>
  <PresentationFormat>Custom</PresentationFormat>
  <Paragraphs>121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ESTRATÉGIA DE ANÁLISE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 DE CLASSIFICAÇÃO DE LEADS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Rosa Bertollo</dc:creator>
  <cp:lastModifiedBy>André Rosa Bertollo</cp:lastModifiedBy>
  <cp:revision>121</cp:revision>
  <dcterms:created xsi:type="dcterms:W3CDTF">2021-03-16T20:50:47Z</dcterms:created>
  <dcterms:modified xsi:type="dcterms:W3CDTF">2023-04-19T14:57:23Z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2021-01-08T00:00:00Z</vt:filetime>
  </property>
  <property fmtid="{D5CDD505-2E9C-101B-9397-08002B2CF9AE}" pid="3" name="Creator">
    <vt:lpwstr>Adobe InDesign 16.0 (Windows)</vt:lpwstr>
  </property>
  <property fmtid="{D5CDD505-2E9C-101B-9397-08002B2CF9AE}" pid="4" name="LastSaved">
    <vt:filetime>2021-03-16T00:00:00Z</vt:filetime>
  </property>
</Properties>
</file>