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8" r:id="rId3"/>
    <p:sldId id="261" r:id="rId4"/>
    <p:sldId id="296" r:id="rId5"/>
    <p:sldId id="297" r:id="rId6"/>
    <p:sldId id="300" r:id="rId7"/>
    <p:sldId id="303" r:id="rId8"/>
    <p:sldId id="304" r:id="rId9"/>
    <p:sldId id="305" r:id="rId10"/>
  </p:sldIdLst>
  <p:sldSz cx="9144000" cy="5143500" type="screen16x9"/>
  <p:notesSz cx="6858000" cy="9144000"/>
  <p:embeddedFontLst>
    <p:embeddedFont>
      <p:font typeface="Assistant" pitchFamily="2" charset="-79"/>
      <p:regular r:id="rId12"/>
      <p:bold r:id="rId13"/>
    </p:embeddedFont>
    <p:embeddedFont>
      <p:font typeface="Cousine" panose="020B0604020202020204" charset="0"/>
      <p:regular r:id="rId14"/>
      <p:bold r:id="rId15"/>
      <p:italic r:id="rId16"/>
      <p:boldItalic r:id="rId17"/>
    </p:embeddedFont>
    <p:embeddedFont>
      <p:font typeface="IBM Plex Mono" panose="020B0509050203000203" pitchFamily="49" charset="0"/>
      <p:regular r:id="rId18"/>
      <p:bold r:id="rId19"/>
      <p:italic r:id="rId20"/>
      <p:boldItalic r:id="rId21"/>
    </p:embeddedFont>
    <p:embeddedFont>
      <p:font typeface="Raleway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09DA05-F252-4EE1-9BAA-6EBC99B0D50F}">
  <a:tblStyle styleId="{EC09DA05-F252-4EE1-9BAA-6EBC99B0D5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89C88D6-B208-47B5-B984-B88F829772B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2810" autoAdjust="0"/>
  </p:normalViewPr>
  <p:slideViewPr>
    <p:cSldViewPr snapToGrid="0">
      <p:cViewPr varScale="1">
        <p:scale>
          <a:sx n="101" d="100"/>
          <a:sy n="101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a655b80b7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8a655b80b7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895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524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998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201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195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a655b80b7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8a655b80b7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8754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-4" y="0"/>
            <a:ext cx="9144003" cy="51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574625"/>
            <a:ext cx="4354200" cy="15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2234400"/>
            <a:ext cx="19860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5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-4" y="0"/>
            <a:ext cx="9144003" cy="51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4306900" y="2990624"/>
            <a:ext cx="28692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724125" y="2990624"/>
            <a:ext cx="28692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724124" y="2621475"/>
            <a:ext cx="2869200" cy="4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Cousine"/>
                <a:ea typeface="Cousine"/>
                <a:cs typeface="Cousine"/>
                <a:sym typeface="Cous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306899" y="2621475"/>
            <a:ext cx="2869200" cy="4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Cousine"/>
                <a:ea typeface="Cousine"/>
                <a:cs typeface="Cousine"/>
                <a:sym typeface="Cous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7" name="Google Shape;27;p5"/>
          <p:cNvGrpSpPr/>
          <p:nvPr/>
        </p:nvGrpSpPr>
        <p:grpSpPr>
          <a:xfrm>
            <a:off x="8310387" y="1269226"/>
            <a:ext cx="472184" cy="3514293"/>
            <a:chOff x="8310387" y="1269226"/>
            <a:chExt cx="472184" cy="3514293"/>
          </a:xfrm>
        </p:grpSpPr>
        <p:pic>
          <p:nvPicPr>
            <p:cNvPr id="28" name="Google Shape;28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0387" y="1269226"/>
              <a:ext cx="336100" cy="3077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72296" y="4298833"/>
              <a:ext cx="210275" cy="48468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8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-4" y="0"/>
            <a:ext cx="9144003" cy="51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13225" y="1307113"/>
            <a:ext cx="54339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45" name="Google Shape;45;p8"/>
          <p:cNvGrpSpPr/>
          <p:nvPr/>
        </p:nvGrpSpPr>
        <p:grpSpPr>
          <a:xfrm>
            <a:off x="7915671" y="636176"/>
            <a:ext cx="964325" cy="4230200"/>
            <a:chOff x="7915671" y="636176"/>
            <a:chExt cx="964325" cy="4230200"/>
          </a:xfrm>
        </p:grpSpPr>
        <p:pic>
          <p:nvPicPr>
            <p:cNvPr id="46" name="Google Shape;46;p8"/>
            <p:cNvPicPr preferRelativeResize="0"/>
            <p:nvPr/>
          </p:nvPicPr>
          <p:blipFill rotWithShape="1">
            <a:blip r:embed="rId3">
              <a:alphaModFix/>
            </a:blip>
            <a:srcRect l="129" r="129"/>
            <a:stretch/>
          </p:blipFill>
          <p:spPr>
            <a:xfrm>
              <a:off x="7915671" y="3991205"/>
              <a:ext cx="886082" cy="87517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7" name="Google Shape;47;p8"/>
            <p:cNvGrpSpPr/>
            <p:nvPr/>
          </p:nvGrpSpPr>
          <p:grpSpPr>
            <a:xfrm>
              <a:off x="8094637" y="636176"/>
              <a:ext cx="785359" cy="699618"/>
              <a:chOff x="8094637" y="636176"/>
              <a:chExt cx="785359" cy="699618"/>
            </a:xfrm>
          </p:grpSpPr>
          <p:pic>
            <p:nvPicPr>
              <p:cNvPr id="48" name="Google Shape;48;p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8094637" y="636176"/>
                <a:ext cx="336100" cy="30772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" name="Google Shape;49;p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8669721" y="851108"/>
                <a:ext cx="210275" cy="4846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9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-4" y="0"/>
            <a:ext cx="9144003" cy="51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3557825" y="1324775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3557825" y="32891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9"/>
          <p:cNvGrpSpPr/>
          <p:nvPr/>
        </p:nvGrpSpPr>
        <p:grpSpPr>
          <a:xfrm>
            <a:off x="666075" y="696912"/>
            <a:ext cx="1478428" cy="3306084"/>
            <a:chOff x="513675" y="696912"/>
            <a:chExt cx="1478428" cy="3306084"/>
          </a:xfrm>
        </p:grpSpPr>
        <p:pic>
          <p:nvPicPr>
            <p:cNvPr id="55" name="Google Shape;55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1222" y="3743852"/>
              <a:ext cx="283032" cy="2591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3675" y="696912"/>
              <a:ext cx="662463" cy="652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62128" y="1324764"/>
              <a:ext cx="429975" cy="435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>
            <a:spLocks noGrp="1"/>
          </p:cNvSpPr>
          <p:nvPr>
            <p:ph type="pic" idx="2"/>
          </p:nvPr>
        </p:nvSpPr>
        <p:spPr>
          <a:xfrm>
            <a:off x="-24825" y="-6150"/>
            <a:ext cx="92109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3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-4" y="0"/>
            <a:ext cx="9144003" cy="51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2" hasCustomPrompt="1"/>
          </p:nvPr>
        </p:nvSpPr>
        <p:spPr>
          <a:xfrm>
            <a:off x="827326" y="13557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3" hasCustomPrompt="1"/>
          </p:nvPr>
        </p:nvSpPr>
        <p:spPr>
          <a:xfrm>
            <a:off x="827326" y="29416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4" hasCustomPrompt="1"/>
          </p:nvPr>
        </p:nvSpPr>
        <p:spPr>
          <a:xfrm>
            <a:off x="3528214" y="13557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5" hasCustomPrompt="1"/>
          </p:nvPr>
        </p:nvSpPr>
        <p:spPr>
          <a:xfrm>
            <a:off x="3528214" y="29416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6" hasCustomPrompt="1"/>
          </p:nvPr>
        </p:nvSpPr>
        <p:spPr>
          <a:xfrm>
            <a:off x="6225876" y="13557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7" hasCustomPrompt="1"/>
          </p:nvPr>
        </p:nvSpPr>
        <p:spPr>
          <a:xfrm>
            <a:off x="6225876" y="29416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827326" y="1912475"/>
            <a:ext cx="2094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Cousine"/>
                <a:ea typeface="Cousine"/>
                <a:cs typeface="Cousine"/>
                <a:sym typeface="Cousi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8"/>
          </p:nvPr>
        </p:nvSpPr>
        <p:spPr>
          <a:xfrm>
            <a:off x="3528214" y="1912475"/>
            <a:ext cx="2094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Cousine"/>
                <a:ea typeface="Cousine"/>
                <a:cs typeface="Cousine"/>
                <a:sym typeface="Cousi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9"/>
          </p:nvPr>
        </p:nvSpPr>
        <p:spPr>
          <a:xfrm>
            <a:off x="6225876" y="1912475"/>
            <a:ext cx="2094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Cousine"/>
                <a:ea typeface="Cousine"/>
                <a:cs typeface="Cousine"/>
                <a:sym typeface="Cousi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3"/>
          </p:nvPr>
        </p:nvSpPr>
        <p:spPr>
          <a:xfrm>
            <a:off x="827326" y="3498350"/>
            <a:ext cx="2094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Cousine"/>
                <a:ea typeface="Cousine"/>
                <a:cs typeface="Cousine"/>
                <a:sym typeface="Cousi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4"/>
          </p:nvPr>
        </p:nvSpPr>
        <p:spPr>
          <a:xfrm>
            <a:off x="3528214" y="3498350"/>
            <a:ext cx="2094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Cousine"/>
                <a:ea typeface="Cousine"/>
                <a:cs typeface="Cousine"/>
                <a:sym typeface="Cousi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5"/>
          </p:nvPr>
        </p:nvSpPr>
        <p:spPr>
          <a:xfrm>
            <a:off x="6225876" y="3498350"/>
            <a:ext cx="2094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Cousine"/>
                <a:ea typeface="Cousine"/>
                <a:cs typeface="Cousine"/>
                <a:sym typeface="Cousi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2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-4" y="0"/>
            <a:ext cx="9144003" cy="51435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Google Shape;156;p22"/>
          <p:cNvGrpSpPr/>
          <p:nvPr/>
        </p:nvGrpSpPr>
        <p:grpSpPr>
          <a:xfrm>
            <a:off x="666075" y="696912"/>
            <a:ext cx="1705678" cy="4014352"/>
            <a:chOff x="513675" y="696912"/>
            <a:chExt cx="1705678" cy="4014352"/>
          </a:xfrm>
        </p:grpSpPr>
        <p:pic>
          <p:nvPicPr>
            <p:cNvPr id="157" name="Google Shape;157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1222" y="3743852"/>
              <a:ext cx="283032" cy="2591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3675" y="696912"/>
              <a:ext cx="662463" cy="652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89378" y="4275589"/>
              <a:ext cx="429975" cy="435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3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-4" y="0"/>
            <a:ext cx="9144003" cy="51435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p23"/>
          <p:cNvGrpSpPr/>
          <p:nvPr/>
        </p:nvGrpSpPr>
        <p:grpSpPr>
          <a:xfrm>
            <a:off x="7286096" y="305955"/>
            <a:ext cx="1496475" cy="4477564"/>
            <a:chOff x="7286096" y="305955"/>
            <a:chExt cx="1496475" cy="4477564"/>
          </a:xfrm>
        </p:grpSpPr>
        <p:grpSp>
          <p:nvGrpSpPr>
            <p:cNvPr id="163" name="Google Shape;163;p23"/>
            <p:cNvGrpSpPr/>
            <p:nvPr/>
          </p:nvGrpSpPr>
          <p:grpSpPr>
            <a:xfrm>
              <a:off x="7286096" y="305955"/>
              <a:ext cx="1360391" cy="1271000"/>
              <a:chOff x="7915671" y="3991205"/>
              <a:chExt cx="1360391" cy="1271000"/>
            </a:xfrm>
          </p:grpSpPr>
          <p:pic>
            <p:nvPicPr>
              <p:cNvPr id="164" name="Google Shape;164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939962" y="4954476"/>
                <a:ext cx="336100" cy="30772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5" name="Google Shape;165;p2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915671" y="3991205"/>
                <a:ext cx="886082" cy="8751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6" name="Google Shape;166;p23"/>
            <p:cNvGrpSpPr/>
            <p:nvPr/>
          </p:nvGrpSpPr>
          <p:grpSpPr>
            <a:xfrm>
              <a:off x="7997212" y="4083901"/>
              <a:ext cx="785359" cy="699618"/>
              <a:chOff x="8094637" y="636176"/>
              <a:chExt cx="785359" cy="699618"/>
            </a:xfrm>
          </p:grpSpPr>
          <p:pic>
            <p:nvPicPr>
              <p:cNvPr id="167" name="Google Shape;167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094637" y="636176"/>
                <a:ext cx="336100" cy="30772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8" name="Google Shape;168;p2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8669721" y="851108"/>
                <a:ext cx="210275" cy="4846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Mono"/>
              <a:buNone/>
              <a:defRPr sz="3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Mono"/>
              <a:buNone/>
              <a:defRPr sz="3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Mono"/>
              <a:buNone/>
              <a:defRPr sz="3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Mono"/>
              <a:buNone/>
              <a:defRPr sz="3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Mono"/>
              <a:buNone/>
              <a:defRPr sz="3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Mono"/>
              <a:buNone/>
              <a:defRPr sz="3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Mono"/>
              <a:buNone/>
              <a:defRPr sz="3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Mono"/>
              <a:buNone/>
              <a:defRPr sz="3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Mono"/>
              <a:buNone/>
              <a:defRPr sz="3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ssistant"/>
              <a:buChar char="●"/>
              <a:defRPr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ssistant"/>
              <a:buChar char="○"/>
              <a:defRPr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ssistant"/>
              <a:buChar char="■"/>
              <a:defRPr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ssistant"/>
              <a:buChar char="●"/>
              <a:defRPr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ssistant"/>
              <a:buChar char="○"/>
              <a:defRPr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ssistant"/>
              <a:buChar char="■"/>
              <a:defRPr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ssistant"/>
              <a:buChar char="●"/>
              <a:defRPr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ssistant"/>
              <a:buChar char="○"/>
              <a:defRPr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ssistant"/>
              <a:buChar char="■"/>
              <a:defRPr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8" r:id="rId8"/>
    <p:sldLayoutId id="214748366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ctrTitle"/>
          </p:nvPr>
        </p:nvSpPr>
        <p:spPr>
          <a:xfrm>
            <a:off x="713225" y="59473"/>
            <a:ext cx="4354200" cy="20601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lt1"/>
                </a:solidFill>
              </a:rPr>
              <a:t>Sectorial ETF’s Analysis</a:t>
            </a:r>
            <a:endParaRPr sz="4400" dirty="0">
              <a:solidFill>
                <a:schemeClr val="lt1"/>
              </a:solidFill>
            </a:endParaRPr>
          </a:p>
        </p:txBody>
      </p:sp>
      <p:sp>
        <p:nvSpPr>
          <p:cNvPr id="181" name="Google Shape;181;p27"/>
          <p:cNvSpPr txBox="1">
            <a:spLocks noGrp="1"/>
          </p:cNvSpPr>
          <p:nvPr>
            <p:ph type="subTitle" idx="1"/>
          </p:nvPr>
        </p:nvSpPr>
        <p:spPr>
          <a:xfrm>
            <a:off x="555242" y="2524560"/>
            <a:ext cx="3231300" cy="1623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DAPT 0323 –  DATA ANALYSIS FINAL PROJECT</a:t>
            </a:r>
            <a:endParaRPr sz="3200" dirty="0"/>
          </a:p>
        </p:txBody>
      </p:sp>
      <p:grpSp>
        <p:nvGrpSpPr>
          <p:cNvPr id="182" name="Google Shape;182;p27"/>
          <p:cNvGrpSpPr/>
          <p:nvPr/>
        </p:nvGrpSpPr>
        <p:grpSpPr>
          <a:xfrm>
            <a:off x="4190476" y="2230245"/>
            <a:ext cx="4601353" cy="2542080"/>
            <a:chOff x="4190476" y="2286793"/>
            <a:chExt cx="4601353" cy="2485531"/>
          </a:xfrm>
        </p:grpSpPr>
        <p:pic>
          <p:nvPicPr>
            <p:cNvPr id="183" name="Google Shape;183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90476" y="2286793"/>
              <a:ext cx="763050" cy="7527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14654" y="4303742"/>
              <a:ext cx="473400" cy="4685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18394" y="4259487"/>
              <a:ext cx="261247" cy="2665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363829" y="2293123"/>
              <a:ext cx="428000" cy="5572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892A60C-D0DC-8817-B933-496949ACF1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5215" y="971984"/>
            <a:ext cx="1587826" cy="18736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0F875F-CC6A-30D5-C9A0-53830093BF3E}"/>
              </a:ext>
            </a:extLst>
          </p:cNvPr>
          <p:cNvSpPr txBox="1"/>
          <p:nvPr/>
        </p:nvSpPr>
        <p:spPr>
          <a:xfrm>
            <a:off x="5067425" y="180762"/>
            <a:ext cx="395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lt1"/>
                </a:solidFill>
                <a:latin typeface="Assistant"/>
                <a:cs typeface="Assistant"/>
                <a:sym typeface="Assistant"/>
              </a:rPr>
              <a:t>ANDREA</a:t>
            </a:r>
            <a:r>
              <a:rPr lang="it-IT" sz="3200" dirty="0"/>
              <a:t> </a:t>
            </a:r>
            <a:r>
              <a:rPr lang="it-IT" sz="3200" dirty="0">
                <a:solidFill>
                  <a:schemeClr val="lt1"/>
                </a:solidFill>
                <a:latin typeface="Assistant"/>
                <a:cs typeface="Assistant"/>
              </a:rPr>
              <a:t>CIAMBOTTI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26030A-AD7E-47FA-CE30-8FD3D2980DF8}"/>
              </a:ext>
            </a:extLst>
          </p:cNvPr>
          <p:cNvSpPr txBox="1"/>
          <p:nvPr/>
        </p:nvSpPr>
        <p:spPr>
          <a:xfrm>
            <a:off x="5999356" y="1203893"/>
            <a:ext cx="2691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7980A1-FD10-DE41-25D8-9782B10FFD51}"/>
              </a:ext>
            </a:extLst>
          </p:cNvPr>
          <p:cNvSpPr txBox="1"/>
          <p:nvPr/>
        </p:nvSpPr>
        <p:spPr>
          <a:xfrm>
            <a:off x="4506034" y="3106857"/>
            <a:ext cx="395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lt1"/>
                </a:solidFill>
                <a:latin typeface="Assistant"/>
                <a:cs typeface="Assistant"/>
              </a:rPr>
              <a:t>Email : Andrea.ciambotti@gmail.com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D475A6-3BD4-9BBF-4849-0CA30B2334F4}"/>
              </a:ext>
            </a:extLst>
          </p:cNvPr>
          <p:cNvSpPr txBox="1"/>
          <p:nvPr/>
        </p:nvSpPr>
        <p:spPr>
          <a:xfrm>
            <a:off x="4506035" y="3501365"/>
            <a:ext cx="4358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lt1"/>
                </a:solidFill>
                <a:latin typeface="Assistant"/>
                <a:cs typeface="Assistant"/>
              </a:rPr>
              <a:t>Linkedin: https://www.linkedin.com/in/andreaciambotti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E5C10B-833E-348D-9187-9298D57AD7B4}"/>
              </a:ext>
            </a:extLst>
          </p:cNvPr>
          <p:cNvSpPr txBox="1"/>
          <p:nvPr/>
        </p:nvSpPr>
        <p:spPr>
          <a:xfrm>
            <a:off x="4506034" y="3894517"/>
            <a:ext cx="526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lt1"/>
                </a:solidFill>
                <a:latin typeface="Assistant"/>
                <a:cs typeface="Assistant"/>
              </a:rPr>
              <a:t>Github</a:t>
            </a:r>
            <a:r>
              <a:rPr lang="it-IT" dirty="0">
                <a:solidFill>
                  <a:schemeClr val="lt1"/>
                </a:solidFill>
                <a:latin typeface="Assistant"/>
                <a:cs typeface="Assistant"/>
              </a:rPr>
              <a:t>: https://github.com/AndreCiambo/Epicode-DAPT0323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INDICE</a:t>
            </a:r>
            <a:endParaRPr dirty="0"/>
          </a:p>
        </p:txBody>
      </p:sp>
      <p:sp>
        <p:nvSpPr>
          <p:cNvPr id="204" name="Google Shape;204;p29"/>
          <p:cNvSpPr txBox="1">
            <a:spLocks noGrp="1"/>
          </p:cNvSpPr>
          <p:nvPr>
            <p:ph type="title" idx="2"/>
          </p:nvPr>
        </p:nvSpPr>
        <p:spPr>
          <a:xfrm>
            <a:off x="827326" y="135577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5" name="Google Shape;205;p29"/>
          <p:cNvSpPr txBox="1">
            <a:spLocks noGrp="1"/>
          </p:cNvSpPr>
          <p:nvPr>
            <p:ph type="title" idx="3"/>
          </p:nvPr>
        </p:nvSpPr>
        <p:spPr>
          <a:xfrm>
            <a:off x="827326" y="294160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06" name="Google Shape;206;p29"/>
          <p:cNvSpPr txBox="1">
            <a:spLocks noGrp="1"/>
          </p:cNvSpPr>
          <p:nvPr>
            <p:ph type="title" idx="4"/>
          </p:nvPr>
        </p:nvSpPr>
        <p:spPr>
          <a:xfrm>
            <a:off x="3528214" y="135577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title" idx="5"/>
          </p:nvPr>
        </p:nvSpPr>
        <p:spPr>
          <a:xfrm>
            <a:off x="3528214" y="294160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08" name="Google Shape;208;p29"/>
          <p:cNvSpPr txBox="1">
            <a:spLocks noGrp="1"/>
          </p:cNvSpPr>
          <p:nvPr>
            <p:ph type="title" idx="6"/>
          </p:nvPr>
        </p:nvSpPr>
        <p:spPr>
          <a:xfrm>
            <a:off x="6225876" y="135577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9" name="Google Shape;209;p29"/>
          <p:cNvSpPr txBox="1">
            <a:spLocks noGrp="1"/>
          </p:cNvSpPr>
          <p:nvPr>
            <p:ph type="title" idx="7"/>
          </p:nvPr>
        </p:nvSpPr>
        <p:spPr>
          <a:xfrm>
            <a:off x="6225876" y="294160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10" name="Google Shape;210;p29"/>
          <p:cNvSpPr txBox="1">
            <a:spLocks noGrp="1"/>
          </p:cNvSpPr>
          <p:nvPr>
            <p:ph type="subTitle" idx="1"/>
          </p:nvPr>
        </p:nvSpPr>
        <p:spPr>
          <a:xfrm>
            <a:off x="827326" y="1912475"/>
            <a:ext cx="20940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BM Plex Mono"/>
                <a:ea typeface="IBM Plex Mono"/>
                <a:cs typeface="IBM Plex Mono"/>
                <a:sym typeface="IBM Plex Mono"/>
              </a:rPr>
              <a:t>Introduzione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1" name="Google Shape;211;p29"/>
          <p:cNvSpPr txBox="1">
            <a:spLocks noGrp="1"/>
          </p:cNvSpPr>
          <p:nvPr>
            <p:ph type="subTitle" idx="8"/>
          </p:nvPr>
        </p:nvSpPr>
        <p:spPr>
          <a:xfrm>
            <a:off x="3528214" y="1912475"/>
            <a:ext cx="20940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BM Plex Mono"/>
                <a:ea typeface="IBM Plex Mono"/>
                <a:cs typeface="IBM Plex Mono"/>
                <a:sym typeface="IBM Plex Mono"/>
              </a:rPr>
              <a:t>Scraping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2" name="Google Shape;212;p29"/>
          <p:cNvSpPr txBox="1">
            <a:spLocks noGrp="1"/>
          </p:cNvSpPr>
          <p:nvPr>
            <p:ph type="subTitle" idx="9"/>
          </p:nvPr>
        </p:nvSpPr>
        <p:spPr>
          <a:xfrm>
            <a:off x="5709424" y="1983773"/>
            <a:ext cx="3092326" cy="6505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BM Plex Mono"/>
                <a:ea typeface="IBM Plex Mono"/>
                <a:cs typeface="IBM Plex Mono"/>
                <a:sym typeface="IBM Plex Mono"/>
              </a:rPr>
              <a:t>Data Cleaning &amp; Manipulation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3" name="Google Shape;213;p29"/>
          <p:cNvSpPr txBox="1">
            <a:spLocks noGrp="1"/>
          </p:cNvSpPr>
          <p:nvPr>
            <p:ph type="subTitle" idx="13"/>
          </p:nvPr>
        </p:nvSpPr>
        <p:spPr>
          <a:xfrm>
            <a:off x="827326" y="3498350"/>
            <a:ext cx="20940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BM Plex Mono"/>
                <a:ea typeface="IBM Plex Mono"/>
                <a:cs typeface="IBM Plex Mono"/>
                <a:sym typeface="IBM Plex Mono"/>
              </a:rPr>
              <a:t>Data Analysis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4" name="Google Shape;214;p29"/>
          <p:cNvSpPr txBox="1">
            <a:spLocks noGrp="1"/>
          </p:cNvSpPr>
          <p:nvPr>
            <p:ph type="subTitle" idx="14"/>
          </p:nvPr>
        </p:nvSpPr>
        <p:spPr>
          <a:xfrm>
            <a:off x="3528214" y="3498350"/>
            <a:ext cx="20940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BM Plex Mono"/>
                <a:ea typeface="IBM Plex Mono"/>
                <a:cs typeface="IBM Plex Mono"/>
                <a:sym typeface="IBM Plex Mono"/>
              </a:rPr>
              <a:t>Data Visualization	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" name="Google Shape;215;p29"/>
          <p:cNvSpPr txBox="1">
            <a:spLocks noGrp="1"/>
          </p:cNvSpPr>
          <p:nvPr>
            <p:ph type="subTitle" idx="15"/>
          </p:nvPr>
        </p:nvSpPr>
        <p:spPr>
          <a:xfrm>
            <a:off x="6225876" y="3498350"/>
            <a:ext cx="20940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BM Plex Mono"/>
                <a:ea typeface="IBM Plex Mono"/>
                <a:cs typeface="IBM Plex Mono"/>
                <a:sym typeface="IBM Plex Mono"/>
              </a:rPr>
              <a:t>Conclusione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216" name="Google Shape;216;p29"/>
          <p:cNvGrpSpPr/>
          <p:nvPr/>
        </p:nvGrpSpPr>
        <p:grpSpPr>
          <a:xfrm>
            <a:off x="8026451" y="726021"/>
            <a:ext cx="1022261" cy="4140355"/>
            <a:chOff x="8026451" y="726021"/>
            <a:chExt cx="1022261" cy="4140355"/>
          </a:xfrm>
        </p:grpSpPr>
        <p:grpSp>
          <p:nvGrpSpPr>
            <p:cNvPr id="217" name="Google Shape;217;p29"/>
            <p:cNvGrpSpPr/>
            <p:nvPr/>
          </p:nvGrpSpPr>
          <p:grpSpPr>
            <a:xfrm>
              <a:off x="8026451" y="3943426"/>
              <a:ext cx="1022261" cy="922950"/>
              <a:chOff x="8026451" y="3943426"/>
              <a:chExt cx="1022261" cy="922950"/>
            </a:xfrm>
          </p:grpSpPr>
          <p:pic>
            <p:nvPicPr>
              <p:cNvPr id="218" name="Google Shape;218;p2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712612" y="3943426"/>
                <a:ext cx="336100" cy="30772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2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8026451" y="4251150"/>
                <a:ext cx="622900" cy="615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0" name="Google Shape;220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220444" y="726021"/>
              <a:ext cx="581306" cy="572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>
            <a:spLocks noGrp="1"/>
          </p:cNvSpPr>
          <p:nvPr>
            <p:ph type="subTitle" idx="4"/>
          </p:nvPr>
        </p:nvSpPr>
        <p:spPr>
          <a:xfrm>
            <a:off x="1196848" y="1258032"/>
            <a:ext cx="2020086" cy="4612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BM Plex Mono"/>
                <a:ea typeface="IBM Plex Mono"/>
                <a:cs typeface="IBM Plex Mono"/>
                <a:sym typeface="IBM Plex Mono"/>
              </a:rPr>
              <a:t>Idea Progetto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 Introduzione</a:t>
            </a:r>
            <a:endParaRPr dirty="0"/>
          </a:p>
        </p:txBody>
      </p:sp>
      <p:sp>
        <p:nvSpPr>
          <p:cNvPr id="247" name="Google Shape;247;p32"/>
          <p:cNvSpPr txBox="1">
            <a:spLocks noGrp="1"/>
          </p:cNvSpPr>
          <p:nvPr>
            <p:ph type="subTitle" idx="1"/>
          </p:nvPr>
        </p:nvSpPr>
        <p:spPr>
          <a:xfrm>
            <a:off x="431180" y="2051083"/>
            <a:ext cx="7300332" cy="2786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400" dirty="0"/>
              <a:t>Analisi Dettagliata di  rischio e performance di ETF Settoriali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400" dirty="0"/>
              <a:t>Possibilità di mettere in pratica tutto il Knowledge acquisito durante il corso da Data Analyst presso </a:t>
            </a:r>
            <a:r>
              <a:rPr lang="it-IT" sz="1400" dirty="0" err="1"/>
              <a:t>Epicode</a:t>
            </a:r>
            <a:r>
              <a:rPr lang="it-IT" sz="1400" dirty="0"/>
              <a:t>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it-IT" sz="1400" u="sng" dirty="0"/>
              <a:t>Perché un progetto finale su Exchange Trade Funds?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it-IT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400" dirty="0"/>
              <a:t>Sono strumenti finanziari unici in termini di : - Diversificazione, - Liquidità, Trasparenza, Flessibilità, Costi ridotti.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400" dirty="0"/>
              <a:t>ETF hanno superato i 10.000 miliardi di dollari in asset globali nel 2023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it-IT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400" dirty="0"/>
              <a:t>Un argomento molto tecnico, perfetto per utilizzare strumenti di Analisi Dati avanzati.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51" name="Google Shape;251;p32"/>
          <p:cNvSpPr/>
          <p:nvPr/>
        </p:nvSpPr>
        <p:spPr>
          <a:xfrm>
            <a:off x="280842" y="1118447"/>
            <a:ext cx="740400" cy="740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2"/>
          <p:cNvSpPr/>
          <p:nvPr/>
        </p:nvSpPr>
        <p:spPr>
          <a:xfrm>
            <a:off x="456448" y="1310683"/>
            <a:ext cx="389187" cy="355927"/>
          </a:xfrm>
          <a:custGeom>
            <a:avLst/>
            <a:gdLst/>
            <a:ahLst/>
            <a:cxnLst/>
            <a:rect l="l" t="t" r="r" b="b"/>
            <a:pathLst>
              <a:path w="12228" h="11183" extrusionOk="0">
                <a:moveTo>
                  <a:pt x="4560" y="3991"/>
                </a:moveTo>
                <a:cubicBezTo>
                  <a:pt x="4739" y="3991"/>
                  <a:pt x="4894" y="4146"/>
                  <a:pt x="4894" y="4324"/>
                </a:cubicBezTo>
                <a:cubicBezTo>
                  <a:pt x="4894" y="4503"/>
                  <a:pt x="4739" y="4646"/>
                  <a:pt x="4560" y="4646"/>
                </a:cubicBezTo>
                <a:cubicBezTo>
                  <a:pt x="4382" y="4646"/>
                  <a:pt x="4239" y="4503"/>
                  <a:pt x="4239" y="4324"/>
                </a:cubicBezTo>
                <a:cubicBezTo>
                  <a:pt x="4251" y="4134"/>
                  <a:pt x="4382" y="3991"/>
                  <a:pt x="4560" y="3991"/>
                </a:cubicBezTo>
                <a:close/>
                <a:moveTo>
                  <a:pt x="5930" y="1419"/>
                </a:moveTo>
                <a:lnTo>
                  <a:pt x="5930" y="2003"/>
                </a:lnTo>
                <a:lnTo>
                  <a:pt x="5941" y="4051"/>
                </a:lnTo>
                <a:lnTo>
                  <a:pt x="5965" y="5872"/>
                </a:lnTo>
                <a:lnTo>
                  <a:pt x="1619" y="4908"/>
                </a:lnTo>
                <a:cubicBezTo>
                  <a:pt x="1869" y="3801"/>
                  <a:pt x="2548" y="2848"/>
                  <a:pt x="3489" y="2229"/>
                </a:cubicBezTo>
                <a:lnTo>
                  <a:pt x="4275" y="3670"/>
                </a:lnTo>
                <a:cubicBezTo>
                  <a:pt x="4025" y="3777"/>
                  <a:pt x="3858" y="4027"/>
                  <a:pt x="3858" y="4313"/>
                </a:cubicBezTo>
                <a:cubicBezTo>
                  <a:pt x="3858" y="4694"/>
                  <a:pt x="4179" y="5027"/>
                  <a:pt x="4572" y="5027"/>
                </a:cubicBezTo>
                <a:cubicBezTo>
                  <a:pt x="4965" y="5027"/>
                  <a:pt x="5287" y="4705"/>
                  <a:pt x="5287" y="4313"/>
                </a:cubicBezTo>
                <a:cubicBezTo>
                  <a:pt x="5287" y="3967"/>
                  <a:pt x="5037" y="3670"/>
                  <a:pt x="4715" y="3610"/>
                </a:cubicBezTo>
                <a:lnTo>
                  <a:pt x="3846" y="2015"/>
                </a:lnTo>
                <a:cubicBezTo>
                  <a:pt x="4477" y="1657"/>
                  <a:pt x="5168" y="1455"/>
                  <a:pt x="5930" y="1419"/>
                </a:cubicBezTo>
                <a:close/>
                <a:moveTo>
                  <a:pt x="6287" y="4265"/>
                </a:moveTo>
                <a:cubicBezTo>
                  <a:pt x="7227" y="4348"/>
                  <a:pt x="7965" y="5158"/>
                  <a:pt x="7965" y="6122"/>
                </a:cubicBezTo>
                <a:cubicBezTo>
                  <a:pt x="7965" y="6491"/>
                  <a:pt x="7846" y="6872"/>
                  <a:pt x="7644" y="7170"/>
                </a:cubicBezTo>
                <a:lnTo>
                  <a:pt x="6287" y="6039"/>
                </a:lnTo>
                <a:lnTo>
                  <a:pt x="6287" y="4265"/>
                </a:lnTo>
                <a:close/>
                <a:moveTo>
                  <a:pt x="6477" y="348"/>
                </a:moveTo>
                <a:cubicBezTo>
                  <a:pt x="9501" y="526"/>
                  <a:pt x="11871" y="3039"/>
                  <a:pt x="11871" y="6063"/>
                </a:cubicBezTo>
                <a:cubicBezTo>
                  <a:pt x="11835" y="7349"/>
                  <a:pt x="11454" y="8539"/>
                  <a:pt x="10728" y="9516"/>
                </a:cubicBezTo>
                <a:cubicBezTo>
                  <a:pt x="10692" y="9563"/>
                  <a:pt x="10644" y="9575"/>
                  <a:pt x="10609" y="9575"/>
                </a:cubicBezTo>
                <a:cubicBezTo>
                  <a:pt x="10561" y="9575"/>
                  <a:pt x="10513" y="9563"/>
                  <a:pt x="10490" y="9527"/>
                </a:cubicBezTo>
                <a:lnTo>
                  <a:pt x="9537" y="8730"/>
                </a:lnTo>
                <a:cubicBezTo>
                  <a:pt x="10013" y="8123"/>
                  <a:pt x="10311" y="7384"/>
                  <a:pt x="10394" y="6610"/>
                </a:cubicBezTo>
                <a:cubicBezTo>
                  <a:pt x="10406" y="6491"/>
                  <a:pt x="10323" y="6396"/>
                  <a:pt x="10204" y="6396"/>
                </a:cubicBezTo>
                <a:cubicBezTo>
                  <a:pt x="10097" y="6396"/>
                  <a:pt x="10025" y="6468"/>
                  <a:pt x="10013" y="6551"/>
                </a:cubicBezTo>
                <a:cubicBezTo>
                  <a:pt x="9930" y="7206"/>
                  <a:pt x="9680" y="7849"/>
                  <a:pt x="9299" y="8384"/>
                </a:cubicBezTo>
                <a:cubicBezTo>
                  <a:pt x="9275" y="8396"/>
                  <a:pt x="9263" y="8432"/>
                  <a:pt x="9251" y="8444"/>
                </a:cubicBezTo>
                <a:cubicBezTo>
                  <a:pt x="9251" y="8444"/>
                  <a:pt x="9251" y="8456"/>
                  <a:pt x="9239" y="8456"/>
                </a:cubicBezTo>
                <a:lnTo>
                  <a:pt x="7954" y="7372"/>
                </a:lnTo>
                <a:cubicBezTo>
                  <a:pt x="8227" y="7003"/>
                  <a:pt x="8370" y="6539"/>
                  <a:pt x="8370" y="6075"/>
                </a:cubicBezTo>
                <a:cubicBezTo>
                  <a:pt x="8370" y="4908"/>
                  <a:pt x="7465" y="3920"/>
                  <a:pt x="6299" y="3836"/>
                </a:cubicBezTo>
                <a:lnTo>
                  <a:pt x="6287" y="2146"/>
                </a:lnTo>
                <a:lnTo>
                  <a:pt x="6418" y="2146"/>
                </a:lnTo>
                <a:cubicBezTo>
                  <a:pt x="6453" y="2146"/>
                  <a:pt x="6501" y="2146"/>
                  <a:pt x="6525" y="2169"/>
                </a:cubicBezTo>
                <a:cubicBezTo>
                  <a:pt x="8358" y="2360"/>
                  <a:pt x="9811" y="3812"/>
                  <a:pt x="10025" y="5646"/>
                </a:cubicBezTo>
                <a:cubicBezTo>
                  <a:pt x="10037" y="5753"/>
                  <a:pt x="10109" y="5813"/>
                  <a:pt x="10216" y="5813"/>
                </a:cubicBezTo>
                <a:cubicBezTo>
                  <a:pt x="10335" y="5813"/>
                  <a:pt x="10430" y="5706"/>
                  <a:pt x="10406" y="5598"/>
                </a:cubicBezTo>
                <a:cubicBezTo>
                  <a:pt x="10192" y="3503"/>
                  <a:pt x="8430" y="1848"/>
                  <a:pt x="6299" y="1765"/>
                </a:cubicBezTo>
                <a:lnTo>
                  <a:pt x="6299" y="526"/>
                </a:lnTo>
                <a:cubicBezTo>
                  <a:pt x="6299" y="479"/>
                  <a:pt x="6322" y="443"/>
                  <a:pt x="6346" y="407"/>
                </a:cubicBezTo>
                <a:cubicBezTo>
                  <a:pt x="6382" y="360"/>
                  <a:pt x="6418" y="348"/>
                  <a:pt x="6477" y="348"/>
                </a:cubicBezTo>
                <a:close/>
                <a:moveTo>
                  <a:pt x="1477" y="5277"/>
                </a:moveTo>
                <a:lnTo>
                  <a:pt x="5870" y="6241"/>
                </a:lnTo>
                <a:lnTo>
                  <a:pt x="4667" y="10575"/>
                </a:lnTo>
                <a:cubicBezTo>
                  <a:pt x="2774" y="9980"/>
                  <a:pt x="1405" y="8206"/>
                  <a:pt x="1405" y="6110"/>
                </a:cubicBezTo>
                <a:cubicBezTo>
                  <a:pt x="1405" y="5825"/>
                  <a:pt x="1441" y="5539"/>
                  <a:pt x="1477" y="5277"/>
                </a:cubicBezTo>
                <a:close/>
                <a:moveTo>
                  <a:pt x="6215" y="6468"/>
                </a:moveTo>
                <a:lnTo>
                  <a:pt x="7549" y="7599"/>
                </a:lnTo>
                <a:lnTo>
                  <a:pt x="9132" y="8920"/>
                </a:lnTo>
                <a:lnTo>
                  <a:pt x="9573" y="9289"/>
                </a:lnTo>
                <a:cubicBezTo>
                  <a:pt x="8680" y="10266"/>
                  <a:pt x="7430" y="10813"/>
                  <a:pt x="6108" y="10813"/>
                </a:cubicBezTo>
                <a:cubicBezTo>
                  <a:pt x="5739" y="10813"/>
                  <a:pt x="5382" y="10766"/>
                  <a:pt x="5037" y="10694"/>
                </a:cubicBezTo>
                <a:lnTo>
                  <a:pt x="6215" y="6468"/>
                </a:lnTo>
                <a:close/>
                <a:moveTo>
                  <a:pt x="6429" y="1"/>
                </a:moveTo>
                <a:cubicBezTo>
                  <a:pt x="6297" y="1"/>
                  <a:pt x="6159" y="59"/>
                  <a:pt x="6060" y="157"/>
                </a:cubicBezTo>
                <a:cubicBezTo>
                  <a:pt x="5953" y="264"/>
                  <a:pt x="5882" y="407"/>
                  <a:pt x="5882" y="562"/>
                </a:cubicBezTo>
                <a:lnTo>
                  <a:pt x="5882" y="1038"/>
                </a:lnTo>
                <a:cubicBezTo>
                  <a:pt x="5084" y="1062"/>
                  <a:pt x="4310" y="1288"/>
                  <a:pt x="3620" y="1669"/>
                </a:cubicBezTo>
                <a:lnTo>
                  <a:pt x="3191" y="872"/>
                </a:lnTo>
                <a:cubicBezTo>
                  <a:pt x="3155" y="812"/>
                  <a:pt x="3084" y="764"/>
                  <a:pt x="3024" y="764"/>
                </a:cubicBezTo>
                <a:lnTo>
                  <a:pt x="393" y="764"/>
                </a:lnTo>
                <a:lnTo>
                  <a:pt x="393" y="443"/>
                </a:lnTo>
                <a:cubicBezTo>
                  <a:pt x="393" y="336"/>
                  <a:pt x="298" y="241"/>
                  <a:pt x="203" y="241"/>
                </a:cubicBezTo>
                <a:cubicBezTo>
                  <a:pt x="95" y="241"/>
                  <a:pt x="0" y="336"/>
                  <a:pt x="0" y="443"/>
                </a:cubicBezTo>
                <a:lnTo>
                  <a:pt x="0" y="1467"/>
                </a:lnTo>
                <a:cubicBezTo>
                  <a:pt x="0" y="1574"/>
                  <a:pt x="95" y="1657"/>
                  <a:pt x="203" y="1657"/>
                </a:cubicBezTo>
                <a:cubicBezTo>
                  <a:pt x="298" y="1657"/>
                  <a:pt x="393" y="1562"/>
                  <a:pt x="393" y="1467"/>
                </a:cubicBezTo>
                <a:lnTo>
                  <a:pt x="393" y="1157"/>
                </a:lnTo>
                <a:lnTo>
                  <a:pt x="2917" y="1157"/>
                </a:lnTo>
                <a:lnTo>
                  <a:pt x="3310" y="1872"/>
                </a:lnTo>
                <a:cubicBezTo>
                  <a:pt x="3024" y="2062"/>
                  <a:pt x="2762" y="2277"/>
                  <a:pt x="2501" y="2527"/>
                </a:cubicBezTo>
                <a:cubicBezTo>
                  <a:pt x="1548" y="3467"/>
                  <a:pt x="1036" y="4753"/>
                  <a:pt x="1036" y="6098"/>
                </a:cubicBezTo>
                <a:cubicBezTo>
                  <a:pt x="1036" y="8885"/>
                  <a:pt x="3310" y="11182"/>
                  <a:pt x="6120" y="11182"/>
                </a:cubicBezTo>
                <a:cubicBezTo>
                  <a:pt x="7573" y="11182"/>
                  <a:pt x="8918" y="10575"/>
                  <a:pt x="9882" y="9516"/>
                </a:cubicBezTo>
                <a:lnTo>
                  <a:pt x="10240" y="9813"/>
                </a:lnTo>
                <a:cubicBezTo>
                  <a:pt x="10347" y="9908"/>
                  <a:pt x="10466" y="9944"/>
                  <a:pt x="10597" y="9944"/>
                </a:cubicBezTo>
                <a:lnTo>
                  <a:pt x="10656" y="9944"/>
                </a:lnTo>
                <a:cubicBezTo>
                  <a:pt x="10811" y="9932"/>
                  <a:pt x="10942" y="9837"/>
                  <a:pt x="11037" y="9718"/>
                </a:cubicBezTo>
                <a:cubicBezTo>
                  <a:pt x="11823" y="8670"/>
                  <a:pt x="12228" y="7420"/>
                  <a:pt x="12228" y="6098"/>
                </a:cubicBezTo>
                <a:cubicBezTo>
                  <a:pt x="12228" y="2884"/>
                  <a:pt x="9692" y="205"/>
                  <a:pt x="6465" y="2"/>
                </a:cubicBezTo>
                <a:cubicBezTo>
                  <a:pt x="6453" y="1"/>
                  <a:pt x="6441" y="1"/>
                  <a:pt x="642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6" name="Google Shape;2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6096" y="305955"/>
            <a:ext cx="886082" cy="875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7212" y="4083901"/>
            <a:ext cx="336100" cy="307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>
            <a:spLocks noGrp="1"/>
          </p:cNvSpPr>
          <p:nvPr>
            <p:ph type="subTitle" idx="4"/>
          </p:nvPr>
        </p:nvSpPr>
        <p:spPr>
          <a:xfrm>
            <a:off x="1196847" y="1258032"/>
            <a:ext cx="3925279" cy="4612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BM Plex Mono"/>
                <a:ea typeface="IBM Plex Mono"/>
                <a:cs typeface="IBM Plex Mono"/>
                <a:sym typeface="IBM Plex Mono"/>
              </a:rPr>
              <a:t>2.1 Raccolta Dati - Python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 SCRAPING</a:t>
            </a:r>
            <a:endParaRPr dirty="0"/>
          </a:p>
        </p:txBody>
      </p:sp>
      <p:sp>
        <p:nvSpPr>
          <p:cNvPr id="247" name="Google Shape;247;p32"/>
          <p:cNvSpPr txBox="1">
            <a:spLocks noGrp="1"/>
          </p:cNvSpPr>
          <p:nvPr>
            <p:ph type="subTitle" idx="1"/>
          </p:nvPr>
        </p:nvSpPr>
        <p:spPr>
          <a:xfrm>
            <a:off x="431180" y="2051083"/>
            <a:ext cx="7300332" cy="25952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400" dirty="0"/>
              <a:t>5 Settori individuati e da analizzare : Energetico, Finanziario, Tecnologico, Sanitario &amp; Beni di Consumo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400" dirty="0"/>
              <a:t>5 ETF analizzati e selezionati per ogni settore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it-IT" sz="1400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400" dirty="0"/>
              <a:t>Dati ottenuti da diverse fonti : Yahoo Finance, Investing.com, ETF.com, Morningstar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400" dirty="0" err="1"/>
              <a:t>Scraping</a:t>
            </a:r>
            <a:r>
              <a:rPr lang="it-IT" sz="1400" dirty="0"/>
              <a:t> effettuato direttamente con Python, attraverso la libreria </a:t>
            </a:r>
            <a:r>
              <a:rPr lang="it-IT" sz="1400" dirty="0" err="1"/>
              <a:t>Yfinance</a:t>
            </a:r>
            <a:r>
              <a:rPr lang="it-IT" sz="1400" dirty="0"/>
              <a:t> principalmente per automatizzare il processo ed evitare possibili errori manuali.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it-IT" sz="1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it-IT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it-IT" sz="1400" dirty="0"/>
              <a:t>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51" name="Google Shape;251;p32"/>
          <p:cNvSpPr/>
          <p:nvPr/>
        </p:nvSpPr>
        <p:spPr>
          <a:xfrm>
            <a:off x="280842" y="1118447"/>
            <a:ext cx="740400" cy="740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2"/>
          <p:cNvSpPr/>
          <p:nvPr/>
        </p:nvSpPr>
        <p:spPr>
          <a:xfrm>
            <a:off x="456448" y="1310683"/>
            <a:ext cx="389187" cy="355927"/>
          </a:xfrm>
          <a:custGeom>
            <a:avLst/>
            <a:gdLst/>
            <a:ahLst/>
            <a:cxnLst/>
            <a:rect l="l" t="t" r="r" b="b"/>
            <a:pathLst>
              <a:path w="12228" h="11183" extrusionOk="0">
                <a:moveTo>
                  <a:pt x="4560" y="3991"/>
                </a:moveTo>
                <a:cubicBezTo>
                  <a:pt x="4739" y="3991"/>
                  <a:pt x="4894" y="4146"/>
                  <a:pt x="4894" y="4324"/>
                </a:cubicBezTo>
                <a:cubicBezTo>
                  <a:pt x="4894" y="4503"/>
                  <a:pt x="4739" y="4646"/>
                  <a:pt x="4560" y="4646"/>
                </a:cubicBezTo>
                <a:cubicBezTo>
                  <a:pt x="4382" y="4646"/>
                  <a:pt x="4239" y="4503"/>
                  <a:pt x="4239" y="4324"/>
                </a:cubicBezTo>
                <a:cubicBezTo>
                  <a:pt x="4251" y="4134"/>
                  <a:pt x="4382" y="3991"/>
                  <a:pt x="4560" y="3991"/>
                </a:cubicBezTo>
                <a:close/>
                <a:moveTo>
                  <a:pt x="5930" y="1419"/>
                </a:moveTo>
                <a:lnTo>
                  <a:pt x="5930" y="2003"/>
                </a:lnTo>
                <a:lnTo>
                  <a:pt x="5941" y="4051"/>
                </a:lnTo>
                <a:lnTo>
                  <a:pt x="5965" y="5872"/>
                </a:lnTo>
                <a:lnTo>
                  <a:pt x="1619" y="4908"/>
                </a:lnTo>
                <a:cubicBezTo>
                  <a:pt x="1869" y="3801"/>
                  <a:pt x="2548" y="2848"/>
                  <a:pt x="3489" y="2229"/>
                </a:cubicBezTo>
                <a:lnTo>
                  <a:pt x="4275" y="3670"/>
                </a:lnTo>
                <a:cubicBezTo>
                  <a:pt x="4025" y="3777"/>
                  <a:pt x="3858" y="4027"/>
                  <a:pt x="3858" y="4313"/>
                </a:cubicBezTo>
                <a:cubicBezTo>
                  <a:pt x="3858" y="4694"/>
                  <a:pt x="4179" y="5027"/>
                  <a:pt x="4572" y="5027"/>
                </a:cubicBezTo>
                <a:cubicBezTo>
                  <a:pt x="4965" y="5027"/>
                  <a:pt x="5287" y="4705"/>
                  <a:pt x="5287" y="4313"/>
                </a:cubicBezTo>
                <a:cubicBezTo>
                  <a:pt x="5287" y="3967"/>
                  <a:pt x="5037" y="3670"/>
                  <a:pt x="4715" y="3610"/>
                </a:cubicBezTo>
                <a:lnTo>
                  <a:pt x="3846" y="2015"/>
                </a:lnTo>
                <a:cubicBezTo>
                  <a:pt x="4477" y="1657"/>
                  <a:pt x="5168" y="1455"/>
                  <a:pt x="5930" y="1419"/>
                </a:cubicBezTo>
                <a:close/>
                <a:moveTo>
                  <a:pt x="6287" y="4265"/>
                </a:moveTo>
                <a:cubicBezTo>
                  <a:pt x="7227" y="4348"/>
                  <a:pt x="7965" y="5158"/>
                  <a:pt x="7965" y="6122"/>
                </a:cubicBezTo>
                <a:cubicBezTo>
                  <a:pt x="7965" y="6491"/>
                  <a:pt x="7846" y="6872"/>
                  <a:pt x="7644" y="7170"/>
                </a:cubicBezTo>
                <a:lnTo>
                  <a:pt x="6287" y="6039"/>
                </a:lnTo>
                <a:lnTo>
                  <a:pt x="6287" y="4265"/>
                </a:lnTo>
                <a:close/>
                <a:moveTo>
                  <a:pt x="6477" y="348"/>
                </a:moveTo>
                <a:cubicBezTo>
                  <a:pt x="9501" y="526"/>
                  <a:pt x="11871" y="3039"/>
                  <a:pt x="11871" y="6063"/>
                </a:cubicBezTo>
                <a:cubicBezTo>
                  <a:pt x="11835" y="7349"/>
                  <a:pt x="11454" y="8539"/>
                  <a:pt x="10728" y="9516"/>
                </a:cubicBezTo>
                <a:cubicBezTo>
                  <a:pt x="10692" y="9563"/>
                  <a:pt x="10644" y="9575"/>
                  <a:pt x="10609" y="9575"/>
                </a:cubicBezTo>
                <a:cubicBezTo>
                  <a:pt x="10561" y="9575"/>
                  <a:pt x="10513" y="9563"/>
                  <a:pt x="10490" y="9527"/>
                </a:cubicBezTo>
                <a:lnTo>
                  <a:pt x="9537" y="8730"/>
                </a:lnTo>
                <a:cubicBezTo>
                  <a:pt x="10013" y="8123"/>
                  <a:pt x="10311" y="7384"/>
                  <a:pt x="10394" y="6610"/>
                </a:cubicBezTo>
                <a:cubicBezTo>
                  <a:pt x="10406" y="6491"/>
                  <a:pt x="10323" y="6396"/>
                  <a:pt x="10204" y="6396"/>
                </a:cubicBezTo>
                <a:cubicBezTo>
                  <a:pt x="10097" y="6396"/>
                  <a:pt x="10025" y="6468"/>
                  <a:pt x="10013" y="6551"/>
                </a:cubicBezTo>
                <a:cubicBezTo>
                  <a:pt x="9930" y="7206"/>
                  <a:pt x="9680" y="7849"/>
                  <a:pt x="9299" y="8384"/>
                </a:cubicBezTo>
                <a:cubicBezTo>
                  <a:pt x="9275" y="8396"/>
                  <a:pt x="9263" y="8432"/>
                  <a:pt x="9251" y="8444"/>
                </a:cubicBezTo>
                <a:cubicBezTo>
                  <a:pt x="9251" y="8444"/>
                  <a:pt x="9251" y="8456"/>
                  <a:pt x="9239" y="8456"/>
                </a:cubicBezTo>
                <a:lnTo>
                  <a:pt x="7954" y="7372"/>
                </a:lnTo>
                <a:cubicBezTo>
                  <a:pt x="8227" y="7003"/>
                  <a:pt x="8370" y="6539"/>
                  <a:pt x="8370" y="6075"/>
                </a:cubicBezTo>
                <a:cubicBezTo>
                  <a:pt x="8370" y="4908"/>
                  <a:pt x="7465" y="3920"/>
                  <a:pt x="6299" y="3836"/>
                </a:cubicBezTo>
                <a:lnTo>
                  <a:pt x="6287" y="2146"/>
                </a:lnTo>
                <a:lnTo>
                  <a:pt x="6418" y="2146"/>
                </a:lnTo>
                <a:cubicBezTo>
                  <a:pt x="6453" y="2146"/>
                  <a:pt x="6501" y="2146"/>
                  <a:pt x="6525" y="2169"/>
                </a:cubicBezTo>
                <a:cubicBezTo>
                  <a:pt x="8358" y="2360"/>
                  <a:pt x="9811" y="3812"/>
                  <a:pt x="10025" y="5646"/>
                </a:cubicBezTo>
                <a:cubicBezTo>
                  <a:pt x="10037" y="5753"/>
                  <a:pt x="10109" y="5813"/>
                  <a:pt x="10216" y="5813"/>
                </a:cubicBezTo>
                <a:cubicBezTo>
                  <a:pt x="10335" y="5813"/>
                  <a:pt x="10430" y="5706"/>
                  <a:pt x="10406" y="5598"/>
                </a:cubicBezTo>
                <a:cubicBezTo>
                  <a:pt x="10192" y="3503"/>
                  <a:pt x="8430" y="1848"/>
                  <a:pt x="6299" y="1765"/>
                </a:cubicBezTo>
                <a:lnTo>
                  <a:pt x="6299" y="526"/>
                </a:lnTo>
                <a:cubicBezTo>
                  <a:pt x="6299" y="479"/>
                  <a:pt x="6322" y="443"/>
                  <a:pt x="6346" y="407"/>
                </a:cubicBezTo>
                <a:cubicBezTo>
                  <a:pt x="6382" y="360"/>
                  <a:pt x="6418" y="348"/>
                  <a:pt x="6477" y="348"/>
                </a:cubicBezTo>
                <a:close/>
                <a:moveTo>
                  <a:pt x="1477" y="5277"/>
                </a:moveTo>
                <a:lnTo>
                  <a:pt x="5870" y="6241"/>
                </a:lnTo>
                <a:lnTo>
                  <a:pt x="4667" y="10575"/>
                </a:lnTo>
                <a:cubicBezTo>
                  <a:pt x="2774" y="9980"/>
                  <a:pt x="1405" y="8206"/>
                  <a:pt x="1405" y="6110"/>
                </a:cubicBezTo>
                <a:cubicBezTo>
                  <a:pt x="1405" y="5825"/>
                  <a:pt x="1441" y="5539"/>
                  <a:pt x="1477" y="5277"/>
                </a:cubicBezTo>
                <a:close/>
                <a:moveTo>
                  <a:pt x="6215" y="6468"/>
                </a:moveTo>
                <a:lnTo>
                  <a:pt x="7549" y="7599"/>
                </a:lnTo>
                <a:lnTo>
                  <a:pt x="9132" y="8920"/>
                </a:lnTo>
                <a:lnTo>
                  <a:pt x="9573" y="9289"/>
                </a:lnTo>
                <a:cubicBezTo>
                  <a:pt x="8680" y="10266"/>
                  <a:pt x="7430" y="10813"/>
                  <a:pt x="6108" y="10813"/>
                </a:cubicBezTo>
                <a:cubicBezTo>
                  <a:pt x="5739" y="10813"/>
                  <a:pt x="5382" y="10766"/>
                  <a:pt x="5037" y="10694"/>
                </a:cubicBezTo>
                <a:lnTo>
                  <a:pt x="6215" y="6468"/>
                </a:lnTo>
                <a:close/>
                <a:moveTo>
                  <a:pt x="6429" y="1"/>
                </a:moveTo>
                <a:cubicBezTo>
                  <a:pt x="6297" y="1"/>
                  <a:pt x="6159" y="59"/>
                  <a:pt x="6060" y="157"/>
                </a:cubicBezTo>
                <a:cubicBezTo>
                  <a:pt x="5953" y="264"/>
                  <a:pt x="5882" y="407"/>
                  <a:pt x="5882" y="562"/>
                </a:cubicBezTo>
                <a:lnTo>
                  <a:pt x="5882" y="1038"/>
                </a:lnTo>
                <a:cubicBezTo>
                  <a:pt x="5084" y="1062"/>
                  <a:pt x="4310" y="1288"/>
                  <a:pt x="3620" y="1669"/>
                </a:cubicBezTo>
                <a:lnTo>
                  <a:pt x="3191" y="872"/>
                </a:lnTo>
                <a:cubicBezTo>
                  <a:pt x="3155" y="812"/>
                  <a:pt x="3084" y="764"/>
                  <a:pt x="3024" y="764"/>
                </a:cubicBezTo>
                <a:lnTo>
                  <a:pt x="393" y="764"/>
                </a:lnTo>
                <a:lnTo>
                  <a:pt x="393" y="443"/>
                </a:lnTo>
                <a:cubicBezTo>
                  <a:pt x="393" y="336"/>
                  <a:pt x="298" y="241"/>
                  <a:pt x="203" y="241"/>
                </a:cubicBezTo>
                <a:cubicBezTo>
                  <a:pt x="95" y="241"/>
                  <a:pt x="0" y="336"/>
                  <a:pt x="0" y="443"/>
                </a:cubicBezTo>
                <a:lnTo>
                  <a:pt x="0" y="1467"/>
                </a:lnTo>
                <a:cubicBezTo>
                  <a:pt x="0" y="1574"/>
                  <a:pt x="95" y="1657"/>
                  <a:pt x="203" y="1657"/>
                </a:cubicBezTo>
                <a:cubicBezTo>
                  <a:pt x="298" y="1657"/>
                  <a:pt x="393" y="1562"/>
                  <a:pt x="393" y="1467"/>
                </a:cubicBezTo>
                <a:lnTo>
                  <a:pt x="393" y="1157"/>
                </a:lnTo>
                <a:lnTo>
                  <a:pt x="2917" y="1157"/>
                </a:lnTo>
                <a:lnTo>
                  <a:pt x="3310" y="1872"/>
                </a:lnTo>
                <a:cubicBezTo>
                  <a:pt x="3024" y="2062"/>
                  <a:pt x="2762" y="2277"/>
                  <a:pt x="2501" y="2527"/>
                </a:cubicBezTo>
                <a:cubicBezTo>
                  <a:pt x="1548" y="3467"/>
                  <a:pt x="1036" y="4753"/>
                  <a:pt x="1036" y="6098"/>
                </a:cubicBezTo>
                <a:cubicBezTo>
                  <a:pt x="1036" y="8885"/>
                  <a:pt x="3310" y="11182"/>
                  <a:pt x="6120" y="11182"/>
                </a:cubicBezTo>
                <a:cubicBezTo>
                  <a:pt x="7573" y="11182"/>
                  <a:pt x="8918" y="10575"/>
                  <a:pt x="9882" y="9516"/>
                </a:cubicBezTo>
                <a:lnTo>
                  <a:pt x="10240" y="9813"/>
                </a:lnTo>
                <a:cubicBezTo>
                  <a:pt x="10347" y="9908"/>
                  <a:pt x="10466" y="9944"/>
                  <a:pt x="10597" y="9944"/>
                </a:cubicBezTo>
                <a:lnTo>
                  <a:pt x="10656" y="9944"/>
                </a:lnTo>
                <a:cubicBezTo>
                  <a:pt x="10811" y="9932"/>
                  <a:pt x="10942" y="9837"/>
                  <a:pt x="11037" y="9718"/>
                </a:cubicBezTo>
                <a:cubicBezTo>
                  <a:pt x="11823" y="8670"/>
                  <a:pt x="12228" y="7420"/>
                  <a:pt x="12228" y="6098"/>
                </a:cubicBezTo>
                <a:cubicBezTo>
                  <a:pt x="12228" y="2884"/>
                  <a:pt x="9692" y="205"/>
                  <a:pt x="6465" y="2"/>
                </a:cubicBezTo>
                <a:cubicBezTo>
                  <a:pt x="6453" y="1"/>
                  <a:pt x="6441" y="1"/>
                  <a:pt x="642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6" name="Google Shape;2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6096" y="305955"/>
            <a:ext cx="886082" cy="875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7212" y="4083901"/>
            <a:ext cx="336100" cy="307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969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>
            <a:spLocks noGrp="1"/>
          </p:cNvSpPr>
          <p:nvPr>
            <p:ph type="subTitle" idx="4"/>
          </p:nvPr>
        </p:nvSpPr>
        <p:spPr>
          <a:xfrm>
            <a:off x="1196848" y="1205383"/>
            <a:ext cx="5293163" cy="4612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2.2 </a:t>
            </a:r>
            <a:r>
              <a:rPr lang="en" dirty="0">
                <a:latin typeface="IBM Plex Mono"/>
                <a:ea typeface="IBM Plex Mono"/>
                <a:cs typeface="IBM Plex Mono"/>
                <a:sym typeface="IBM Plex Mono"/>
              </a:rPr>
              <a:t>Script Iniziali e Merge Finale 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 SCRAPING</a:t>
            </a:r>
            <a:endParaRPr dirty="0"/>
          </a:p>
        </p:txBody>
      </p:sp>
      <p:sp>
        <p:nvSpPr>
          <p:cNvPr id="251" name="Google Shape;251;p32"/>
          <p:cNvSpPr/>
          <p:nvPr/>
        </p:nvSpPr>
        <p:spPr>
          <a:xfrm>
            <a:off x="280842" y="1118447"/>
            <a:ext cx="740400" cy="740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2"/>
          <p:cNvSpPr/>
          <p:nvPr/>
        </p:nvSpPr>
        <p:spPr>
          <a:xfrm>
            <a:off x="456448" y="1310683"/>
            <a:ext cx="389187" cy="355927"/>
          </a:xfrm>
          <a:custGeom>
            <a:avLst/>
            <a:gdLst/>
            <a:ahLst/>
            <a:cxnLst/>
            <a:rect l="l" t="t" r="r" b="b"/>
            <a:pathLst>
              <a:path w="12228" h="11183" extrusionOk="0">
                <a:moveTo>
                  <a:pt x="4560" y="3991"/>
                </a:moveTo>
                <a:cubicBezTo>
                  <a:pt x="4739" y="3991"/>
                  <a:pt x="4894" y="4146"/>
                  <a:pt x="4894" y="4324"/>
                </a:cubicBezTo>
                <a:cubicBezTo>
                  <a:pt x="4894" y="4503"/>
                  <a:pt x="4739" y="4646"/>
                  <a:pt x="4560" y="4646"/>
                </a:cubicBezTo>
                <a:cubicBezTo>
                  <a:pt x="4382" y="4646"/>
                  <a:pt x="4239" y="4503"/>
                  <a:pt x="4239" y="4324"/>
                </a:cubicBezTo>
                <a:cubicBezTo>
                  <a:pt x="4251" y="4134"/>
                  <a:pt x="4382" y="3991"/>
                  <a:pt x="4560" y="3991"/>
                </a:cubicBezTo>
                <a:close/>
                <a:moveTo>
                  <a:pt x="5930" y="1419"/>
                </a:moveTo>
                <a:lnTo>
                  <a:pt x="5930" y="2003"/>
                </a:lnTo>
                <a:lnTo>
                  <a:pt x="5941" y="4051"/>
                </a:lnTo>
                <a:lnTo>
                  <a:pt x="5965" y="5872"/>
                </a:lnTo>
                <a:lnTo>
                  <a:pt x="1619" y="4908"/>
                </a:lnTo>
                <a:cubicBezTo>
                  <a:pt x="1869" y="3801"/>
                  <a:pt x="2548" y="2848"/>
                  <a:pt x="3489" y="2229"/>
                </a:cubicBezTo>
                <a:lnTo>
                  <a:pt x="4275" y="3670"/>
                </a:lnTo>
                <a:cubicBezTo>
                  <a:pt x="4025" y="3777"/>
                  <a:pt x="3858" y="4027"/>
                  <a:pt x="3858" y="4313"/>
                </a:cubicBezTo>
                <a:cubicBezTo>
                  <a:pt x="3858" y="4694"/>
                  <a:pt x="4179" y="5027"/>
                  <a:pt x="4572" y="5027"/>
                </a:cubicBezTo>
                <a:cubicBezTo>
                  <a:pt x="4965" y="5027"/>
                  <a:pt x="5287" y="4705"/>
                  <a:pt x="5287" y="4313"/>
                </a:cubicBezTo>
                <a:cubicBezTo>
                  <a:pt x="5287" y="3967"/>
                  <a:pt x="5037" y="3670"/>
                  <a:pt x="4715" y="3610"/>
                </a:cubicBezTo>
                <a:lnTo>
                  <a:pt x="3846" y="2015"/>
                </a:lnTo>
                <a:cubicBezTo>
                  <a:pt x="4477" y="1657"/>
                  <a:pt x="5168" y="1455"/>
                  <a:pt x="5930" y="1419"/>
                </a:cubicBezTo>
                <a:close/>
                <a:moveTo>
                  <a:pt x="6287" y="4265"/>
                </a:moveTo>
                <a:cubicBezTo>
                  <a:pt x="7227" y="4348"/>
                  <a:pt x="7965" y="5158"/>
                  <a:pt x="7965" y="6122"/>
                </a:cubicBezTo>
                <a:cubicBezTo>
                  <a:pt x="7965" y="6491"/>
                  <a:pt x="7846" y="6872"/>
                  <a:pt x="7644" y="7170"/>
                </a:cubicBezTo>
                <a:lnTo>
                  <a:pt x="6287" y="6039"/>
                </a:lnTo>
                <a:lnTo>
                  <a:pt x="6287" y="4265"/>
                </a:lnTo>
                <a:close/>
                <a:moveTo>
                  <a:pt x="6477" y="348"/>
                </a:moveTo>
                <a:cubicBezTo>
                  <a:pt x="9501" y="526"/>
                  <a:pt x="11871" y="3039"/>
                  <a:pt x="11871" y="6063"/>
                </a:cubicBezTo>
                <a:cubicBezTo>
                  <a:pt x="11835" y="7349"/>
                  <a:pt x="11454" y="8539"/>
                  <a:pt x="10728" y="9516"/>
                </a:cubicBezTo>
                <a:cubicBezTo>
                  <a:pt x="10692" y="9563"/>
                  <a:pt x="10644" y="9575"/>
                  <a:pt x="10609" y="9575"/>
                </a:cubicBezTo>
                <a:cubicBezTo>
                  <a:pt x="10561" y="9575"/>
                  <a:pt x="10513" y="9563"/>
                  <a:pt x="10490" y="9527"/>
                </a:cubicBezTo>
                <a:lnTo>
                  <a:pt x="9537" y="8730"/>
                </a:lnTo>
                <a:cubicBezTo>
                  <a:pt x="10013" y="8123"/>
                  <a:pt x="10311" y="7384"/>
                  <a:pt x="10394" y="6610"/>
                </a:cubicBezTo>
                <a:cubicBezTo>
                  <a:pt x="10406" y="6491"/>
                  <a:pt x="10323" y="6396"/>
                  <a:pt x="10204" y="6396"/>
                </a:cubicBezTo>
                <a:cubicBezTo>
                  <a:pt x="10097" y="6396"/>
                  <a:pt x="10025" y="6468"/>
                  <a:pt x="10013" y="6551"/>
                </a:cubicBezTo>
                <a:cubicBezTo>
                  <a:pt x="9930" y="7206"/>
                  <a:pt x="9680" y="7849"/>
                  <a:pt x="9299" y="8384"/>
                </a:cubicBezTo>
                <a:cubicBezTo>
                  <a:pt x="9275" y="8396"/>
                  <a:pt x="9263" y="8432"/>
                  <a:pt x="9251" y="8444"/>
                </a:cubicBezTo>
                <a:cubicBezTo>
                  <a:pt x="9251" y="8444"/>
                  <a:pt x="9251" y="8456"/>
                  <a:pt x="9239" y="8456"/>
                </a:cubicBezTo>
                <a:lnTo>
                  <a:pt x="7954" y="7372"/>
                </a:lnTo>
                <a:cubicBezTo>
                  <a:pt x="8227" y="7003"/>
                  <a:pt x="8370" y="6539"/>
                  <a:pt x="8370" y="6075"/>
                </a:cubicBezTo>
                <a:cubicBezTo>
                  <a:pt x="8370" y="4908"/>
                  <a:pt x="7465" y="3920"/>
                  <a:pt x="6299" y="3836"/>
                </a:cubicBezTo>
                <a:lnTo>
                  <a:pt x="6287" y="2146"/>
                </a:lnTo>
                <a:lnTo>
                  <a:pt x="6418" y="2146"/>
                </a:lnTo>
                <a:cubicBezTo>
                  <a:pt x="6453" y="2146"/>
                  <a:pt x="6501" y="2146"/>
                  <a:pt x="6525" y="2169"/>
                </a:cubicBezTo>
                <a:cubicBezTo>
                  <a:pt x="8358" y="2360"/>
                  <a:pt x="9811" y="3812"/>
                  <a:pt x="10025" y="5646"/>
                </a:cubicBezTo>
                <a:cubicBezTo>
                  <a:pt x="10037" y="5753"/>
                  <a:pt x="10109" y="5813"/>
                  <a:pt x="10216" y="5813"/>
                </a:cubicBezTo>
                <a:cubicBezTo>
                  <a:pt x="10335" y="5813"/>
                  <a:pt x="10430" y="5706"/>
                  <a:pt x="10406" y="5598"/>
                </a:cubicBezTo>
                <a:cubicBezTo>
                  <a:pt x="10192" y="3503"/>
                  <a:pt x="8430" y="1848"/>
                  <a:pt x="6299" y="1765"/>
                </a:cubicBezTo>
                <a:lnTo>
                  <a:pt x="6299" y="526"/>
                </a:lnTo>
                <a:cubicBezTo>
                  <a:pt x="6299" y="479"/>
                  <a:pt x="6322" y="443"/>
                  <a:pt x="6346" y="407"/>
                </a:cubicBezTo>
                <a:cubicBezTo>
                  <a:pt x="6382" y="360"/>
                  <a:pt x="6418" y="348"/>
                  <a:pt x="6477" y="348"/>
                </a:cubicBezTo>
                <a:close/>
                <a:moveTo>
                  <a:pt x="1477" y="5277"/>
                </a:moveTo>
                <a:lnTo>
                  <a:pt x="5870" y="6241"/>
                </a:lnTo>
                <a:lnTo>
                  <a:pt x="4667" y="10575"/>
                </a:lnTo>
                <a:cubicBezTo>
                  <a:pt x="2774" y="9980"/>
                  <a:pt x="1405" y="8206"/>
                  <a:pt x="1405" y="6110"/>
                </a:cubicBezTo>
                <a:cubicBezTo>
                  <a:pt x="1405" y="5825"/>
                  <a:pt x="1441" y="5539"/>
                  <a:pt x="1477" y="5277"/>
                </a:cubicBezTo>
                <a:close/>
                <a:moveTo>
                  <a:pt x="6215" y="6468"/>
                </a:moveTo>
                <a:lnTo>
                  <a:pt x="7549" y="7599"/>
                </a:lnTo>
                <a:lnTo>
                  <a:pt x="9132" y="8920"/>
                </a:lnTo>
                <a:lnTo>
                  <a:pt x="9573" y="9289"/>
                </a:lnTo>
                <a:cubicBezTo>
                  <a:pt x="8680" y="10266"/>
                  <a:pt x="7430" y="10813"/>
                  <a:pt x="6108" y="10813"/>
                </a:cubicBezTo>
                <a:cubicBezTo>
                  <a:pt x="5739" y="10813"/>
                  <a:pt x="5382" y="10766"/>
                  <a:pt x="5037" y="10694"/>
                </a:cubicBezTo>
                <a:lnTo>
                  <a:pt x="6215" y="6468"/>
                </a:lnTo>
                <a:close/>
                <a:moveTo>
                  <a:pt x="6429" y="1"/>
                </a:moveTo>
                <a:cubicBezTo>
                  <a:pt x="6297" y="1"/>
                  <a:pt x="6159" y="59"/>
                  <a:pt x="6060" y="157"/>
                </a:cubicBezTo>
                <a:cubicBezTo>
                  <a:pt x="5953" y="264"/>
                  <a:pt x="5882" y="407"/>
                  <a:pt x="5882" y="562"/>
                </a:cubicBezTo>
                <a:lnTo>
                  <a:pt x="5882" y="1038"/>
                </a:lnTo>
                <a:cubicBezTo>
                  <a:pt x="5084" y="1062"/>
                  <a:pt x="4310" y="1288"/>
                  <a:pt x="3620" y="1669"/>
                </a:cubicBezTo>
                <a:lnTo>
                  <a:pt x="3191" y="872"/>
                </a:lnTo>
                <a:cubicBezTo>
                  <a:pt x="3155" y="812"/>
                  <a:pt x="3084" y="764"/>
                  <a:pt x="3024" y="764"/>
                </a:cubicBezTo>
                <a:lnTo>
                  <a:pt x="393" y="764"/>
                </a:lnTo>
                <a:lnTo>
                  <a:pt x="393" y="443"/>
                </a:lnTo>
                <a:cubicBezTo>
                  <a:pt x="393" y="336"/>
                  <a:pt x="298" y="241"/>
                  <a:pt x="203" y="241"/>
                </a:cubicBezTo>
                <a:cubicBezTo>
                  <a:pt x="95" y="241"/>
                  <a:pt x="0" y="336"/>
                  <a:pt x="0" y="443"/>
                </a:cubicBezTo>
                <a:lnTo>
                  <a:pt x="0" y="1467"/>
                </a:lnTo>
                <a:cubicBezTo>
                  <a:pt x="0" y="1574"/>
                  <a:pt x="95" y="1657"/>
                  <a:pt x="203" y="1657"/>
                </a:cubicBezTo>
                <a:cubicBezTo>
                  <a:pt x="298" y="1657"/>
                  <a:pt x="393" y="1562"/>
                  <a:pt x="393" y="1467"/>
                </a:cubicBezTo>
                <a:lnTo>
                  <a:pt x="393" y="1157"/>
                </a:lnTo>
                <a:lnTo>
                  <a:pt x="2917" y="1157"/>
                </a:lnTo>
                <a:lnTo>
                  <a:pt x="3310" y="1872"/>
                </a:lnTo>
                <a:cubicBezTo>
                  <a:pt x="3024" y="2062"/>
                  <a:pt x="2762" y="2277"/>
                  <a:pt x="2501" y="2527"/>
                </a:cubicBezTo>
                <a:cubicBezTo>
                  <a:pt x="1548" y="3467"/>
                  <a:pt x="1036" y="4753"/>
                  <a:pt x="1036" y="6098"/>
                </a:cubicBezTo>
                <a:cubicBezTo>
                  <a:pt x="1036" y="8885"/>
                  <a:pt x="3310" y="11182"/>
                  <a:pt x="6120" y="11182"/>
                </a:cubicBezTo>
                <a:cubicBezTo>
                  <a:pt x="7573" y="11182"/>
                  <a:pt x="8918" y="10575"/>
                  <a:pt x="9882" y="9516"/>
                </a:cubicBezTo>
                <a:lnTo>
                  <a:pt x="10240" y="9813"/>
                </a:lnTo>
                <a:cubicBezTo>
                  <a:pt x="10347" y="9908"/>
                  <a:pt x="10466" y="9944"/>
                  <a:pt x="10597" y="9944"/>
                </a:cubicBezTo>
                <a:lnTo>
                  <a:pt x="10656" y="9944"/>
                </a:lnTo>
                <a:cubicBezTo>
                  <a:pt x="10811" y="9932"/>
                  <a:pt x="10942" y="9837"/>
                  <a:pt x="11037" y="9718"/>
                </a:cubicBezTo>
                <a:cubicBezTo>
                  <a:pt x="11823" y="8670"/>
                  <a:pt x="12228" y="7420"/>
                  <a:pt x="12228" y="6098"/>
                </a:cubicBezTo>
                <a:cubicBezTo>
                  <a:pt x="12228" y="2884"/>
                  <a:pt x="9692" y="205"/>
                  <a:pt x="6465" y="2"/>
                </a:cubicBezTo>
                <a:cubicBezTo>
                  <a:pt x="6453" y="1"/>
                  <a:pt x="6441" y="1"/>
                  <a:pt x="642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6" name="Google Shape;2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6096" y="305955"/>
            <a:ext cx="886082" cy="875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7212" y="4083901"/>
            <a:ext cx="336100" cy="307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6406BA-B3DC-8D63-3A52-4996E79DF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773" y="2129410"/>
            <a:ext cx="4053415" cy="291112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1916568-F621-7122-E74A-99DCBE4A9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6429" y="2109174"/>
            <a:ext cx="4247048" cy="295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7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>
            <a:spLocks noGrp="1"/>
          </p:cNvSpPr>
          <p:nvPr>
            <p:ph type="subTitle" idx="4"/>
          </p:nvPr>
        </p:nvSpPr>
        <p:spPr>
          <a:xfrm>
            <a:off x="1196848" y="1205383"/>
            <a:ext cx="5293163" cy="4612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IBM Plex Mono"/>
                <a:ea typeface="IBM Plex Mono"/>
                <a:cs typeface="IBM Plex Mono"/>
                <a:sym typeface="IBM Plex Mono"/>
              </a:rPr>
              <a:t>3.1 Exploratory Analysis: verifica valori </a:t>
            </a:r>
            <a:r>
              <a:rPr lang="it-IT" dirty="0" err="1">
                <a:latin typeface="IBM Plex Mono"/>
                <a:ea typeface="IBM Plex Mono"/>
                <a:cs typeface="IBM Plex Mono"/>
                <a:sym typeface="IBM Plex Mono"/>
              </a:rPr>
              <a:t>null,outlier</a:t>
            </a:r>
            <a:r>
              <a:rPr lang="it-IT" dirty="0">
                <a:latin typeface="IBM Plex Mono"/>
                <a:ea typeface="IBM Plex Mono"/>
                <a:cs typeface="IBM Plex Mono"/>
                <a:sym typeface="IBM Plex Mono"/>
              </a:rPr>
              <a:t>, errori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595310" y="369534"/>
            <a:ext cx="75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 Data Cleaning &amp; Manipulation</a:t>
            </a:r>
            <a:endParaRPr dirty="0"/>
          </a:p>
        </p:txBody>
      </p:sp>
      <p:sp>
        <p:nvSpPr>
          <p:cNvPr id="251" name="Google Shape;251;p32"/>
          <p:cNvSpPr/>
          <p:nvPr/>
        </p:nvSpPr>
        <p:spPr>
          <a:xfrm>
            <a:off x="280842" y="1118447"/>
            <a:ext cx="740400" cy="740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2"/>
          <p:cNvSpPr/>
          <p:nvPr/>
        </p:nvSpPr>
        <p:spPr>
          <a:xfrm>
            <a:off x="456448" y="1310683"/>
            <a:ext cx="389187" cy="355927"/>
          </a:xfrm>
          <a:custGeom>
            <a:avLst/>
            <a:gdLst/>
            <a:ahLst/>
            <a:cxnLst/>
            <a:rect l="l" t="t" r="r" b="b"/>
            <a:pathLst>
              <a:path w="12228" h="11183" extrusionOk="0">
                <a:moveTo>
                  <a:pt x="4560" y="3991"/>
                </a:moveTo>
                <a:cubicBezTo>
                  <a:pt x="4739" y="3991"/>
                  <a:pt x="4894" y="4146"/>
                  <a:pt x="4894" y="4324"/>
                </a:cubicBezTo>
                <a:cubicBezTo>
                  <a:pt x="4894" y="4503"/>
                  <a:pt x="4739" y="4646"/>
                  <a:pt x="4560" y="4646"/>
                </a:cubicBezTo>
                <a:cubicBezTo>
                  <a:pt x="4382" y="4646"/>
                  <a:pt x="4239" y="4503"/>
                  <a:pt x="4239" y="4324"/>
                </a:cubicBezTo>
                <a:cubicBezTo>
                  <a:pt x="4251" y="4134"/>
                  <a:pt x="4382" y="3991"/>
                  <a:pt x="4560" y="3991"/>
                </a:cubicBezTo>
                <a:close/>
                <a:moveTo>
                  <a:pt x="5930" y="1419"/>
                </a:moveTo>
                <a:lnTo>
                  <a:pt x="5930" y="2003"/>
                </a:lnTo>
                <a:lnTo>
                  <a:pt x="5941" y="4051"/>
                </a:lnTo>
                <a:lnTo>
                  <a:pt x="5965" y="5872"/>
                </a:lnTo>
                <a:lnTo>
                  <a:pt x="1619" y="4908"/>
                </a:lnTo>
                <a:cubicBezTo>
                  <a:pt x="1869" y="3801"/>
                  <a:pt x="2548" y="2848"/>
                  <a:pt x="3489" y="2229"/>
                </a:cubicBezTo>
                <a:lnTo>
                  <a:pt x="4275" y="3670"/>
                </a:lnTo>
                <a:cubicBezTo>
                  <a:pt x="4025" y="3777"/>
                  <a:pt x="3858" y="4027"/>
                  <a:pt x="3858" y="4313"/>
                </a:cubicBezTo>
                <a:cubicBezTo>
                  <a:pt x="3858" y="4694"/>
                  <a:pt x="4179" y="5027"/>
                  <a:pt x="4572" y="5027"/>
                </a:cubicBezTo>
                <a:cubicBezTo>
                  <a:pt x="4965" y="5027"/>
                  <a:pt x="5287" y="4705"/>
                  <a:pt x="5287" y="4313"/>
                </a:cubicBezTo>
                <a:cubicBezTo>
                  <a:pt x="5287" y="3967"/>
                  <a:pt x="5037" y="3670"/>
                  <a:pt x="4715" y="3610"/>
                </a:cubicBezTo>
                <a:lnTo>
                  <a:pt x="3846" y="2015"/>
                </a:lnTo>
                <a:cubicBezTo>
                  <a:pt x="4477" y="1657"/>
                  <a:pt x="5168" y="1455"/>
                  <a:pt x="5930" y="1419"/>
                </a:cubicBezTo>
                <a:close/>
                <a:moveTo>
                  <a:pt x="6287" y="4265"/>
                </a:moveTo>
                <a:cubicBezTo>
                  <a:pt x="7227" y="4348"/>
                  <a:pt x="7965" y="5158"/>
                  <a:pt x="7965" y="6122"/>
                </a:cubicBezTo>
                <a:cubicBezTo>
                  <a:pt x="7965" y="6491"/>
                  <a:pt x="7846" y="6872"/>
                  <a:pt x="7644" y="7170"/>
                </a:cubicBezTo>
                <a:lnTo>
                  <a:pt x="6287" y="6039"/>
                </a:lnTo>
                <a:lnTo>
                  <a:pt x="6287" y="4265"/>
                </a:lnTo>
                <a:close/>
                <a:moveTo>
                  <a:pt x="6477" y="348"/>
                </a:moveTo>
                <a:cubicBezTo>
                  <a:pt x="9501" y="526"/>
                  <a:pt x="11871" y="3039"/>
                  <a:pt x="11871" y="6063"/>
                </a:cubicBezTo>
                <a:cubicBezTo>
                  <a:pt x="11835" y="7349"/>
                  <a:pt x="11454" y="8539"/>
                  <a:pt x="10728" y="9516"/>
                </a:cubicBezTo>
                <a:cubicBezTo>
                  <a:pt x="10692" y="9563"/>
                  <a:pt x="10644" y="9575"/>
                  <a:pt x="10609" y="9575"/>
                </a:cubicBezTo>
                <a:cubicBezTo>
                  <a:pt x="10561" y="9575"/>
                  <a:pt x="10513" y="9563"/>
                  <a:pt x="10490" y="9527"/>
                </a:cubicBezTo>
                <a:lnTo>
                  <a:pt x="9537" y="8730"/>
                </a:lnTo>
                <a:cubicBezTo>
                  <a:pt x="10013" y="8123"/>
                  <a:pt x="10311" y="7384"/>
                  <a:pt x="10394" y="6610"/>
                </a:cubicBezTo>
                <a:cubicBezTo>
                  <a:pt x="10406" y="6491"/>
                  <a:pt x="10323" y="6396"/>
                  <a:pt x="10204" y="6396"/>
                </a:cubicBezTo>
                <a:cubicBezTo>
                  <a:pt x="10097" y="6396"/>
                  <a:pt x="10025" y="6468"/>
                  <a:pt x="10013" y="6551"/>
                </a:cubicBezTo>
                <a:cubicBezTo>
                  <a:pt x="9930" y="7206"/>
                  <a:pt x="9680" y="7849"/>
                  <a:pt x="9299" y="8384"/>
                </a:cubicBezTo>
                <a:cubicBezTo>
                  <a:pt x="9275" y="8396"/>
                  <a:pt x="9263" y="8432"/>
                  <a:pt x="9251" y="8444"/>
                </a:cubicBezTo>
                <a:cubicBezTo>
                  <a:pt x="9251" y="8444"/>
                  <a:pt x="9251" y="8456"/>
                  <a:pt x="9239" y="8456"/>
                </a:cubicBezTo>
                <a:lnTo>
                  <a:pt x="7954" y="7372"/>
                </a:lnTo>
                <a:cubicBezTo>
                  <a:pt x="8227" y="7003"/>
                  <a:pt x="8370" y="6539"/>
                  <a:pt x="8370" y="6075"/>
                </a:cubicBezTo>
                <a:cubicBezTo>
                  <a:pt x="8370" y="4908"/>
                  <a:pt x="7465" y="3920"/>
                  <a:pt x="6299" y="3836"/>
                </a:cubicBezTo>
                <a:lnTo>
                  <a:pt x="6287" y="2146"/>
                </a:lnTo>
                <a:lnTo>
                  <a:pt x="6418" y="2146"/>
                </a:lnTo>
                <a:cubicBezTo>
                  <a:pt x="6453" y="2146"/>
                  <a:pt x="6501" y="2146"/>
                  <a:pt x="6525" y="2169"/>
                </a:cubicBezTo>
                <a:cubicBezTo>
                  <a:pt x="8358" y="2360"/>
                  <a:pt x="9811" y="3812"/>
                  <a:pt x="10025" y="5646"/>
                </a:cubicBezTo>
                <a:cubicBezTo>
                  <a:pt x="10037" y="5753"/>
                  <a:pt x="10109" y="5813"/>
                  <a:pt x="10216" y="5813"/>
                </a:cubicBezTo>
                <a:cubicBezTo>
                  <a:pt x="10335" y="5813"/>
                  <a:pt x="10430" y="5706"/>
                  <a:pt x="10406" y="5598"/>
                </a:cubicBezTo>
                <a:cubicBezTo>
                  <a:pt x="10192" y="3503"/>
                  <a:pt x="8430" y="1848"/>
                  <a:pt x="6299" y="1765"/>
                </a:cubicBezTo>
                <a:lnTo>
                  <a:pt x="6299" y="526"/>
                </a:lnTo>
                <a:cubicBezTo>
                  <a:pt x="6299" y="479"/>
                  <a:pt x="6322" y="443"/>
                  <a:pt x="6346" y="407"/>
                </a:cubicBezTo>
                <a:cubicBezTo>
                  <a:pt x="6382" y="360"/>
                  <a:pt x="6418" y="348"/>
                  <a:pt x="6477" y="348"/>
                </a:cubicBezTo>
                <a:close/>
                <a:moveTo>
                  <a:pt x="1477" y="5277"/>
                </a:moveTo>
                <a:lnTo>
                  <a:pt x="5870" y="6241"/>
                </a:lnTo>
                <a:lnTo>
                  <a:pt x="4667" y="10575"/>
                </a:lnTo>
                <a:cubicBezTo>
                  <a:pt x="2774" y="9980"/>
                  <a:pt x="1405" y="8206"/>
                  <a:pt x="1405" y="6110"/>
                </a:cubicBezTo>
                <a:cubicBezTo>
                  <a:pt x="1405" y="5825"/>
                  <a:pt x="1441" y="5539"/>
                  <a:pt x="1477" y="5277"/>
                </a:cubicBezTo>
                <a:close/>
                <a:moveTo>
                  <a:pt x="6215" y="6468"/>
                </a:moveTo>
                <a:lnTo>
                  <a:pt x="7549" y="7599"/>
                </a:lnTo>
                <a:lnTo>
                  <a:pt x="9132" y="8920"/>
                </a:lnTo>
                <a:lnTo>
                  <a:pt x="9573" y="9289"/>
                </a:lnTo>
                <a:cubicBezTo>
                  <a:pt x="8680" y="10266"/>
                  <a:pt x="7430" y="10813"/>
                  <a:pt x="6108" y="10813"/>
                </a:cubicBezTo>
                <a:cubicBezTo>
                  <a:pt x="5739" y="10813"/>
                  <a:pt x="5382" y="10766"/>
                  <a:pt x="5037" y="10694"/>
                </a:cubicBezTo>
                <a:lnTo>
                  <a:pt x="6215" y="6468"/>
                </a:lnTo>
                <a:close/>
                <a:moveTo>
                  <a:pt x="6429" y="1"/>
                </a:moveTo>
                <a:cubicBezTo>
                  <a:pt x="6297" y="1"/>
                  <a:pt x="6159" y="59"/>
                  <a:pt x="6060" y="157"/>
                </a:cubicBezTo>
                <a:cubicBezTo>
                  <a:pt x="5953" y="264"/>
                  <a:pt x="5882" y="407"/>
                  <a:pt x="5882" y="562"/>
                </a:cubicBezTo>
                <a:lnTo>
                  <a:pt x="5882" y="1038"/>
                </a:lnTo>
                <a:cubicBezTo>
                  <a:pt x="5084" y="1062"/>
                  <a:pt x="4310" y="1288"/>
                  <a:pt x="3620" y="1669"/>
                </a:cubicBezTo>
                <a:lnTo>
                  <a:pt x="3191" y="872"/>
                </a:lnTo>
                <a:cubicBezTo>
                  <a:pt x="3155" y="812"/>
                  <a:pt x="3084" y="764"/>
                  <a:pt x="3024" y="764"/>
                </a:cubicBezTo>
                <a:lnTo>
                  <a:pt x="393" y="764"/>
                </a:lnTo>
                <a:lnTo>
                  <a:pt x="393" y="443"/>
                </a:lnTo>
                <a:cubicBezTo>
                  <a:pt x="393" y="336"/>
                  <a:pt x="298" y="241"/>
                  <a:pt x="203" y="241"/>
                </a:cubicBezTo>
                <a:cubicBezTo>
                  <a:pt x="95" y="241"/>
                  <a:pt x="0" y="336"/>
                  <a:pt x="0" y="443"/>
                </a:cubicBezTo>
                <a:lnTo>
                  <a:pt x="0" y="1467"/>
                </a:lnTo>
                <a:cubicBezTo>
                  <a:pt x="0" y="1574"/>
                  <a:pt x="95" y="1657"/>
                  <a:pt x="203" y="1657"/>
                </a:cubicBezTo>
                <a:cubicBezTo>
                  <a:pt x="298" y="1657"/>
                  <a:pt x="393" y="1562"/>
                  <a:pt x="393" y="1467"/>
                </a:cubicBezTo>
                <a:lnTo>
                  <a:pt x="393" y="1157"/>
                </a:lnTo>
                <a:lnTo>
                  <a:pt x="2917" y="1157"/>
                </a:lnTo>
                <a:lnTo>
                  <a:pt x="3310" y="1872"/>
                </a:lnTo>
                <a:cubicBezTo>
                  <a:pt x="3024" y="2062"/>
                  <a:pt x="2762" y="2277"/>
                  <a:pt x="2501" y="2527"/>
                </a:cubicBezTo>
                <a:cubicBezTo>
                  <a:pt x="1548" y="3467"/>
                  <a:pt x="1036" y="4753"/>
                  <a:pt x="1036" y="6098"/>
                </a:cubicBezTo>
                <a:cubicBezTo>
                  <a:pt x="1036" y="8885"/>
                  <a:pt x="3310" y="11182"/>
                  <a:pt x="6120" y="11182"/>
                </a:cubicBezTo>
                <a:cubicBezTo>
                  <a:pt x="7573" y="11182"/>
                  <a:pt x="8918" y="10575"/>
                  <a:pt x="9882" y="9516"/>
                </a:cubicBezTo>
                <a:lnTo>
                  <a:pt x="10240" y="9813"/>
                </a:lnTo>
                <a:cubicBezTo>
                  <a:pt x="10347" y="9908"/>
                  <a:pt x="10466" y="9944"/>
                  <a:pt x="10597" y="9944"/>
                </a:cubicBezTo>
                <a:lnTo>
                  <a:pt x="10656" y="9944"/>
                </a:lnTo>
                <a:cubicBezTo>
                  <a:pt x="10811" y="9932"/>
                  <a:pt x="10942" y="9837"/>
                  <a:pt x="11037" y="9718"/>
                </a:cubicBezTo>
                <a:cubicBezTo>
                  <a:pt x="11823" y="8670"/>
                  <a:pt x="12228" y="7420"/>
                  <a:pt x="12228" y="6098"/>
                </a:cubicBezTo>
                <a:cubicBezTo>
                  <a:pt x="12228" y="2884"/>
                  <a:pt x="9692" y="205"/>
                  <a:pt x="6465" y="2"/>
                </a:cubicBezTo>
                <a:cubicBezTo>
                  <a:pt x="6453" y="1"/>
                  <a:pt x="6441" y="1"/>
                  <a:pt x="642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6" name="Google Shape;2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0271" y="155243"/>
            <a:ext cx="886082" cy="875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7212" y="4083901"/>
            <a:ext cx="336100" cy="30772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AFD92F-D16D-0544-9822-451C13BC4026}"/>
              </a:ext>
            </a:extLst>
          </p:cNvPr>
          <p:cNvSpPr txBox="1"/>
          <p:nvPr/>
        </p:nvSpPr>
        <p:spPr>
          <a:xfrm flipH="1">
            <a:off x="6073699" y="1666610"/>
            <a:ext cx="3070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>
              <a:solidFill>
                <a:schemeClr val="bg1"/>
              </a:solidFill>
              <a:latin typeface="Assistant" pitchFamily="2" charset="-79"/>
              <a:cs typeface="Assistant" pitchFamily="2" charset="-79"/>
            </a:endParaRPr>
          </a:p>
          <a:p>
            <a:endParaRPr lang="it-IT" dirty="0">
              <a:solidFill>
                <a:schemeClr val="bg1"/>
              </a:solidFill>
              <a:latin typeface="Assistant" pitchFamily="2" charset="-79"/>
              <a:cs typeface="Assistant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EADB74-6549-CD77-7395-8A6359FDA9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2001325"/>
            <a:ext cx="3241290" cy="2023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AF73C7-7C88-028B-99BA-334223FE5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5333" y="2651057"/>
            <a:ext cx="3628399" cy="2056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1007E7-3015-E74E-AC01-168D373A1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1576" y="2079081"/>
            <a:ext cx="1831272" cy="160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9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>
            <a:spLocks noGrp="1"/>
          </p:cNvSpPr>
          <p:nvPr>
            <p:ph type="subTitle" idx="4"/>
          </p:nvPr>
        </p:nvSpPr>
        <p:spPr>
          <a:xfrm>
            <a:off x="1196848" y="1205383"/>
            <a:ext cx="6395443" cy="4612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IBM Plex Mono"/>
                <a:ea typeface="IBM Plex Mono"/>
                <a:cs typeface="IBM Plex Mono"/>
                <a:sym typeface="IBM Plex Mono"/>
              </a:rPr>
              <a:t>4.1 Data Analysis – Python, Excel/ Power Query, Power BI 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595310" y="369534"/>
            <a:ext cx="75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 Data Analysis</a:t>
            </a:r>
            <a:endParaRPr dirty="0"/>
          </a:p>
        </p:txBody>
      </p:sp>
      <p:sp>
        <p:nvSpPr>
          <p:cNvPr id="251" name="Google Shape;251;p32"/>
          <p:cNvSpPr/>
          <p:nvPr/>
        </p:nvSpPr>
        <p:spPr>
          <a:xfrm>
            <a:off x="280842" y="1118447"/>
            <a:ext cx="740400" cy="740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2"/>
          <p:cNvSpPr/>
          <p:nvPr/>
        </p:nvSpPr>
        <p:spPr>
          <a:xfrm>
            <a:off x="456448" y="1310683"/>
            <a:ext cx="389187" cy="355927"/>
          </a:xfrm>
          <a:custGeom>
            <a:avLst/>
            <a:gdLst/>
            <a:ahLst/>
            <a:cxnLst/>
            <a:rect l="l" t="t" r="r" b="b"/>
            <a:pathLst>
              <a:path w="12228" h="11183" extrusionOk="0">
                <a:moveTo>
                  <a:pt x="4560" y="3991"/>
                </a:moveTo>
                <a:cubicBezTo>
                  <a:pt x="4739" y="3991"/>
                  <a:pt x="4894" y="4146"/>
                  <a:pt x="4894" y="4324"/>
                </a:cubicBezTo>
                <a:cubicBezTo>
                  <a:pt x="4894" y="4503"/>
                  <a:pt x="4739" y="4646"/>
                  <a:pt x="4560" y="4646"/>
                </a:cubicBezTo>
                <a:cubicBezTo>
                  <a:pt x="4382" y="4646"/>
                  <a:pt x="4239" y="4503"/>
                  <a:pt x="4239" y="4324"/>
                </a:cubicBezTo>
                <a:cubicBezTo>
                  <a:pt x="4251" y="4134"/>
                  <a:pt x="4382" y="3991"/>
                  <a:pt x="4560" y="3991"/>
                </a:cubicBezTo>
                <a:close/>
                <a:moveTo>
                  <a:pt x="5930" y="1419"/>
                </a:moveTo>
                <a:lnTo>
                  <a:pt x="5930" y="2003"/>
                </a:lnTo>
                <a:lnTo>
                  <a:pt x="5941" y="4051"/>
                </a:lnTo>
                <a:lnTo>
                  <a:pt x="5965" y="5872"/>
                </a:lnTo>
                <a:lnTo>
                  <a:pt x="1619" y="4908"/>
                </a:lnTo>
                <a:cubicBezTo>
                  <a:pt x="1869" y="3801"/>
                  <a:pt x="2548" y="2848"/>
                  <a:pt x="3489" y="2229"/>
                </a:cubicBezTo>
                <a:lnTo>
                  <a:pt x="4275" y="3670"/>
                </a:lnTo>
                <a:cubicBezTo>
                  <a:pt x="4025" y="3777"/>
                  <a:pt x="3858" y="4027"/>
                  <a:pt x="3858" y="4313"/>
                </a:cubicBezTo>
                <a:cubicBezTo>
                  <a:pt x="3858" y="4694"/>
                  <a:pt x="4179" y="5027"/>
                  <a:pt x="4572" y="5027"/>
                </a:cubicBezTo>
                <a:cubicBezTo>
                  <a:pt x="4965" y="5027"/>
                  <a:pt x="5287" y="4705"/>
                  <a:pt x="5287" y="4313"/>
                </a:cubicBezTo>
                <a:cubicBezTo>
                  <a:pt x="5287" y="3967"/>
                  <a:pt x="5037" y="3670"/>
                  <a:pt x="4715" y="3610"/>
                </a:cubicBezTo>
                <a:lnTo>
                  <a:pt x="3846" y="2015"/>
                </a:lnTo>
                <a:cubicBezTo>
                  <a:pt x="4477" y="1657"/>
                  <a:pt x="5168" y="1455"/>
                  <a:pt x="5930" y="1419"/>
                </a:cubicBezTo>
                <a:close/>
                <a:moveTo>
                  <a:pt x="6287" y="4265"/>
                </a:moveTo>
                <a:cubicBezTo>
                  <a:pt x="7227" y="4348"/>
                  <a:pt x="7965" y="5158"/>
                  <a:pt x="7965" y="6122"/>
                </a:cubicBezTo>
                <a:cubicBezTo>
                  <a:pt x="7965" y="6491"/>
                  <a:pt x="7846" y="6872"/>
                  <a:pt x="7644" y="7170"/>
                </a:cubicBezTo>
                <a:lnTo>
                  <a:pt x="6287" y="6039"/>
                </a:lnTo>
                <a:lnTo>
                  <a:pt x="6287" y="4265"/>
                </a:lnTo>
                <a:close/>
                <a:moveTo>
                  <a:pt x="6477" y="348"/>
                </a:moveTo>
                <a:cubicBezTo>
                  <a:pt x="9501" y="526"/>
                  <a:pt x="11871" y="3039"/>
                  <a:pt x="11871" y="6063"/>
                </a:cubicBezTo>
                <a:cubicBezTo>
                  <a:pt x="11835" y="7349"/>
                  <a:pt x="11454" y="8539"/>
                  <a:pt x="10728" y="9516"/>
                </a:cubicBezTo>
                <a:cubicBezTo>
                  <a:pt x="10692" y="9563"/>
                  <a:pt x="10644" y="9575"/>
                  <a:pt x="10609" y="9575"/>
                </a:cubicBezTo>
                <a:cubicBezTo>
                  <a:pt x="10561" y="9575"/>
                  <a:pt x="10513" y="9563"/>
                  <a:pt x="10490" y="9527"/>
                </a:cubicBezTo>
                <a:lnTo>
                  <a:pt x="9537" y="8730"/>
                </a:lnTo>
                <a:cubicBezTo>
                  <a:pt x="10013" y="8123"/>
                  <a:pt x="10311" y="7384"/>
                  <a:pt x="10394" y="6610"/>
                </a:cubicBezTo>
                <a:cubicBezTo>
                  <a:pt x="10406" y="6491"/>
                  <a:pt x="10323" y="6396"/>
                  <a:pt x="10204" y="6396"/>
                </a:cubicBezTo>
                <a:cubicBezTo>
                  <a:pt x="10097" y="6396"/>
                  <a:pt x="10025" y="6468"/>
                  <a:pt x="10013" y="6551"/>
                </a:cubicBezTo>
                <a:cubicBezTo>
                  <a:pt x="9930" y="7206"/>
                  <a:pt x="9680" y="7849"/>
                  <a:pt x="9299" y="8384"/>
                </a:cubicBezTo>
                <a:cubicBezTo>
                  <a:pt x="9275" y="8396"/>
                  <a:pt x="9263" y="8432"/>
                  <a:pt x="9251" y="8444"/>
                </a:cubicBezTo>
                <a:cubicBezTo>
                  <a:pt x="9251" y="8444"/>
                  <a:pt x="9251" y="8456"/>
                  <a:pt x="9239" y="8456"/>
                </a:cubicBezTo>
                <a:lnTo>
                  <a:pt x="7954" y="7372"/>
                </a:lnTo>
                <a:cubicBezTo>
                  <a:pt x="8227" y="7003"/>
                  <a:pt x="8370" y="6539"/>
                  <a:pt x="8370" y="6075"/>
                </a:cubicBezTo>
                <a:cubicBezTo>
                  <a:pt x="8370" y="4908"/>
                  <a:pt x="7465" y="3920"/>
                  <a:pt x="6299" y="3836"/>
                </a:cubicBezTo>
                <a:lnTo>
                  <a:pt x="6287" y="2146"/>
                </a:lnTo>
                <a:lnTo>
                  <a:pt x="6418" y="2146"/>
                </a:lnTo>
                <a:cubicBezTo>
                  <a:pt x="6453" y="2146"/>
                  <a:pt x="6501" y="2146"/>
                  <a:pt x="6525" y="2169"/>
                </a:cubicBezTo>
                <a:cubicBezTo>
                  <a:pt x="8358" y="2360"/>
                  <a:pt x="9811" y="3812"/>
                  <a:pt x="10025" y="5646"/>
                </a:cubicBezTo>
                <a:cubicBezTo>
                  <a:pt x="10037" y="5753"/>
                  <a:pt x="10109" y="5813"/>
                  <a:pt x="10216" y="5813"/>
                </a:cubicBezTo>
                <a:cubicBezTo>
                  <a:pt x="10335" y="5813"/>
                  <a:pt x="10430" y="5706"/>
                  <a:pt x="10406" y="5598"/>
                </a:cubicBezTo>
                <a:cubicBezTo>
                  <a:pt x="10192" y="3503"/>
                  <a:pt x="8430" y="1848"/>
                  <a:pt x="6299" y="1765"/>
                </a:cubicBezTo>
                <a:lnTo>
                  <a:pt x="6299" y="526"/>
                </a:lnTo>
                <a:cubicBezTo>
                  <a:pt x="6299" y="479"/>
                  <a:pt x="6322" y="443"/>
                  <a:pt x="6346" y="407"/>
                </a:cubicBezTo>
                <a:cubicBezTo>
                  <a:pt x="6382" y="360"/>
                  <a:pt x="6418" y="348"/>
                  <a:pt x="6477" y="348"/>
                </a:cubicBezTo>
                <a:close/>
                <a:moveTo>
                  <a:pt x="1477" y="5277"/>
                </a:moveTo>
                <a:lnTo>
                  <a:pt x="5870" y="6241"/>
                </a:lnTo>
                <a:lnTo>
                  <a:pt x="4667" y="10575"/>
                </a:lnTo>
                <a:cubicBezTo>
                  <a:pt x="2774" y="9980"/>
                  <a:pt x="1405" y="8206"/>
                  <a:pt x="1405" y="6110"/>
                </a:cubicBezTo>
                <a:cubicBezTo>
                  <a:pt x="1405" y="5825"/>
                  <a:pt x="1441" y="5539"/>
                  <a:pt x="1477" y="5277"/>
                </a:cubicBezTo>
                <a:close/>
                <a:moveTo>
                  <a:pt x="6215" y="6468"/>
                </a:moveTo>
                <a:lnTo>
                  <a:pt x="7549" y="7599"/>
                </a:lnTo>
                <a:lnTo>
                  <a:pt x="9132" y="8920"/>
                </a:lnTo>
                <a:lnTo>
                  <a:pt x="9573" y="9289"/>
                </a:lnTo>
                <a:cubicBezTo>
                  <a:pt x="8680" y="10266"/>
                  <a:pt x="7430" y="10813"/>
                  <a:pt x="6108" y="10813"/>
                </a:cubicBezTo>
                <a:cubicBezTo>
                  <a:pt x="5739" y="10813"/>
                  <a:pt x="5382" y="10766"/>
                  <a:pt x="5037" y="10694"/>
                </a:cubicBezTo>
                <a:lnTo>
                  <a:pt x="6215" y="6468"/>
                </a:lnTo>
                <a:close/>
                <a:moveTo>
                  <a:pt x="6429" y="1"/>
                </a:moveTo>
                <a:cubicBezTo>
                  <a:pt x="6297" y="1"/>
                  <a:pt x="6159" y="59"/>
                  <a:pt x="6060" y="157"/>
                </a:cubicBezTo>
                <a:cubicBezTo>
                  <a:pt x="5953" y="264"/>
                  <a:pt x="5882" y="407"/>
                  <a:pt x="5882" y="562"/>
                </a:cubicBezTo>
                <a:lnTo>
                  <a:pt x="5882" y="1038"/>
                </a:lnTo>
                <a:cubicBezTo>
                  <a:pt x="5084" y="1062"/>
                  <a:pt x="4310" y="1288"/>
                  <a:pt x="3620" y="1669"/>
                </a:cubicBezTo>
                <a:lnTo>
                  <a:pt x="3191" y="872"/>
                </a:lnTo>
                <a:cubicBezTo>
                  <a:pt x="3155" y="812"/>
                  <a:pt x="3084" y="764"/>
                  <a:pt x="3024" y="764"/>
                </a:cubicBezTo>
                <a:lnTo>
                  <a:pt x="393" y="764"/>
                </a:lnTo>
                <a:lnTo>
                  <a:pt x="393" y="443"/>
                </a:lnTo>
                <a:cubicBezTo>
                  <a:pt x="393" y="336"/>
                  <a:pt x="298" y="241"/>
                  <a:pt x="203" y="241"/>
                </a:cubicBezTo>
                <a:cubicBezTo>
                  <a:pt x="95" y="241"/>
                  <a:pt x="0" y="336"/>
                  <a:pt x="0" y="443"/>
                </a:cubicBezTo>
                <a:lnTo>
                  <a:pt x="0" y="1467"/>
                </a:lnTo>
                <a:cubicBezTo>
                  <a:pt x="0" y="1574"/>
                  <a:pt x="95" y="1657"/>
                  <a:pt x="203" y="1657"/>
                </a:cubicBezTo>
                <a:cubicBezTo>
                  <a:pt x="298" y="1657"/>
                  <a:pt x="393" y="1562"/>
                  <a:pt x="393" y="1467"/>
                </a:cubicBezTo>
                <a:lnTo>
                  <a:pt x="393" y="1157"/>
                </a:lnTo>
                <a:lnTo>
                  <a:pt x="2917" y="1157"/>
                </a:lnTo>
                <a:lnTo>
                  <a:pt x="3310" y="1872"/>
                </a:lnTo>
                <a:cubicBezTo>
                  <a:pt x="3024" y="2062"/>
                  <a:pt x="2762" y="2277"/>
                  <a:pt x="2501" y="2527"/>
                </a:cubicBezTo>
                <a:cubicBezTo>
                  <a:pt x="1548" y="3467"/>
                  <a:pt x="1036" y="4753"/>
                  <a:pt x="1036" y="6098"/>
                </a:cubicBezTo>
                <a:cubicBezTo>
                  <a:pt x="1036" y="8885"/>
                  <a:pt x="3310" y="11182"/>
                  <a:pt x="6120" y="11182"/>
                </a:cubicBezTo>
                <a:cubicBezTo>
                  <a:pt x="7573" y="11182"/>
                  <a:pt x="8918" y="10575"/>
                  <a:pt x="9882" y="9516"/>
                </a:cubicBezTo>
                <a:lnTo>
                  <a:pt x="10240" y="9813"/>
                </a:lnTo>
                <a:cubicBezTo>
                  <a:pt x="10347" y="9908"/>
                  <a:pt x="10466" y="9944"/>
                  <a:pt x="10597" y="9944"/>
                </a:cubicBezTo>
                <a:lnTo>
                  <a:pt x="10656" y="9944"/>
                </a:lnTo>
                <a:cubicBezTo>
                  <a:pt x="10811" y="9932"/>
                  <a:pt x="10942" y="9837"/>
                  <a:pt x="11037" y="9718"/>
                </a:cubicBezTo>
                <a:cubicBezTo>
                  <a:pt x="11823" y="8670"/>
                  <a:pt x="12228" y="7420"/>
                  <a:pt x="12228" y="6098"/>
                </a:cubicBezTo>
                <a:cubicBezTo>
                  <a:pt x="12228" y="2884"/>
                  <a:pt x="9692" y="205"/>
                  <a:pt x="6465" y="2"/>
                </a:cubicBezTo>
                <a:cubicBezTo>
                  <a:pt x="6453" y="1"/>
                  <a:pt x="6441" y="1"/>
                  <a:pt x="642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6" name="Google Shape;2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0271" y="155243"/>
            <a:ext cx="886082" cy="875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7212" y="4083901"/>
            <a:ext cx="336100" cy="307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4D5B26-B55F-9188-3131-0053F4A61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1356" y="1617919"/>
            <a:ext cx="3222361" cy="2597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71157C-6F04-585E-13FC-5828A6ACDF86}"/>
              </a:ext>
            </a:extLst>
          </p:cNvPr>
          <p:cNvSpPr txBox="1"/>
          <p:nvPr/>
        </p:nvSpPr>
        <p:spPr>
          <a:xfrm>
            <a:off x="143903" y="1929759"/>
            <a:ext cx="246610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Rendimento Cumulativo Percentuale</a:t>
            </a:r>
          </a:p>
          <a:p>
            <a:endParaRPr lang="it-IT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Volatilità</a:t>
            </a:r>
          </a:p>
          <a:p>
            <a:endParaRPr lang="it-IT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Rendimento Giornaliero Medio</a:t>
            </a:r>
          </a:p>
          <a:p>
            <a:endParaRPr lang="it-IT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Max </a:t>
            </a:r>
            <a:r>
              <a:rPr lang="it-IT" sz="1200" dirty="0" err="1">
                <a:solidFill>
                  <a:schemeClr val="bg1"/>
                </a:solidFill>
              </a:rPr>
              <a:t>Drawdawn</a:t>
            </a:r>
            <a:endParaRPr lang="it-IT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Rendimento Annuo</a:t>
            </a:r>
          </a:p>
          <a:p>
            <a:endParaRPr lang="it-IT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>
                <a:solidFill>
                  <a:schemeClr val="bg1"/>
                </a:solidFill>
              </a:rPr>
              <a:t>Nav</a:t>
            </a:r>
            <a:r>
              <a:rPr lang="it-IT" sz="1200" dirty="0">
                <a:solidFill>
                  <a:schemeClr val="bg1"/>
                </a:solidFill>
              </a:rPr>
              <a:t> %</a:t>
            </a:r>
          </a:p>
          <a:p>
            <a:endParaRPr lang="it-IT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Variazione % Prezzo Apertura-Chiusura</a:t>
            </a:r>
          </a:p>
          <a:p>
            <a:endParaRPr lang="it-IT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FDFBDF-2E16-4970-518D-38779DC724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5253" y="1617919"/>
            <a:ext cx="3160866" cy="35255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2E5E46-7001-01B4-1A59-606E3FCFD6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824" y="4802636"/>
            <a:ext cx="4970031" cy="2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63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>
            <a:spLocks noGrp="1"/>
          </p:cNvSpPr>
          <p:nvPr>
            <p:ph type="subTitle" idx="4"/>
          </p:nvPr>
        </p:nvSpPr>
        <p:spPr>
          <a:xfrm>
            <a:off x="1196848" y="1205383"/>
            <a:ext cx="5293163" cy="4612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IBM Plex Mono"/>
                <a:ea typeface="IBM Plex Mono"/>
                <a:cs typeface="IBM Plex Mono"/>
                <a:sym typeface="IBM Plex Mono"/>
              </a:rPr>
              <a:t>5.1 	Data </a:t>
            </a:r>
            <a:r>
              <a:rPr lang="it-IT" dirty="0" err="1">
                <a:latin typeface="IBM Plex Mono"/>
                <a:ea typeface="IBM Plex Mono"/>
                <a:cs typeface="IBM Plex Mono"/>
                <a:sym typeface="IBM Plex Mono"/>
              </a:rPr>
              <a:t>Visualization</a:t>
            </a:r>
            <a:r>
              <a:rPr lang="it-IT" dirty="0">
                <a:latin typeface="IBM Plex Mono"/>
                <a:ea typeface="IBM Plex Mono"/>
                <a:cs typeface="IBM Plex Mono"/>
                <a:sym typeface="IBM Plex Mono"/>
              </a:rPr>
              <a:t> - Power BI 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595310" y="377091"/>
            <a:ext cx="75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 Data Visualization </a:t>
            </a:r>
            <a:endParaRPr dirty="0"/>
          </a:p>
        </p:txBody>
      </p:sp>
      <p:sp>
        <p:nvSpPr>
          <p:cNvPr id="251" name="Google Shape;251;p32"/>
          <p:cNvSpPr/>
          <p:nvPr/>
        </p:nvSpPr>
        <p:spPr>
          <a:xfrm>
            <a:off x="280842" y="1118447"/>
            <a:ext cx="740400" cy="740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2"/>
          <p:cNvSpPr/>
          <p:nvPr/>
        </p:nvSpPr>
        <p:spPr>
          <a:xfrm>
            <a:off x="456448" y="1310683"/>
            <a:ext cx="389187" cy="355927"/>
          </a:xfrm>
          <a:custGeom>
            <a:avLst/>
            <a:gdLst/>
            <a:ahLst/>
            <a:cxnLst/>
            <a:rect l="l" t="t" r="r" b="b"/>
            <a:pathLst>
              <a:path w="12228" h="11183" extrusionOk="0">
                <a:moveTo>
                  <a:pt x="4560" y="3991"/>
                </a:moveTo>
                <a:cubicBezTo>
                  <a:pt x="4739" y="3991"/>
                  <a:pt x="4894" y="4146"/>
                  <a:pt x="4894" y="4324"/>
                </a:cubicBezTo>
                <a:cubicBezTo>
                  <a:pt x="4894" y="4503"/>
                  <a:pt x="4739" y="4646"/>
                  <a:pt x="4560" y="4646"/>
                </a:cubicBezTo>
                <a:cubicBezTo>
                  <a:pt x="4382" y="4646"/>
                  <a:pt x="4239" y="4503"/>
                  <a:pt x="4239" y="4324"/>
                </a:cubicBezTo>
                <a:cubicBezTo>
                  <a:pt x="4251" y="4134"/>
                  <a:pt x="4382" y="3991"/>
                  <a:pt x="4560" y="3991"/>
                </a:cubicBezTo>
                <a:close/>
                <a:moveTo>
                  <a:pt x="5930" y="1419"/>
                </a:moveTo>
                <a:lnTo>
                  <a:pt x="5930" y="2003"/>
                </a:lnTo>
                <a:lnTo>
                  <a:pt x="5941" y="4051"/>
                </a:lnTo>
                <a:lnTo>
                  <a:pt x="5965" y="5872"/>
                </a:lnTo>
                <a:lnTo>
                  <a:pt x="1619" y="4908"/>
                </a:lnTo>
                <a:cubicBezTo>
                  <a:pt x="1869" y="3801"/>
                  <a:pt x="2548" y="2848"/>
                  <a:pt x="3489" y="2229"/>
                </a:cubicBezTo>
                <a:lnTo>
                  <a:pt x="4275" y="3670"/>
                </a:lnTo>
                <a:cubicBezTo>
                  <a:pt x="4025" y="3777"/>
                  <a:pt x="3858" y="4027"/>
                  <a:pt x="3858" y="4313"/>
                </a:cubicBezTo>
                <a:cubicBezTo>
                  <a:pt x="3858" y="4694"/>
                  <a:pt x="4179" y="5027"/>
                  <a:pt x="4572" y="5027"/>
                </a:cubicBezTo>
                <a:cubicBezTo>
                  <a:pt x="4965" y="5027"/>
                  <a:pt x="5287" y="4705"/>
                  <a:pt x="5287" y="4313"/>
                </a:cubicBezTo>
                <a:cubicBezTo>
                  <a:pt x="5287" y="3967"/>
                  <a:pt x="5037" y="3670"/>
                  <a:pt x="4715" y="3610"/>
                </a:cubicBezTo>
                <a:lnTo>
                  <a:pt x="3846" y="2015"/>
                </a:lnTo>
                <a:cubicBezTo>
                  <a:pt x="4477" y="1657"/>
                  <a:pt x="5168" y="1455"/>
                  <a:pt x="5930" y="1419"/>
                </a:cubicBezTo>
                <a:close/>
                <a:moveTo>
                  <a:pt x="6287" y="4265"/>
                </a:moveTo>
                <a:cubicBezTo>
                  <a:pt x="7227" y="4348"/>
                  <a:pt x="7965" y="5158"/>
                  <a:pt x="7965" y="6122"/>
                </a:cubicBezTo>
                <a:cubicBezTo>
                  <a:pt x="7965" y="6491"/>
                  <a:pt x="7846" y="6872"/>
                  <a:pt x="7644" y="7170"/>
                </a:cubicBezTo>
                <a:lnTo>
                  <a:pt x="6287" y="6039"/>
                </a:lnTo>
                <a:lnTo>
                  <a:pt x="6287" y="4265"/>
                </a:lnTo>
                <a:close/>
                <a:moveTo>
                  <a:pt x="6477" y="348"/>
                </a:moveTo>
                <a:cubicBezTo>
                  <a:pt x="9501" y="526"/>
                  <a:pt x="11871" y="3039"/>
                  <a:pt x="11871" y="6063"/>
                </a:cubicBezTo>
                <a:cubicBezTo>
                  <a:pt x="11835" y="7349"/>
                  <a:pt x="11454" y="8539"/>
                  <a:pt x="10728" y="9516"/>
                </a:cubicBezTo>
                <a:cubicBezTo>
                  <a:pt x="10692" y="9563"/>
                  <a:pt x="10644" y="9575"/>
                  <a:pt x="10609" y="9575"/>
                </a:cubicBezTo>
                <a:cubicBezTo>
                  <a:pt x="10561" y="9575"/>
                  <a:pt x="10513" y="9563"/>
                  <a:pt x="10490" y="9527"/>
                </a:cubicBezTo>
                <a:lnTo>
                  <a:pt x="9537" y="8730"/>
                </a:lnTo>
                <a:cubicBezTo>
                  <a:pt x="10013" y="8123"/>
                  <a:pt x="10311" y="7384"/>
                  <a:pt x="10394" y="6610"/>
                </a:cubicBezTo>
                <a:cubicBezTo>
                  <a:pt x="10406" y="6491"/>
                  <a:pt x="10323" y="6396"/>
                  <a:pt x="10204" y="6396"/>
                </a:cubicBezTo>
                <a:cubicBezTo>
                  <a:pt x="10097" y="6396"/>
                  <a:pt x="10025" y="6468"/>
                  <a:pt x="10013" y="6551"/>
                </a:cubicBezTo>
                <a:cubicBezTo>
                  <a:pt x="9930" y="7206"/>
                  <a:pt x="9680" y="7849"/>
                  <a:pt x="9299" y="8384"/>
                </a:cubicBezTo>
                <a:cubicBezTo>
                  <a:pt x="9275" y="8396"/>
                  <a:pt x="9263" y="8432"/>
                  <a:pt x="9251" y="8444"/>
                </a:cubicBezTo>
                <a:cubicBezTo>
                  <a:pt x="9251" y="8444"/>
                  <a:pt x="9251" y="8456"/>
                  <a:pt x="9239" y="8456"/>
                </a:cubicBezTo>
                <a:lnTo>
                  <a:pt x="7954" y="7372"/>
                </a:lnTo>
                <a:cubicBezTo>
                  <a:pt x="8227" y="7003"/>
                  <a:pt x="8370" y="6539"/>
                  <a:pt x="8370" y="6075"/>
                </a:cubicBezTo>
                <a:cubicBezTo>
                  <a:pt x="8370" y="4908"/>
                  <a:pt x="7465" y="3920"/>
                  <a:pt x="6299" y="3836"/>
                </a:cubicBezTo>
                <a:lnTo>
                  <a:pt x="6287" y="2146"/>
                </a:lnTo>
                <a:lnTo>
                  <a:pt x="6418" y="2146"/>
                </a:lnTo>
                <a:cubicBezTo>
                  <a:pt x="6453" y="2146"/>
                  <a:pt x="6501" y="2146"/>
                  <a:pt x="6525" y="2169"/>
                </a:cubicBezTo>
                <a:cubicBezTo>
                  <a:pt x="8358" y="2360"/>
                  <a:pt x="9811" y="3812"/>
                  <a:pt x="10025" y="5646"/>
                </a:cubicBezTo>
                <a:cubicBezTo>
                  <a:pt x="10037" y="5753"/>
                  <a:pt x="10109" y="5813"/>
                  <a:pt x="10216" y="5813"/>
                </a:cubicBezTo>
                <a:cubicBezTo>
                  <a:pt x="10335" y="5813"/>
                  <a:pt x="10430" y="5706"/>
                  <a:pt x="10406" y="5598"/>
                </a:cubicBezTo>
                <a:cubicBezTo>
                  <a:pt x="10192" y="3503"/>
                  <a:pt x="8430" y="1848"/>
                  <a:pt x="6299" y="1765"/>
                </a:cubicBezTo>
                <a:lnTo>
                  <a:pt x="6299" y="526"/>
                </a:lnTo>
                <a:cubicBezTo>
                  <a:pt x="6299" y="479"/>
                  <a:pt x="6322" y="443"/>
                  <a:pt x="6346" y="407"/>
                </a:cubicBezTo>
                <a:cubicBezTo>
                  <a:pt x="6382" y="360"/>
                  <a:pt x="6418" y="348"/>
                  <a:pt x="6477" y="348"/>
                </a:cubicBezTo>
                <a:close/>
                <a:moveTo>
                  <a:pt x="1477" y="5277"/>
                </a:moveTo>
                <a:lnTo>
                  <a:pt x="5870" y="6241"/>
                </a:lnTo>
                <a:lnTo>
                  <a:pt x="4667" y="10575"/>
                </a:lnTo>
                <a:cubicBezTo>
                  <a:pt x="2774" y="9980"/>
                  <a:pt x="1405" y="8206"/>
                  <a:pt x="1405" y="6110"/>
                </a:cubicBezTo>
                <a:cubicBezTo>
                  <a:pt x="1405" y="5825"/>
                  <a:pt x="1441" y="5539"/>
                  <a:pt x="1477" y="5277"/>
                </a:cubicBezTo>
                <a:close/>
                <a:moveTo>
                  <a:pt x="6215" y="6468"/>
                </a:moveTo>
                <a:lnTo>
                  <a:pt x="7549" y="7599"/>
                </a:lnTo>
                <a:lnTo>
                  <a:pt x="9132" y="8920"/>
                </a:lnTo>
                <a:lnTo>
                  <a:pt x="9573" y="9289"/>
                </a:lnTo>
                <a:cubicBezTo>
                  <a:pt x="8680" y="10266"/>
                  <a:pt x="7430" y="10813"/>
                  <a:pt x="6108" y="10813"/>
                </a:cubicBezTo>
                <a:cubicBezTo>
                  <a:pt x="5739" y="10813"/>
                  <a:pt x="5382" y="10766"/>
                  <a:pt x="5037" y="10694"/>
                </a:cubicBezTo>
                <a:lnTo>
                  <a:pt x="6215" y="6468"/>
                </a:lnTo>
                <a:close/>
                <a:moveTo>
                  <a:pt x="6429" y="1"/>
                </a:moveTo>
                <a:cubicBezTo>
                  <a:pt x="6297" y="1"/>
                  <a:pt x="6159" y="59"/>
                  <a:pt x="6060" y="157"/>
                </a:cubicBezTo>
                <a:cubicBezTo>
                  <a:pt x="5953" y="264"/>
                  <a:pt x="5882" y="407"/>
                  <a:pt x="5882" y="562"/>
                </a:cubicBezTo>
                <a:lnTo>
                  <a:pt x="5882" y="1038"/>
                </a:lnTo>
                <a:cubicBezTo>
                  <a:pt x="5084" y="1062"/>
                  <a:pt x="4310" y="1288"/>
                  <a:pt x="3620" y="1669"/>
                </a:cubicBezTo>
                <a:lnTo>
                  <a:pt x="3191" y="872"/>
                </a:lnTo>
                <a:cubicBezTo>
                  <a:pt x="3155" y="812"/>
                  <a:pt x="3084" y="764"/>
                  <a:pt x="3024" y="764"/>
                </a:cubicBezTo>
                <a:lnTo>
                  <a:pt x="393" y="764"/>
                </a:lnTo>
                <a:lnTo>
                  <a:pt x="393" y="443"/>
                </a:lnTo>
                <a:cubicBezTo>
                  <a:pt x="393" y="336"/>
                  <a:pt x="298" y="241"/>
                  <a:pt x="203" y="241"/>
                </a:cubicBezTo>
                <a:cubicBezTo>
                  <a:pt x="95" y="241"/>
                  <a:pt x="0" y="336"/>
                  <a:pt x="0" y="443"/>
                </a:cubicBezTo>
                <a:lnTo>
                  <a:pt x="0" y="1467"/>
                </a:lnTo>
                <a:cubicBezTo>
                  <a:pt x="0" y="1574"/>
                  <a:pt x="95" y="1657"/>
                  <a:pt x="203" y="1657"/>
                </a:cubicBezTo>
                <a:cubicBezTo>
                  <a:pt x="298" y="1657"/>
                  <a:pt x="393" y="1562"/>
                  <a:pt x="393" y="1467"/>
                </a:cubicBezTo>
                <a:lnTo>
                  <a:pt x="393" y="1157"/>
                </a:lnTo>
                <a:lnTo>
                  <a:pt x="2917" y="1157"/>
                </a:lnTo>
                <a:lnTo>
                  <a:pt x="3310" y="1872"/>
                </a:lnTo>
                <a:cubicBezTo>
                  <a:pt x="3024" y="2062"/>
                  <a:pt x="2762" y="2277"/>
                  <a:pt x="2501" y="2527"/>
                </a:cubicBezTo>
                <a:cubicBezTo>
                  <a:pt x="1548" y="3467"/>
                  <a:pt x="1036" y="4753"/>
                  <a:pt x="1036" y="6098"/>
                </a:cubicBezTo>
                <a:cubicBezTo>
                  <a:pt x="1036" y="8885"/>
                  <a:pt x="3310" y="11182"/>
                  <a:pt x="6120" y="11182"/>
                </a:cubicBezTo>
                <a:cubicBezTo>
                  <a:pt x="7573" y="11182"/>
                  <a:pt x="8918" y="10575"/>
                  <a:pt x="9882" y="9516"/>
                </a:cubicBezTo>
                <a:lnTo>
                  <a:pt x="10240" y="9813"/>
                </a:lnTo>
                <a:cubicBezTo>
                  <a:pt x="10347" y="9908"/>
                  <a:pt x="10466" y="9944"/>
                  <a:pt x="10597" y="9944"/>
                </a:cubicBezTo>
                <a:lnTo>
                  <a:pt x="10656" y="9944"/>
                </a:lnTo>
                <a:cubicBezTo>
                  <a:pt x="10811" y="9932"/>
                  <a:pt x="10942" y="9837"/>
                  <a:pt x="11037" y="9718"/>
                </a:cubicBezTo>
                <a:cubicBezTo>
                  <a:pt x="11823" y="8670"/>
                  <a:pt x="12228" y="7420"/>
                  <a:pt x="12228" y="6098"/>
                </a:cubicBezTo>
                <a:cubicBezTo>
                  <a:pt x="12228" y="2884"/>
                  <a:pt x="9692" y="205"/>
                  <a:pt x="6465" y="2"/>
                </a:cubicBezTo>
                <a:cubicBezTo>
                  <a:pt x="6453" y="1"/>
                  <a:pt x="6441" y="1"/>
                  <a:pt x="642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6" name="Google Shape;2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0271" y="155243"/>
            <a:ext cx="886082" cy="875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7212" y="4083901"/>
            <a:ext cx="336100" cy="30772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71157C-6F04-585E-13FC-5828A6ACDF86}"/>
              </a:ext>
            </a:extLst>
          </p:cNvPr>
          <p:cNvSpPr txBox="1"/>
          <p:nvPr/>
        </p:nvSpPr>
        <p:spPr>
          <a:xfrm>
            <a:off x="143903" y="1929759"/>
            <a:ext cx="24661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A02A40-9405-0E4C-2AFE-83340A5A9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03" y="1929758"/>
            <a:ext cx="4667286" cy="2600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4866B0-AE53-0ABB-FBA4-A567CF2B58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9866" y="2435798"/>
            <a:ext cx="4164861" cy="233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13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ctrTitle"/>
          </p:nvPr>
        </p:nvSpPr>
        <p:spPr>
          <a:xfrm>
            <a:off x="713225" y="59473"/>
            <a:ext cx="4354200" cy="20601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lt1"/>
                </a:solidFill>
              </a:rPr>
              <a:t>Sectorial ETF’s Analysis</a:t>
            </a:r>
            <a:endParaRPr sz="4400" dirty="0">
              <a:solidFill>
                <a:schemeClr val="lt1"/>
              </a:solidFill>
            </a:endParaRPr>
          </a:p>
        </p:txBody>
      </p:sp>
      <p:sp>
        <p:nvSpPr>
          <p:cNvPr id="181" name="Google Shape;181;p27"/>
          <p:cNvSpPr txBox="1">
            <a:spLocks noGrp="1"/>
          </p:cNvSpPr>
          <p:nvPr>
            <p:ph type="subTitle" idx="1"/>
          </p:nvPr>
        </p:nvSpPr>
        <p:spPr>
          <a:xfrm>
            <a:off x="555242" y="2524560"/>
            <a:ext cx="3231300" cy="1623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GRAZIE PER L’ATTENZIONE </a:t>
            </a:r>
            <a:r>
              <a:rPr lang="en" sz="3200" dirty="0">
                <a:sym typeface="Wingdings" panose="05000000000000000000" pitchFamily="2" charset="2"/>
              </a:rPr>
              <a:t></a:t>
            </a:r>
            <a:endParaRPr sz="3200" dirty="0"/>
          </a:p>
        </p:txBody>
      </p:sp>
      <p:grpSp>
        <p:nvGrpSpPr>
          <p:cNvPr id="182" name="Google Shape;182;p27"/>
          <p:cNvGrpSpPr/>
          <p:nvPr/>
        </p:nvGrpSpPr>
        <p:grpSpPr>
          <a:xfrm>
            <a:off x="4190476" y="2230245"/>
            <a:ext cx="4601353" cy="2542080"/>
            <a:chOff x="4190476" y="2286793"/>
            <a:chExt cx="4601353" cy="2485531"/>
          </a:xfrm>
        </p:grpSpPr>
        <p:pic>
          <p:nvPicPr>
            <p:cNvPr id="183" name="Google Shape;183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90476" y="2286793"/>
              <a:ext cx="763050" cy="7527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14654" y="4303742"/>
              <a:ext cx="473400" cy="4685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18394" y="4259487"/>
              <a:ext cx="261247" cy="2665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363829" y="2293123"/>
              <a:ext cx="428000" cy="5572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892A60C-D0DC-8817-B933-496949ACF1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5215" y="971984"/>
            <a:ext cx="1587826" cy="18736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0F875F-CC6A-30D5-C9A0-53830093BF3E}"/>
              </a:ext>
            </a:extLst>
          </p:cNvPr>
          <p:cNvSpPr txBox="1"/>
          <p:nvPr/>
        </p:nvSpPr>
        <p:spPr>
          <a:xfrm>
            <a:off x="5067425" y="180762"/>
            <a:ext cx="395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lt1"/>
                </a:solidFill>
                <a:latin typeface="Assistant"/>
                <a:cs typeface="Assistant"/>
                <a:sym typeface="Assistant"/>
              </a:rPr>
              <a:t>ANDREA</a:t>
            </a:r>
            <a:r>
              <a:rPr lang="it-IT" sz="3200" dirty="0"/>
              <a:t> </a:t>
            </a:r>
            <a:r>
              <a:rPr lang="it-IT" sz="3200" dirty="0">
                <a:solidFill>
                  <a:schemeClr val="lt1"/>
                </a:solidFill>
                <a:latin typeface="Assistant"/>
                <a:cs typeface="Assistant"/>
              </a:rPr>
              <a:t>CIAMBOTTI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26030A-AD7E-47FA-CE30-8FD3D2980DF8}"/>
              </a:ext>
            </a:extLst>
          </p:cNvPr>
          <p:cNvSpPr txBox="1"/>
          <p:nvPr/>
        </p:nvSpPr>
        <p:spPr>
          <a:xfrm>
            <a:off x="5999356" y="1203893"/>
            <a:ext cx="2691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7980A1-FD10-DE41-25D8-9782B10FFD51}"/>
              </a:ext>
            </a:extLst>
          </p:cNvPr>
          <p:cNvSpPr txBox="1"/>
          <p:nvPr/>
        </p:nvSpPr>
        <p:spPr>
          <a:xfrm>
            <a:off x="4506034" y="3106857"/>
            <a:ext cx="395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lt1"/>
                </a:solidFill>
                <a:latin typeface="Assistant"/>
                <a:cs typeface="Assistant"/>
              </a:rPr>
              <a:t>Email : Andrea.ciambotti@gmail.com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D475A6-3BD4-9BBF-4849-0CA30B2334F4}"/>
              </a:ext>
            </a:extLst>
          </p:cNvPr>
          <p:cNvSpPr txBox="1"/>
          <p:nvPr/>
        </p:nvSpPr>
        <p:spPr>
          <a:xfrm>
            <a:off x="4506035" y="3501365"/>
            <a:ext cx="4358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lt1"/>
                </a:solidFill>
                <a:latin typeface="Assistant"/>
                <a:cs typeface="Assistant"/>
              </a:rPr>
              <a:t>Linkedin: https://www.linkedin.com/in/andreaciambotti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E5C10B-833E-348D-9187-9298D57AD7B4}"/>
              </a:ext>
            </a:extLst>
          </p:cNvPr>
          <p:cNvSpPr txBox="1"/>
          <p:nvPr/>
        </p:nvSpPr>
        <p:spPr>
          <a:xfrm>
            <a:off x="4506034" y="3894517"/>
            <a:ext cx="526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lt1"/>
                </a:solidFill>
                <a:latin typeface="Assistant"/>
                <a:cs typeface="Assistant"/>
              </a:rPr>
              <a:t>Github</a:t>
            </a:r>
            <a:r>
              <a:rPr lang="it-IT" dirty="0">
                <a:solidFill>
                  <a:schemeClr val="lt1"/>
                </a:solidFill>
                <a:latin typeface="Assistant"/>
                <a:cs typeface="Assistant"/>
              </a:rPr>
              <a:t>: https://github.com/AndreCiambo/Epicode-DAPT0323</a:t>
            </a:r>
          </a:p>
        </p:txBody>
      </p:sp>
    </p:spTree>
    <p:extLst>
      <p:ext uri="{BB962C8B-B14F-4D97-AF65-F5344CB8AC3E}">
        <p14:creationId xmlns:p14="http://schemas.microsoft.com/office/powerpoint/2010/main" val="1861403250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World Pitch Deck by Slidesgo">
  <a:themeElements>
    <a:clrScheme name="Simple Light">
      <a:dk1>
        <a:srgbClr val="0F1754"/>
      </a:dk1>
      <a:lt1>
        <a:srgbClr val="FFFFFF"/>
      </a:lt1>
      <a:dk2>
        <a:srgbClr val="72108E"/>
      </a:dk2>
      <a:lt2>
        <a:srgbClr val="5326AA"/>
      </a:lt2>
      <a:accent1>
        <a:srgbClr val="CDF239"/>
      </a:accent1>
      <a:accent2>
        <a:srgbClr val="DA369F"/>
      </a:accent2>
      <a:accent3>
        <a:srgbClr val="981161"/>
      </a:accent3>
      <a:accent4>
        <a:srgbClr val="51B7E0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333</Words>
  <Application>Microsoft Office PowerPoint</Application>
  <PresentationFormat>On-screen Show (16:9)</PresentationFormat>
  <Paragraphs>79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IBM Plex Mono</vt:lpstr>
      <vt:lpstr>Raleway</vt:lpstr>
      <vt:lpstr>Assistant</vt:lpstr>
      <vt:lpstr>Arial</vt:lpstr>
      <vt:lpstr>Cousine</vt:lpstr>
      <vt:lpstr>Virtual World Pitch Deck by Slidesgo</vt:lpstr>
      <vt:lpstr>Sectorial ETF’s Analysis</vt:lpstr>
      <vt:lpstr>INDICE</vt:lpstr>
      <vt:lpstr>01 Introduzione</vt:lpstr>
      <vt:lpstr>02 SCRAPING</vt:lpstr>
      <vt:lpstr>02 SCRAPING</vt:lpstr>
      <vt:lpstr>03 Data Cleaning &amp; Manipulation</vt:lpstr>
      <vt:lpstr>04 Data Analysis</vt:lpstr>
      <vt:lpstr>05 Data Visualization </vt:lpstr>
      <vt:lpstr>Sectorial ETF’s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Sectorial ETF’s Analysis</dc:title>
  <dc:creator>DELL</dc:creator>
  <cp:lastModifiedBy>Andrea Ciambotti</cp:lastModifiedBy>
  <cp:revision>18</cp:revision>
  <dcterms:modified xsi:type="dcterms:W3CDTF">2023-12-29T17:41:23Z</dcterms:modified>
</cp:coreProperties>
</file>