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5"/>
  </p:notesMasterIdLst>
  <p:sldIdLst>
    <p:sldId id="256" r:id="rId3"/>
    <p:sldId id="295" r:id="rId4"/>
    <p:sldId id="1094" r:id="rId5"/>
    <p:sldId id="678" r:id="rId6"/>
    <p:sldId id="262" r:id="rId7"/>
    <p:sldId id="333" r:id="rId8"/>
    <p:sldId id="296" r:id="rId9"/>
    <p:sldId id="335" r:id="rId10"/>
    <p:sldId id="334" r:id="rId11"/>
    <p:sldId id="1039" r:id="rId12"/>
    <p:sldId id="1082" r:id="rId13"/>
    <p:sldId id="605" r:id="rId14"/>
    <p:sldId id="1083" r:id="rId15"/>
    <p:sldId id="1084" r:id="rId16"/>
    <p:sldId id="707" r:id="rId17"/>
    <p:sldId id="1107" r:id="rId18"/>
    <p:sldId id="763" r:id="rId19"/>
    <p:sldId id="300" r:id="rId20"/>
    <p:sldId id="266" r:id="rId21"/>
    <p:sldId id="302" r:id="rId22"/>
    <p:sldId id="816" r:id="rId23"/>
    <p:sldId id="336" r:id="rId24"/>
    <p:sldId id="705" r:id="rId25"/>
    <p:sldId id="754" r:id="rId26"/>
    <p:sldId id="1108" r:id="rId27"/>
    <p:sldId id="764" r:id="rId28"/>
    <p:sldId id="755" r:id="rId29"/>
    <p:sldId id="756" r:id="rId30"/>
    <p:sldId id="1095" r:id="rId31"/>
    <p:sldId id="1096" r:id="rId32"/>
    <p:sldId id="1097" r:id="rId33"/>
    <p:sldId id="713" r:id="rId34"/>
    <p:sldId id="1098" r:id="rId35"/>
    <p:sldId id="1099" r:id="rId36"/>
    <p:sldId id="1100" r:id="rId37"/>
    <p:sldId id="1101" r:id="rId38"/>
    <p:sldId id="767" r:id="rId39"/>
    <p:sldId id="322" r:id="rId40"/>
    <p:sldId id="716" r:id="rId41"/>
    <p:sldId id="323" r:id="rId42"/>
    <p:sldId id="1102" r:id="rId43"/>
    <p:sldId id="1086" r:id="rId44"/>
    <p:sldId id="1044" r:id="rId45"/>
    <p:sldId id="1104" r:id="rId46"/>
    <p:sldId id="424" r:id="rId47"/>
    <p:sldId id="426" r:id="rId48"/>
    <p:sldId id="1105" r:id="rId49"/>
    <p:sldId id="1089" r:id="rId50"/>
    <p:sldId id="1090" r:id="rId51"/>
    <p:sldId id="1109" r:id="rId52"/>
    <p:sldId id="1093" r:id="rId53"/>
    <p:sldId id="747" r:id="rId5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84959" autoAdjust="0"/>
  </p:normalViewPr>
  <p:slideViewPr>
    <p:cSldViewPr snapToGrid="0">
      <p:cViewPr>
        <p:scale>
          <a:sx n="75" d="100"/>
          <a:sy n="75" d="100"/>
        </p:scale>
        <p:origin x="204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CDD06C-697F-4118-BFA5-B7E2D26D4B9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854A9-13AA-4A4D-B40D-7616B71FC25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33C1985-CC60-4502-8ECC-8A39609F1E28}" type="datetime1">
              <a:rPr lang="nl-NL"/>
              <a:pPr lvl="0"/>
              <a:t>20-2-2023</a:t>
            </a:fld>
            <a:endParaRPr lang="nl-N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1CC4B1C-9E60-4C2C-8FD0-BCD32293F5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0942271-5D12-4D79-B3C7-A60CB359A34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0BEAE-9010-45AC-A6A3-DB2628B6D30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0E352-1F1D-4173-B2B0-88C97324BE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81E8342-45B4-4497-80BE-B34EA510ECB9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2742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A1ABA2-C6C6-4D8B-8109-F4B4F193C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C22CFA-9E71-4450-B16C-9592F4250C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nl-NL"/>
              <a:t>Please replace the … with your own name. I would really like it if you left the bottom line intact though, as a way of thanking me. That’s really all I’m asking for, the rest of the workshop is yours to butcher (erm, improve).</a:t>
            </a:r>
          </a:p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96359-33A9-4301-9B7D-6EFF0D1D7EC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4570078-9956-47F0-8EE6-8D9DD476585A}" type="slidenum">
              <a:t>1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166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60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305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134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BBCB49-23D1-475C-8351-E3915397C3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995E75-CB7F-4E36-8035-FCED861A61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51508-D4B4-474D-8CA0-BEE514440CE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1FDFDAA-7F51-4794-9706-C1B380B1C961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81E8342-45B4-4497-80BE-B34EA510EC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74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81E8342-45B4-4497-80BE-B34EA510ECB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21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63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1E8342-45B4-4497-80BE-B34EA510EC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13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32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28D629-E961-4528-8E72-2A5A3AF4BA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27CE98-369F-413C-9F8D-B97FA1B514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nl-NL" dirty="0"/>
              <a:t>The workshop starts </a:t>
            </a:r>
            <a:r>
              <a:rPr lang="nl-NL" dirty="0" err="1"/>
              <a:t>with</a:t>
            </a:r>
            <a:r>
              <a:rPr lang="nl-NL" dirty="0"/>
              <a:t> a background on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stubbing</a:t>
            </a:r>
            <a:r>
              <a:rPr lang="nl-NL" dirty="0"/>
              <a:t>, </a:t>
            </a:r>
            <a:r>
              <a:rPr lang="nl-NL" dirty="0" err="1"/>
              <a:t>mocking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service </a:t>
            </a:r>
            <a:r>
              <a:rPr lang="nl-NL" dirty="0" err="1"/>
              <a:t>virtualization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help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remove</a:t>
            </a:r>
            <a:r>
              <a:rPr lang="nl-NL" dirty="0"/>
              <a:t> bottlenecks in </a:t>
            </a:r>
            <a:r>
              <a:rPr lang="nl-NL" dirty="0" err="1"/>
              <a:t>your</a:t>
            </a:r>
            <a:r>
              <a:rPr lang="nl-NL" dirty="0"/>
              <a:t> test environment. </a:t>
            </a:r>
            <a:r>
              <a:rPr lang="nl-NL" dirty="0" err="1"/>
              <a:t>Then</a:t>
            </a:r>
            <a:r>
              <a:rPr lang="nl-NL" dirty="0"/>
              <a:t>, </a:t>
            </a:r>
            <a:r>
              <a:rPr lang="nl-NL" dirty="0" err="1"/>
              <a:t>we’re</a:t>
            </a:r>
            <a:r>
              <a:rPr lang="nl-NL" dirty="0"/>
              <a:t> </a:t>
            </a:r>
            <a:r>
              <a:rPr lang="nl-NL" dirty="0" err="1"/>
              <a:t>going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take a look at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WireMock</a:t>
            </a:r>
            <a:r>
              <a:rPr lang="nl-NL" dirty="0"/>
              <a:t> </a:t>
            </a:r>
            <a:r>
              <a:rPr lang="nl-NL" dirty="0" err="1"/>
              <a:t>enables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</a:t>
            </a:r>
            <a:r>
              <a:rPr lang="nl-NL" dirty="0" err="1"/>
              <a:t>mocks</a:t>
            </a:r>
            <a:r>
              <a:rPr lang="nl-NL" dirty="0"/>
              <a:t> in Java or C# </a:t>
            </a:r>
            <a:r>
              <a:rPr lang="nl-NL" dirty="0" err="1"/>
              <a:t>using</a:t>
            </a:r>
            <a:r>
              <a:rPr lang="nl-NL" dirty="0"/>
              <a:t> a </a:t>
            </a:r>
            <a:r>
              <a:rPr lang="nl-NL" dirty="0" err="1"/>
              <a:t>powerful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intuitive</a:t>
            </a:r>
            <a:r>
              <a:rPr lang="nl-NL" dirty="0"/>
              <a:t> API. </a:t>
            </a:r>
            <a:r>
              <a:rPr lang="nl-NL" dirty="0" err="1"/>
              <a:t>And</a:t>
            </a:r>
            <a:r>
              <a:rPr lang="nl-NL" dirty="0"/>
              <a:t> of course, most </a:t>
            </a:r>
            <a:r>
              <a:rPr lang="nl-NL" dirty="0" err="1"/>
              <a:t>importantly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participants</a:t>
            </a:r>
            <a:r>
              <a:rPr lang="nl-NL" dirty="0"/>
              <a:t> are </a:t>
            </a:r>
            <a:r>
              <a:rPr lang="nl-NL" dirty="0" err="1"/>
              <a:t>going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the</a:t>
            </a:r>
            <a:r>
              <a:rPr lang="nl-NL" dirty="0"/>
              <a:t> hard </a:t>
            </a:r>
            <a:r>
              <a:rPr lang="nl-NL" dirty="0" err="1"/>
              <a:t>work</a:t>
            </a:r>
            <a:r>
              <a:rPr lang="nl-NL" dirty="0"/>
              <a:t>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E2B2-D2D0-4741-AC8D-C45C5042751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878355D-E14E-4CDE-AAAD-548EFBB397CE}" type="slidenum">
              <a:t>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1E8342-45B4-4497-80BE-B34EA510EC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120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032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1E8342-45B4-4497-80BE-B34EA510EC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73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121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1E8342-45B4-4497-80BE-B34EA510EC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533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813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9FED66-C945-4F02-A5D6-0E54A068D8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282AE2-31F1-4C82-B447-22A4EBD2A1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43F59-862F-4315-B5A3-368226B647C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E01C6E9-6533-4DFC-A6D7-C598BBDCBDA6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64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81E8342-45B4-4497-80BE-B34EA510ECB9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4430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096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151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8F0A7A-5445-4473-BE0C-88A92B3259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09C60B-3DBD-4EEB-ACE5-BBABCCAB63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API was </a:t>
            </a:r>
            <a:r>
              <a:rPr lang="nl-NL" dirty="0" err="1"/>
              <a:t>chosen</a:t>
            </a:r>
            <a:r>
              <a:rPr lang="nl-NL" dirty="0"/>
              <a:t> (</a:t>
            </a:r>
            <a:r>
              <a:rPr lang="nl-NL" dirty="0" err="1"/>
              <a:t>simple</a:t>
            </a:r>
            <a:r>
              <a:rPr lang="nl-NL" dirty="0"/>
              <a:t>, </a:t>
            </a:r>
            <a:r>
              <a:rPr lang="nl-NL" dirty="0" err="1"/>
              <a:t>lots</a:t>
            </a:r>
            <a:r>
              <a:rPr lang="nl-NL" dirty="0"/>
              <a:t> of features, </a:t>
            </a:r>
            <a:r>
              <a:rPr lang="nl-NL" dirty="0" err="1"/>
              <a:t>very</a:t>
            </a:r>
            <a:r>
              <a:rPr lang="nl-NL" dirty="0"/>
              <a:t> ‘real’ data, </a:t>
            </a:r>
            <a:r>
              <a:rPr lang="nl-NL" dirty="0" err="1"/>
              <a:t>something</a:t>
            </a:r>
            <a:r>
              <a:rPr lang="nl-NL" dirty="0"/>
              <a:t> </a:t>
            </a:r>
            <a:r>
              <a:rPr lang="nl-NL" dirty="0" err="1"/>
              <a:t>lots</a:t>
            </a:r>
            <a:r>
              <a:rPr lang="nl-NL" dirty="0"/>
              <a:t> of </a:t>
            </a:r>
            <a:r>
              <a:rPr lang="nl-NL" dirty="0" err="1"/>
              <a:t>people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relate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6F008-9CA4-4676-AD30-3884078B22A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946A66-8415-4C9D-9AD1-5C5DE7E9D675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</a:t>
            </a:fld>
            <a:endParaRPr kumimoji="0" lang="nl-NL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257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5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0276-6471-4787-8B73-D69497EC94B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6CF23-9170-4D3E-B6F6-017B42023EF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05B6-CEFB-4A00-88A6-768DB2A4D0E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D221E3-8E68-4F1C-A103-A0B6C8B9662E}" type="datetime1">
              <a:rPr lang="nl-NL"/>
              <a:pPr lvl="0"/>
              <a:t>20-2-2023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3DB29-BC25-4815-A0F0-6ABC7D5788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F2D8-9C44-4826-90B3-B082372D13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7B2DC2-63DD-4743-8273-B2F65320565B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55524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9312-99A5-4AE5-9922-7D68465072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661C2-8A1A-41E5-A258-E143E98234E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BDCBB-44D3-4B0D-A7EF-9E497982517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2E0BF5-BE88-44A4-BA94-982271F97C3D}" type="datetime1">
              <a:rPr lang="nl-NL"/>
              <a:pPr lvl="0"/>
              <a:t>20-2-2023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963F3-4048-40CF-9462-35E4D1C41B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4C61F-509E-440A-9851-59DA9E5172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019D94-B13A-4BB3-828D-597A5AE0944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098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38410-8AB0-490B-9E30-51AA52421AC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59D57-3935-4CF9-8006-9A3B93624D1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298D5-9ADE-4061-A3F0-EB6B9E3301F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232680-D045-46AA-BEF7-C3F631B40446}" type="datetime1">
              <a:rPr lang="nl-NL"/>
              <a:pPr lvl="0"/>
              <a:t>20-2-2023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A492-ECA1-4910-8332-2840B42BF0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8109C-0919-40F3-BABA-001FBA988B8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724BF4-F8C9-4BCF-8AC7-F4FB629664C6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619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20-2-2023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4990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20-2-2023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4047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20-2-2023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5004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20-2-2023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7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20-2-2023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8154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20-2-2023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821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20-2-2023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2178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20-2-2023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226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9C8F-6455-4594-A67F-5591624816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B901-F283-4C55-BFB3-72E4F355437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F16D-6969-45D0-8F95-225C26CBBF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E63D54-33BC-47E5-ADB1-BB0B7298DA8F}" type="datetime1">
              <a:rPr lang="nl-NL"/>
              <a:pPr lvl="0"/>
              <a:t>20-2-2023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089CF-3649-4C74-9558-3CBF7BE7C6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02FC-3434-4607-8DF7-AC523B13C1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63ADCF-C51E-43FE-853C-BEAD040432EC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38270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20-2-2023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97572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20-2-2023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1364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20-2-2023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347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9E0F-3818-4C76-BA12-DA196FE2F4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0FB6E-AF9D-4EA6-9275-201BCE1B2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6EBE1-4E34-4EC9-88AB-A2344713E6B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925ABE-D3D0-404A-A142-4AD3A33711F1}" type="datetime1">
              <a:rPr lang="nl-NL"/>
              <a:pPr lvl="0"/>
              <a:t>20-2-2023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ECAD9-8AA1-4881-B843-F46E463B42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D6FD-5F4E-4A6F-B62A-7FEE87D487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A92F5B-D71E-4A43-A596-B99F4D414DEE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549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CD99-9B87-4C9C-A00A-A99FFFD7C2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1E6D-69DE-4B2A-837E-872C46612BF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4FF50-33B8-4ACB-8903-FA820B3E67F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B204D-AB6F-488A-879C-3BBC4D2DFA3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7C870A-C5CE-4B9C-8879-AA59D721C7B0}" type="datetime1">
              <a:rPr lang="nl-NL"/>
              <a:pPr lvl="0"/>
              <a:t>20-2-2023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05986-51F8-4299-968D-23778A97AE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7D9B2-8C67-4FD4-9512-45AC8C2C4E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6FED3D-09E8-4456-9A39-381C02E8DA2F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43943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51AE-2D87-4E40-8D3C-52C5EA1906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1409D-264D-4D10-BC80-046AE7E73F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B19D3-2D9C-424A-84E9-F0870A966BC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662C0-7933-4555-B754-C7A69636BE7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311A5-3DFB-4389-99F9-A83FED75076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A582C-0A52-400B-8A5E-A4D225CCA2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8CBA01-D750-4027-AD4F-F8BBD96EFE00}" type="datetime1">
              <a:rPr lang="nl-NL"/>
              <a:pPr lvl="0"/>
              <a:t>20-2-2023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A3E07-9D3A-42E1-84E3-F947396B05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9E306-0BB0-4A9F-8C2F-1E79A0BF4A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0C8236-733A-4D19-BD65-71EC7EF4BCD9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7159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9EDA-CE58-4BC5-B465-327C909BB5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A411C-9463-42E2-A44C-6E7D36861A6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94EFB8-CC71-4E7E-9D6F-4AF06728B1E2}" type="datetime1">
              <a:rPr lang="nl-NL"/>
              <a:pPr lvl="0"/>
              <a:t>20-2-2023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EAAD7-D94F-4075-A56F-FC438E4D73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5AE01-4594-49FA-9F85-E80E00E1C8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2CA7C1-2F70-4426-80C5-7C44846B5086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779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D54DE-AEDF-4AF6-AF91-9DE5F33270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2D0485-9F03-42A6-AEAF-640E1E801316}" type="datetime1">
              <a:rPr lang="nl-NL"/>
              <a:pPr lvl="0"/>
              <a:t>20-2-2023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EC54D-33F6-4531-BE44-2A21CFC2BF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06322-765A-42EF-8389-953AF3FFF8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530081-5E4D-4BCA-8CE0-A89C3C31F76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0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E736-9165-4123-B14D-B3E06625E3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B467-EB9E-4BCA-B7F6-94096E66C1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9DEF7-E4AC-40C6-8B73-D444C37A27E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59043-B6A7-4B99-8794-31978FB0A8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16F5C2-4DDC-41E9-9E83-12B283FFD3EC}" type="datetime1">
              <a:rPr lang="nl-NL"/>
              <a:pPr lvl="0"/>
              <a:t>20-2-2023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82119-A384-4CA5-AACA-4E6918D4186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396D5-8DC6-4509-8F0F-11E8CA50C9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69D4FA-8647-4754-9B15-9B617F1BEF2A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838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67B-739F-418B-8227-EDD9E52584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6A419-EBBE-42C6-8E99-443C8146EAB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nl-NL" sz="3200"/>
            </a:lvl1pPr>
          </a:lstStyle>
          <a:p>
            <a:pPr lvl="0"/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18F58-5281-4BA9-BA0A-7C5B47378AD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67A2A-79CA-4D4A-B3DD-45AF87FB8E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7BCDFB-3AD3-4B04-8CEB-D3DE0C540ABF}" type="datetime1">
              <a:rPr lang="nl-NL"/>
              <a:pPr lvl="0"/>
              <a:t>20-2-2023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FD046-1163-49FE-9423-745B5BEB0CA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0EE4D-0F6A-4160-A661-EA2B22236D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4A5848-914A-40A4-805F-7FBAC2AB326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660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DD54B-8BEF-4D75-AA17-81FA78B134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A30F8-E9F0-4E2C-B6BA-48E0D92EA3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61FA8-84F9-4A82-83A9-1B58DB1444B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E0E4D8D-E244-449F-9212-68A908B9804D}" type="datetime1">
              <a:rPr lang="nl-NL"/>
              <a:pPr lvl="0"/>
              <a:t>20-2-2023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1164B-4D3E-47FF-9D83-4CE4C2F377C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06262-5438-4AEC-9B16-6B6798EF9E1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DBC5E99-B3BD-4C40-9665-0BEAEA85E8D1}" type="slidenum"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786E2-A2AD-407F-A096-CEC047B7C616}" type="datetimeFigureOut">
              <a:rPr lang="nl-NL" smtClean="0"/>
              <a:t>20-2-2023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681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rabank.parasoft.com/parabank/api-docs/index.html#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2561-CC9F-407D-A82A-1FEEEE54E4D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251103"/>
            <a:ext cx="9144000" cy="1750225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API? No problem!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EE25E-72AE-4F4B-913A-775AFD86E6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8128" y="2165235"/>
            <a:ext cx="11706221" cy="4692765"/>
          </a:xfrm>
        </p:spPr>
        <p:txBody>
          <a:bodyPr anchorCtr="0">
            <a:normAutofit lnSpcReduction="10000"/>
          </a:bodyPr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API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with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 open source workshop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</a:p>
          <a:p>
            <a:pPr lvl="0"/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Tobias Verhoog</a:t>
            </a:r>
          </a:p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&amp;</a:t>
            </a:r>
          </a:p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André Koene</a:t>
            </a:r>
          </a:p>
          <a:p>
            <a:pPr lvl="0" algn="r"/>
            <a:endParaRPr lang="nl-NL" sz="3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 sz="3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r>
              <a:rPr lang="nl-NL" sz="13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Originally</a:t>
            </a:r>
            <a:r>
              <a:rPr lang="nl-NL" sz="13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sz="13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created</a:t>
            </a:r>
            <a:r>
              <a:rPr lang="nl-NL" sz="13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sz="13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sz="13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Bas Dijkstra – bas@ontestautomation.com – https://www.ontestautomation.com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19B76B41-CC8F-4AB2-AA6B-522F63101910}"/>
              </a:ext>
            </a:extLst>
          </p:cNvPr>
          <p:cNvSpPr/>
          <p:nvPr/>
        </p:nvSpPr>
        <p:spPr>
          <a:xfrm>
            <a:off x="1219949" y="654659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 consumer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8420849" y="654659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 provider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61E5B8DE-27F1-444C-B282-6DBE3C392313}"/>
              </a:ext>
            </a:extLst>
          </p:cNvPr>
          <p:cNvSpPr/>
          <p:nvPr/>
        </p:nvSpPr>
        <p:spPr>
          <a:xfrm>
            <a:off x="4201274" y="1159483"/>
            <a:ext cx="3838575" cy="333375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ijl: rechts 7">
            <a:extLst>
              <a:ext uri="{FF2B5EF4-FFF2-40B4-BE49-F238E27FC236}">
                <a16:creationId xmlns:a16="http://schemas.microsoft.com/office/drawing/2014/main" id="{9C68E7DA-15F8-408B-B438-18A5C4EAD20B}"/>
              </a:ext>
            </a:extLst>
          </p:cNvPr>
          <p:cNvSpPr/>
          <p:nvPr/>
        </p:nvSpPr>
        <p:spPr>
          <a:xfrm rot="10800000">
            <a:off x="4186986" y="2159611"/>
            <a:ext cx="3838575" cy="333375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69963B92-FFB0-45F5-972C-72AAB5C4ED2E}"/>
              </a:ext>
            </a:extLst>
          </p:cNvPr>
          <p:cNvSpPr txBox="1"/>
          <p:nvPr/>
        </p:nvSpPr>
        <p:spPr>
          <a:xfrm>
            <a:off x="4340090" y="582541"/>
            <a:ext cx="35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2BD73EEA-8D89-4B72-984D-EDDFFE2AD3A3}"/>
              </a:ext>
            </a:extLst>
          </p:cNvPr>
          <p:cNvSpPr txBox="1"/>
          <p:nvPr/>
        </p:nvSpPr>
        <p:spPr>
          <a:xfrm>
            <a:off x="4364651" y="2492986"/>
            <a:ext cx="35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02D3961F-1DC0-44CA-B053-7353E24A421C}"/>
              </a:ext>
            </a:extLst>
          </p:cNvPr>
          <p:cNvSpPr/>
          <p:nvPr/>
        </p:nvSpPr>
        <p:spPr>
          <a:xfrm>
            <a:off x="1219949" y="3860192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1F5ABE9D-1358-4D6A-92CE-3833E4EECE7F}"/>
              </a:ext>
            </a:extLst>
          </p:cNvPr>
          <p:cNvSpPr/>
          <p:nvPr/>
        </p:nvSpPr>
        <p:spPr>
          <a:xfrm>
            <a:off x="8420849" y="3860192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3" name="Pijl: rechts 12">
            <a:extLst>
              <a:ext uri="{FF2B5EF4-FFF2-40B4-BE49-F238E27FC236}">
                <a16:creationId xmlns:a16="http://schemas.microsoft.com/office/drawing/2014/main" id="{440413C3-A94B-49BF-997C-01B4F418D68D}"/>
              </a:ext>
            </a:extLst>
          </p:cNvPr>
          <p:cNvSpPr/>
          <p:nvPr/>
        </p:nvSpPr>
        <p:spPr>
          <a:xfrm rot="5400000">
            <a:off x="1892936" y="3264611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jl: rechts 13">
            <a:extLst>
              <a:ext uri="{FF2B5EF4-FFF2-40B4-BE49-F238E27FC236}">
                <a16:creationId xmlns:a16="http://schemas.microsoft.com/office/drawing/2014/main" id="{29F7FCED-4923-4C47-8D0D-E164AF00FD6C}"/>
              </a:ext>
            </a:extLst>
          </p:cNvPr>
          <p:cNvSpPr/>
          <p:nvPr/>
        </p:nvSpPr>
        <p:spPr>
          <a:xfrm rot="16200000">
            <a:off x="2651511" y="3264610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jl: rechts 14">
            <a:extLst>
              <a:ext uri="{FF2B5EF4-FFF2-40B4-BE49-F238E27FC236}">
                <a16:creationId xmlns:a16="http://schemas.microsoft.com/office/drawing/2014/main" id="{C201604D-A15E-4914-A093-ED3BB4E62DE3}"/>
              </a:ext>
            </a:extLst>
          </p:cNvPr>
          <p:cNvSpPr/>
          <p:nvPr/>
        </p:nvSpPr>
        <p:spPr>
          <a:xfrm rot="5400000">
            <a:off x="9031764" y="3264612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jl: rechts 15">
            <a:extLst>
              <a:ext uri="{FF2B5EF4-FFF2-40B4-BE49-F238E27FC236}">
                <a16:creationId xmlns:a16="http://schemas.microsoft.com/office/drawing/2014/main" id="{A49E548C-4572-40DB-8AD0-FFAAAF4B8DA6}"/>
              </a:ext>
            </a:extLst>
          </p:cNvPr>
          <p:cNvSpPr/>
          <p:nvPr/>
        </p:nvSpPr>
        <p:spPr>
          <a:xfrm rot="16200000">
            <a:off x="9790339" y="3264611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08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19B76B41-CC8F-4AB2-AA6B-522F63101910}"/>
              </a:ext>
            </a:extLst>
          </p:cNvPr>
          <p:cNvSpPr/>
          <p:nvPr/>
        </p:nvSpPr>
        <p:spPr>
          <a:xfrm>
            <a:off x="1219949" y="654659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 consumer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8420849" y="654659"/>
            <a:ext cx="2571750" cy="2343150"/>
          </a:xfrm>
          <a:prstGeom prst="roundRect">
            <a:avLst/>
          </a:prstGeom>
          <a:noFill/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 provider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66CC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61E5B8DE-27F1-444C-B282-6DBE3C392313}"/>
              </a:ext>
            </a:extLst>
          </p:cNvPr>
          <p:cNvSpPr/>
          <p:nvPr/>
        </p:nvSpPr>
        <p:spPr>
          <a:xfrm>
            <a:off x="4201274" y="1159483"/>
            <a:ext cx="3838575" cy="333375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ijl: rechts 7">
            <a:extLst>
              <a:ext uri="{FF2B5EF4-FFF2-40B4-BE49-F238E27FC236}">
                <a16:creationId xmlns:a16="http://schemas.microsoft.com/office/drawing/2014/main" id="{9C68E7DA-15F8-408B-B438-18A5C4EAD20B}"/>
              </a:ext>
            </a:extLst>
          </p:cNvPr>
          <p:cNvSpPr/>
          <p:nvPr/>
        </p:nvSpPr>
        <p:spPr>
          <a:xfrm rot="10800000">
            <a:off x="4186986" y="2159611"/>
            <a:ext cx="3838575" cy="333375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69963B92-FFB0-45F5-972C-72AAB5C4ED2E}"/>
              </a:ext>
            </a:extLst>
          </p:cNvPr>
          <p:cNvSpPr txBox="1"/>
          <p:nvPr/>
        </p:nvSpPr>
        <p:spPr>
          <a:xfrm>
            <a:off x="4340090" y="582541"/>
            <a:ext cx="35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2BD73EEA-8D89-4B72-984D-EDDFFE2AD3A3}"/>
              </a:ext>
            </a:extLst>
          </p:cNvPr>
          <p:cNvSpPr txBox="1"/>
          <p:nvPr/>
        </p:nvSpPr>
        <p:spPr>
          <a:xfrm>
            <a:off x="4364651" y="2492986"/>
            <a:ext cx="35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1F5ABE9D-1358-4D6A-92CE-3833E4EECE7F}"/>
              </a:ext>
            </a:extLst>
          </p:cNvPr>
          <p:cNvSpPr/>
          <p:nvPr/>
        </p:nvSpPr>
        <p:spPr>
          <a:xfrm>
            <a:off x="8420849" y="3860192"/>
            <a:ext cx="2571750" cy="1125876"/>
          </a:xfrm>
          <a:prstGeom prst="roundRect">
            <a:avLst/>
          </a:prstGeom>
          <a:noFill/>
          <a:ln w="38100">
            <a:solidFill>
              <a:srgbClr val="66C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66CC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5" name="Pijl: rechts 14">
            <a:extLst>
              <a:ext uri="{FF2B5EF4-FFF2-40B4-BE49-F238E27FC236}">
                <a16:creationId xmlns:a16="http://schemas.microsoft.com/office/drawing/2014/main" id="{C201604D-A15E-4914-A093-ED3BB4E62DE3}"/>
              </a:ext>
            </a:extLst>
          </p:cNvPr>
          <p:cNvSpPr/>
          <p:nvPr/>
        </p:nvSpPr>
        <p:spPr>
          <a:xfrm rot="5400000">
            <a:off x="9031764" y="3264612"/>
            <a:ext cx="508725" cy="328773"/>
          </a:xfrm>
          <a:prstGeom prst="rightArrow">
            <a:avLst/>
          </a:prstGeom>
          <a:noFill/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srgbClr val="66CC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jl: rechts 15">
            <a:extLst>
              <a:ext uri="{FF2B5EF4-FFF2-40B4-BE49-F238E27FC236}">
                <a16:creationId xmlns:a16="http://schemas.microsoft.com/office/drawing/2014/main" id="{A49E548C-4572-40DB-8AD0-FFAAAF4B8DA6}"/>
              </a:ext>
            </a:extLst>
          </p:cNvPr>
          <p:cNvSpPr/>
          <p:nvPr/>
        </p:nvSpPr>
        <p:spPr>
          <a:xfrm rot="16200000">
            <a:off x="9790339" y="3264611"/>
            <a:ext cx="508725" cy="328773"/>
          </a:xfrm>
          <a:prstGeom prst="rightArrow">
            <a:avLst/>
          </a:prstGeom>
          <a:noFill/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srgbClr val="66CC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29542" y="3932534"/>
            <a:ext cx="6158853" cy="2369662"/>
          </a:xfrm>
        </p:spPr>
        <p:txBody>
          <a:bodyPr>
            <a:noAutofit/>
          </a:bodyPr>
          <a:lstStyle/>
          <a:p>
            <a:pPr algn="ctr"/>
            <a:r>
              <a:rPr lang="nl-NL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Simulating APIs for more efficient testing and automation</a:t>
            </a:r>
            <a:endParaRPr lang="nl-NL" i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hthoek: afgeronde hoeken 11">
            <a:extLst>
              <a:ext uri="{FF2B5EF4-FFF2-40B4-BE49-F238E27FC236}">
                <a16:creationId xmlns:a16="http://schemas.microsoft.com/office/drawing/2014/main" id="{1F5ABE9D-1358-4D6A-92CE-3833E4EECE7F}"/>
              </a:ext>
            </a:extLst>
          </p:cNvPr>
          <p:cNvSpPr/>
          <p:nvPr/>
        </p:nvSpPr>
        <p:spPr>
          <a:xfrm>
            <a:off x="8203226" y="477826"/>
            <a:ext cx="3002488" cy="6259404"/>
          </a:xfrm>
          <a:prstGeom prst="roundRect">
            <a:avLst/>
          </a:prstGeom>
          <a:noFill/>
          <a:ln w="38100">
            <a:solidFill>
              <a:srgbClr val="66C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Simulation</a:t>
            </a:r>
            <a:endParaRPr kumimoji="0" lang="aa-ET" sz="3200" b="0" i="1" u="none" strike="noStrike" kern="1200" cap="none" spc="0" normalizeH="0" baseline="0" noProof="0">
              <a:ln>
                <a:noFill/>
              </a:ln>
              <a:solidFill>
                <a:srgbClr val="66CC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88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2EA5-048D-4FF3-9E42-663F12039C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Our system under test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CBD5-322C-403E-8500-FB1821C2371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ParaBank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 world’s least safe</a:t>
            </a:r>
          </a:p>
          <a:p>
            <a:pPr marL="0" lvl="0" indent="0">
              <a:buNone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online bank</a:t>
            </a:r>
          </a:p>
          <a:p>
            <a:pPr marL="0" lvl="0" indent="0">
              <a:buNone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Loan process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Loan application is processed by 3rd party loan provider component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F8B6CD0-98B0-4AE7-AE6A-01C967A0B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575" y="1690688"/>
            <a:ext cx="60674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7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9406310" y="1936142"/>
            <a:ext cx="2214189" cy="18478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Loan Processor service</a:t>
            </a:r>
            <a:endParaRPr kumimoji="0" lang="en-NL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61E5B8DE-27F1-444C-B282-6DBE3C392313}"/>
              </a:ext>
            </a:extLst>
          </p:cNvPr>
          <p:cNvSpPr/>
          <p:nvPr/>
        </p:nvSpPr>
        <p:spPr>
          <a:xfrm>
            <a:off x="7615611" y="2266951"/>
            <a:ext cx="1008152" cy="240691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286DAB1A-5827-3AA4-F747-CCEC6B9B9501}"/>
              </a:ext>
            </a:extLst>
          </p:cNvPr>
          <p:cNvSpPr/>
          <p:nvPr/>
        </p:nvSpPr>
        <p:spPr>
          <a:xfrm>
            <a:off x="8748337" y="1936142"/>
            <a:ext cx="657973" cy="18478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D8632A38-5D75-B2C4-CB71-C0E6DA92808D}"/>
              </a:ext>
            </a:extLst>
          </p:cNvPr>
          <p:cNvSpPr/>
          <p:nvPr/>
        </p:nvSpPr>
        <p:spPr>
          <a:xfrm rot="10800000">
            <a:off x="7620000" y="3295651"/>
            <a:ext cx="1008152" cy="240691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FF2D65B7-BA28-A08A-1211-31D10F55B292}"/>
              </a:ext>
            </a:extLst>
          </p:cNvPr>
          <p:cNvSpPr/>
          <p:nvPr/>
        </p:nvSpPr>
        <p:spPr>
          <a:xfrm>
            <a:off x="4700962" y="1936142"/>
            <a:ext cx="2790076" cy="18478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ParaBank middleware</a:t>
            </a:r>
            <a:endParaRPr kumimoji="0" lang="en-NL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7" name="Pijl: rechts 16">
            <a:extLst>
              <a:ext uri="{FF2B5EF4-FFF2-40B4-BE49-F238E27FC236}">
                <a16:creationId xmlns:a16="http://schemas.microsoft.com/office/drawing/2014/main" id="{033C8729-0487-8FD0-8E89-DFB6F3293A26}"/>
              </a:ext>
            </a:extLst>
          </p:cNvPr>
          <p:cNvSpPr/>
          <p:nvPr/>
        </p:nvSpPr>
        <p:spPr>
          <a:xfrm>
            <a:off x="2910264" y="2266951"/>
            <a:ext cx="1008152" cy="240691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ijl: rechts 17">
            <a:extLst>
              <a:ext uri="{FF2B5EF4-FFF2-40B4-BE49-F238E27FC236}">
                <a16:creationId xmlns:a16="http://schemas.microsoft.com/office/drawing/2014/main" id="{D159F41C-DD31-7F7D-4B2C-BC454C1C6DFB}"/>
              </a:ext>
            </a:extLst>
          </p:cNvPr>
          <p:cNvSpPr/>
          <p:nvPr/>
        </p:nvSpPr>
        <p:spPr>
          <a:xfrm rot="10800000">
            <a:off x="2914653" y="3295651"/>
            <a:ext cx="1008152" cy="240691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40CD6EF4-BFD4-4447-3D1E-7DFED2A323C4}"/>
              </a:ext>
            </a:extLst>
          </p:cNvPr>
          <p:cNvSpPr/>
          <p:nvPr/>
        </p:nvSpPr>
        <p:spPr>
          <a:xfrm>
            <a:off x="4047378" y="1936142"/>
            <a:ext cx="657973" cy="18478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1F5909E0-8295-DD97-AB32-EC38F2FEB7FF}"/>
              </a:ext>
            </a:extLst>
          </p:cNvPr>
          <p:cNvSpPr/>
          <p:nvPr/>
        </p:nvSpPr>
        <p:spPr>
          <a:xfrm>
            <a:off x="571501" y="1936142"/>
            <a:ext cx="2209802" cy="18478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Frontend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 client</a:t>
            </a:r>
            <a:endParaRPr kumimoji="0" lang="en-NL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6B4F1862-FBE4-B9DA-FC29-0BCE3F1ADFF8}"/>
              </a:ext>
            </a:extLst>
          </p:cNvPr>
          <p:cNvSpPr/>
          <p:nvPr/>
        </p:nvSpPr>
        <p:spPr>
          <a:xfrm>
            <a:off x="8297024" y="1711021"/>
            <a:ext cx="3609226" cy="3409950"/>
          </a:xfrm>
          <a:prstGeom prst="roundRect">
            <a:avLst/>
          </a:prstGeom>
          <a:noFill/>
          <a:ln w="3810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2000" b="0" i="0" u="none" strike="noStrike" kern="1200" cap="none" spc="0" normalizeH="0" baseline="3000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party development team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2" name="Rechthoek: afgeronde hoeken 21">
            <a:extLst>
              <a:ext uri="{FF2B5EF4-FFF2-40B4-BE49-F238E27FC236}">
                <a16:creationId xmlns:a16="http://schemas.microsoft.com/office/drawing/2014/main" id="{3D771FE0-C3F8-DA62-98AB-875AAA957F69}"/>
              </a:ext>
            </a:extLst>
          </p:cNvPr>
          <p:cNvSpPr/>
          <p:nvPr/>
        </p:nvSpPr>
        <p:spPr>
          <a:xfrm>
            <a:off x="285749" y="1724025"/>
            <a:ext cx="7648575" cy="3409950"/>
          </a:xfrm>
          <a:prstGeom prst="roundRect">
            <a:avLst/>
          </a:prstGeom>
          <a:noFill/>
          <a:ln w="3810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ParaBank development team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124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9406310" y="1936142"/>
            <a:ext cx="2214189" cy="184785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Simulated Loan Processor service</a:t>
            </a:r>
            <a:endParaRPr kumimoji="0" lang="en-NL" sz="24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60000"/>
                  <a:lumOff val="40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61E5B8DE-27F1-444C-B282-6DBE3C392313}"/>
              </a:ext>
            </a:extLst>
          </p:cNvPr>
          <p:cNvSpPr/>
          <p:nvPr/>
        </p:nvSpPr>
        <p:spPr>
          <a:xfrm>
            <a:off x="7615611" y="2266951"/>
            <a:ext cx="1008152" cy="240691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286DAB1A-5827-3AA4-F747-CCEC6B9B9501}"/>
              </a:ext>
            </a:extLst>
          </p:cNvPr>
          <p:cNvSpPr/>
          <p:nvPr/>
        </p:nvSpPr>
        <p:spPr>
          <a:xfrm>
            <a:off x="8748337" y="1936142"/>
            <a:ext cx="657973" cy="184785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60000"/>
                  <a:lumOff val="40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D8632A38-5D75-B2C4-CB71-C0E6DA92808D}"/>
              </a:ext>
            </a:extLst>
          </p:cNvPr>
          <p:cNvSpPr/>
          <p:nvPr/>
        </p:nvSpPr>
        <p:spPr>
          <a:xfrm rot="10800000">
            <a:off x="7620000" y="3295651"/>
            <a:ext cx="1008152" cy="240691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FF2D65B7-BA28-A08A-1211-31D10F55B292}"/>
              </a:ext>
            </a:extLst>
          </p:cNvPr>
          <p:cNvSpPr/>
          <p:nvPr/>
        </p:nvSpPr>
        <p:spPr>
          <a:xfrm>
            <a:off x="4700962" y="1936142"/>
            <a:ext cx="2790076" cy="18478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ParaBank middleware</a:t>
            </a:r>
            <a:endParaRPr kumimoji="0" lang="en-NL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7" name="Pijl: rechts 16">
            <a:extLst>
              <a:ext uri="{FF2B5EF4-FFF2-40B4-BE49-F238E27FC236}">
                <a16:creationId xmlns:a16="http://schemas.microsoft.com/office/drawing/2014/main" id="{033C8729-0487-8FD0-8E89-DFB6F3293A26}"/>
              </a:ext>
            </a:extLst>
          </p:cNvPr>
          <p:cNvSpPr/>
          <p:nvPr/>
        </p:nvSpPr>
        <p:spPr>
          <a:xfrm>
            <a:off x="2910264" y="2266951"/>
            <a:ext cx="1008152" cy="240691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ijl: rechts 17">
            <a:extLst>
              <a:ext uri="{FF2B5EF4-FFF2-40B4-BE49-F238E27FC236}">
                <a16:creationId xmlns:a16="http://schemas.microsoft.com/office/drawing/2014/main" id="{D159F41C-DD31-7F7D-4B2C-BC454C1C6DFB}"/>
              </a:ext>
            </a:extLst>
          </p:cNvPr>
          <p:cNvSpPr/>
          <p:nvPr/>
        </p:nvSpPr>
        <p:spPr>
          <a:xfrm rot="10800000">
            <a:off x="2914653" y="3295651"/>
            <a:ext cx="1008152" cy="240691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40CD6EF4-BFD4-4447-3D1E-7DFED2A323C4}"/>
              </a:ext>
            </a:extLst>
          </p:cNvPr>
          <p:cNvSpPr/>
          <p:nvPr/>
        </p:nvSpPr>
        <p:spPr>
          <a:xfrm>
            <a:off x="4047378" y="1936142"/>
            <a:ext cx="657973" cy="18478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1F5909E0-8295-DD97-AB32-EC38F2FEB7FF}"/>
              </a:ext>
            </a:extLst>
          </p:cNvPr>
          <p:cNvSpPr/>
          <p:nvPr/>
        </p:nvSpPr>
        <p:spPr>
          <a:xfrm>
            <a:off x="571501" y="1936142"/>
            <a:ext cx="2209802" cy="18478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Frontend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 client</a:t>
            </a:r>
            <a:endParaRPr kumimoji="0" lang="en-NL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6B4F1862-FBE4-B9DA-FC29-0BCE3F1ADFF8}"/>
              </a:ext>
            </a:extLst>
          </p:cNvPr>
          <p:cNvSpPr/>
          <p:nvPr/>
        </p:nvSpPr>
        <p:spPr>
          <a:xfrm>
            <a:off x="8297024" y="1711021"/>
            <a:ext cx="3609226" cy="340995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WireMock.Net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60000"/>
                  <a:lumOff val="40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2" name="Rechthoek: afgeronde hoeken 21">
            <a:extLst>
              <a:ext uri="{FF2B5EF4-FFF2-40B4-BE49-F238E27FC236}">
                <a16:creationId xmlns:a16="http://schemas.microsoft.com/office/drawing/2014/main" id="{3D771FE0-C3F8-DA62-98AB-875AAA957F69}"/>
              </a:ext>
            </a:extLst>
          </p:cNvPr>
          <p:cNvSpPr/>
          <p:nvPr/>
        </p:nvSpPr>
        <p:spPr>
          <a:xfrm>
            <a:off x="285749" y="1724025"/>
            <a:ext cx="7648575" cy="3409950"/>
          </a:xfrm>
          <a:prstGeom prst="roundRect">
            <a:avLst/>
          </a:prstGeom>
          <a:noFill/>
          <a:ln w="3810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ParaBank development team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955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063107"/>
          </a:xfrm>
        </p:spPr>
        <p:txBody>
          <a:bodyPr>
            <a:normAutofit/>
          </a:bodyPr>
          <a:lstStyle/>
          <a:p>
            <a:pPr algn="ctr"/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might we</a:t>
            </a:r>
            <a:b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want to simulate?</a:t>
            </a:r>
            <a:endParaRPr lang="nl-NL" sz="72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455256"/>
            <a:ext cx="10621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Start testing against features under development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1348E-B393-4F88-87B7-0D94D07C05A6}"/>
              </a:ext>
            </a:extLst>
          </p:cNvPr>
          <p:cNvSpPr txBox="1"/>
          <p:nvPr/>
        </p:nvSpPr>
        <p:spPr>
          <a:xfrm>
            <a:off x="164388" y="4711614"/>
            <a:ext cx="11527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Delays, fault status codes, malformatted responses, …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E470ED-4B46-4639-8CE5-302E8196581A}"/>
              </a:ext>
            </a:extLst>
          </p:cNvPr>
          <p:cNvSpPr txBox="1"/>
          <p:nvPr/>
        </p:nvSpPr>
        <p:spPr>
          <a:xfrm>
            <a:off x="3144799" y="5577568"/>
            <a:ext cx="7077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249514-5CC5-485D-9571-9AA8B7934841}"/>
              </a:ext>
            </a:extLst>
          </p:cNvPr>
          <p:cNvSpPr txBox="1"/>
          <p:nvPr/>
        </p:nvSpPr>
        <p:spPr>
          <a:xfrm>
            <a:off x="1032725" y="1361557"/>
            <a:ext cx="970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Easy setup of state for edge cases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14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063107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to get hands-on-experience</a:t>
            </a:r>
            <a:br>
              <a:rPr lang="en-US" sz="72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2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72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2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 let’s split </a:t>
            </a:r>
            <a:br>
              <a:rPr lang="en-US" sz="72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2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vs C#</a:t>
            </a:r>
          </a:p>
        </p:txBody>
      </p:sp>
    </p:spTree>
    <p:extLst>
      <p:ext uri="{BB962C8B-B14F-4D97-AF65-F5344CB8AC3E}">
        <p14:creationId xmlns:p14="http://schemas.microsoft.com/office/powerpoint/2010/main" val="203806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1:</a:t>
            </a: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Getting started with WireMock.Net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260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7090-FBA7-4815-B8AC-CBEABD7EC9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BC94-074D-4DB1-9F69-EDAE2A9C8EF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https://github.com/WireMock-Net/WireMock.Net/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C#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mock server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only supports HTTP(S)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open source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developed and maintained by Stef Heyenrath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C865-C019-4B8B-9CF4-52F4E1ED05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Configuring WireMock.Net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11547-6D8A-4745-9CEE-335CA0E4DD0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Install as a NuGet package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D688-895F-4E7F-ADF3-9F4A188DF69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What are we going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677D9-A65F-4992-A35D-6AE97DA49BB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Stubbing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service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virtualization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(Java) or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WireMock.Net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…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C88E-71D3-4070-B34A-892CBEDDA1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371599"/>
          </a:xfrm>
        </p:spPr>
        <p:txBody>
          <a:bodyPr>
            <a:normAutofit/>
          </a:bodyPr>
          <a:lstStyle/>
          <a:p>
            <a:pPr lvl="0" algn="ctr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Starting and stopping the WireMock.Net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3DD0-B724-4C1B-909A-236FA278D3D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717040"/>
            <a:ext cx="11143893" cy="4917440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Starting the server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Stopping the server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5AAF16B-BFF9-48AC-CAE0-E0AC663D5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720" y="1717039"/>
            <a:ext cx="5349240" cy="2305707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5CDA34D0-88AC-6A9C-8593-3DBC74AB2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720" y="4342786"/>
            <a:ext cx="3489960" cy="19036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C88E-71D3-4070-B34A-892CBEDDA1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44880"/>
          </a:xfrm>
        </p:spPr>
        <p:txBody>
          <a:bodyPr>
            <a:normAutofit/>
          </a:bodyPr>
          <a:lstStyle/>
          <a:p>
            <a:pPr lvl="0" algn="ctr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Starting WireMock.Net (standalone)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3DD0-B724-4C1B-909A-236FA278D3D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046480"/>
            <a:ext cx="11143893" cy="5588000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Useful for exploratory testing purposes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Allows you to share WireMock.Net instances between teams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Long-running instances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WireMock.Net.StandAlone library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We’re not going to run WireMock in that mode in this workshop</a:t>
            </a:r>
            <a:endParaRPr lang="nl-NL" sz="24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770235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9157-EA6A-4DBA-A3FB-AC3868D3651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Configure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D685-060E-45DC-AA26-B7730372EBC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C# code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what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we’ll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do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workshop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JSON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mapping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files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See https://github.com/WireMock-Net/WireMock.Net/wiki/Stubbing#json-mapping-example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how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get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started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with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JSON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mapping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files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1EAFD148-2B3D-332B-22BE-58D7C8598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3" y="1636624"/>
            <a:ext cx="10574085" cy="4713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A374F2-CF67-4790-A38E-5800194363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1170706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 example mock defined in C#</a:t>
            </a: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0BB973A6-7D9B-4054-85DD-B96910652BE5}"/>
              </a:ext>
            </a:extLst>
          </p:cNvPr>
          <p:cNvSpPr/>
          <p:nvPr/>
        </p:nvSpPr>
        <p:spPr>
          <a:xfrm flipV="1">
            <a:off x="5159532" y="2759452"/>
            <a:ext cx="1872936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DA343E81-4EEB-4451-A3BD-4B6CDB5CD56E}"/>
              </a:ext>
            </a:extLst>
          </p:cNvPr>
          <p:cNvSpPr/>
          <p:nvPr/>
        </p:nvSpPr>
        <p:spPr>
          <a:xfrm flipV="1">
            <a:off x="7038083" y="2759452"/>
            <a:ext cx="4375786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0D691605-F462-4D32-8000-53BD63A54A2D}"/>
              </a:ext>
            </a:extLst>
          </p:cNvPr>
          <p:cNvSpPr/>
          <p:nvPr/>
        </p:nvSpPr>
        <p:spPr>
          <a:xfrm flipV="1">
            <a:off x="2197209" y="4317165"/>
            <a:ext cx="3898791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4">
            <a:extLst>
              <a:ext uri="{FF2B5EF4-FFF2-40B4-BE49-F238E27FC236}">
                <a16:creationId xmlns:a16="http://schemas.microsoft.com/office/drawing/2014/main" id="{3556AE7D-0804-4BF4-ADAE-EA95BF2E4246}"/>
              </a:ext>
            </a:extLst>
          </p:cNvPr>
          <p:cNvSpPr/>
          <p:nvPr/>
        </p:nvSpPr>
        <p:spPr>
          <a:xfrm flipV="1">
            <a:off x="2197209" y="4717554"/>
            <a:ext cx="7424311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4">
            <a:extLst>
              <a:ext uri="{FF2B5EF4-FFF2-40B4-BE49-F238E27FC236}">
                <a16:creationId xmlns:a16="http://schemas.microsoft.com/office/drawing/2014/main" id="{76218689-0999-412A-ACCD-A053874CC536}"/>
              </a:ext>
            </a:extLst>
          </p:cNvPr>
          <p:cNvSpPr/>
          <p:nvPr/>
        </p:nvSpPr>
        <p:spPr>
          <a:xfrm flipV="1">
            <a:off x="2197209" y="5105711"/>
            <a:ext cx="4904631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00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D458-4D33-4286-AFEF-1B613A4DD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1129"/>
            <a:ext cx="10515600" cy="72199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396D-29B9-41A6-9997-E363A9EA5C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307466"/>
            <a:ext cx="10977877" cy="5032373"/>
          </a:xfrm>
        </p:spPr>
        <p:txBody>
          <a:bodyPr>
            <a:normAutofit fontScale="92500" lnSpcReduction="10000"/>
          </a:bodyPr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&gt; Exercises01.cs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couple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of basic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Implement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responses as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described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comments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solution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running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tests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same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class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are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&gt; Answers01.cs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are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&gt; Examples01.cs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FF26D8-C79D-BC7C-9FF8-03B7ABC1A5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643"/>
          <a:stretch/>
        </p:blipFill>
        <p:spPr>
          <a:xfrm>
            <a:off x="5437387" y="2606203"/>
            <a:ext cx="6518639" cy="2944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B4D458-4D33-4286-AFEF-1B613A4DD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1129"/>
            <a:ext cx="10515600" cy="721991"/>
          </a:xfrm>
        </p:spPr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it’s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396D-29B9-41A6-9997-E363A9EA5C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35974" y="1307466"/>
            <a:ext cx="11580103" cy="5032373"/>
          </a:xfrm>
        </p:spPr>
        <p:txBody>
          <a:bodyPr>
            <a:normAutofit fontScale="92500" lnSpcReduction="20000"/>
          </a:bodyPr>
          <a:lstStyle/>
          <a:p>
            <a:pPr lvl="0">
              <a:buFont typeface="Courier New" pitchFamily="49"/>
              <a:buChar char="_"/>
            </a:pPr>
            <a:r>
              <a:rPr lang="en-US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Simplification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of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operation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from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: 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https://parabank.parasoft.com/parabank/api-docs/index.html#/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Exercises01.cs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Implement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responses </a:t>
            </a:r>
          </a:p>
          <a:p>
            <a:pPr marL="0" indent="0">
              <a:buNone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described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</a:p>
          <a:p>
            <a:pPr marL="0" indent="0">
              <a:buNone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comments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solution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</a:p>
          <a:p>
            <a:pPr marL="0" lvl="0" indent="0">
              <a:buNone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running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tests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</a:p>
          <a:p>
            <a:pPr marL="0" lvl="0" indent="0">
              <a:buNone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same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class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54523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2:</a:t>
            </a: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 matching strategies and fault simulation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950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E4B0-503A-4E98-8FD1-6946BA90EBF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4E85-A65D-498E-AD36-52DB30FC1F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 response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only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certain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properties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are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matched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Options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matching: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method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Query parameters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Headers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elements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8DA6EEFB-F86A-39EC-35E0-B1938A6CB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467759"/>
            <a:ext cx="7858763" cy="29257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0AB88C-4D40-48F4-8943-8E8569F64C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6760" y="213360"/>
            <a:ext cx="10490200" cy="111219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URL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64D1-1142-4E95-BDE9-23373FD45F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Matchers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more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flexible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matching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https://github.com/WireMock-Net/WireMock.Net/wiki/Request-Matching#two-matchers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950A95-FC7E-4882-9F66-9A0668BD0E71}"/>
              </a:ext>
            </a:extLst>
          </p:cNvPr>
          <p:cNvSpPr/>
          <p:nvPr/>
        </p:nvSpPr>
        <p:spPr>
          <a:xfrm flipV="1">
            <a:off x="5234055" y="2260218"/>
            <a:ext cx="3727065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9E52A628-846A-20F7-9E60-110D270DF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1325559"/>
            <a:ext cx="9535160" cy="3436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0AB88C-4D40-48F4-8943-8E8569F64C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6760" y="213360"/>
            <a:ext cx="10490200" cy="111219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header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64D1-1142-4E95-BDE9-23373FD45F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Matchers can be used for flexible matching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https://github.com/WireMock-Net/WireMock.Net/wiki/Request-Matching#two-matchers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950A95-FC7E-4882-9F66-9A0668BD0E71}"/>
              </a:ext>
            </a:extLst>
          </p:cNvPr>
          <p:cNvSpPr/>
          <p:nvPr/>
        </p:nvSpPr>
        <p:spPr>
          <a:xfrm flipV="1">
            <a:off x="1932055" y="2514218"/>
            <a:ext cx="1603625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B375A47C-5C26-05FC-F827-9215EE1FD8EF}"/>
              </a:ext>
            </a:extLst>
          </p:cNvPr>
          <p:cNvSpPr/>
          <p:nvPr/>
        </p:nvSpPr>
        <p:spPr>
          <a:xfrm flipV="1">
            <a:off x="5427095" y="2514218"/>
            <a:ext cx="4946268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21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FC11-92DC-4E02-A03A-95058B50141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Preparation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02AD-F27B-43AB-BF80-BFD1C80CF1E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en-US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Was everyone able to prepare/successfully install everything we need?</a:t>
            </a:r>
          </a:p>
          <a:p>
            <a:pPr marL="0" lvl="0" indent="0">
              <a:lnSpc>
                <a:spcPct val="80000"/>
              </a:lnSpc>
              <a:buNone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FDB871D6-F354-0584-B7F6-B47993C08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59" y="1325558"/>
            <a:ext cx="9626603" cy="3457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0AB88C-4D40-48F4-8943-8E8569F64C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6760" y="213360"/>
            <a:ext cx="10490200" cy="111219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cookie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64D1-1142-4E95-BDE9-23373FD45F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Matchers can be used for flexible matching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https://github.com/WireMock-Net/WireMock.Net/wiki/Request-Matching#two-matchers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950A95-FC7E-4882-9F66-9A0668BD0E71}"/>
              </a:ext>
            </a:extLst>
          </p:cNvPr>
          <p:cNvSpPr/>
          <p:nvPr/>
        </p:nvSpPr>
        <p:spPr>
          <a:xfrm flipV="1">
            <a:off x="1932055" y="2514218"/>
            <a:ext cx="1603625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B375A47C-5C26-05FC-F827-9215EE1FD8EF}"/>
              </a:ext>
            </a:extLst>
          </p:cNvPr>
          <p:cNvSpPr/>
          <p:nvPr/>
        </p:nvSpPr>
        <p:spPr>
          <a:xfrm flipV="1">
            <a:off x="5427095" y="2514218"/>
            <a:ext cx="4946268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14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EA7DA4B1-35E4-D163-618D-D500E4E7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1203639"/>
            <a:ext cx="10175240" cy="4030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0AB88C-4D40-48F4-8943-8E8569F64C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6760" y="213360"/>
            <a:ext cx="10490200" cy="111219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JSON body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64D1-1142-4E95-BDE9-23373FD45F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6"/>
            <a:ext cx="11143893" cy="5032373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Matchers can be used for flexible matching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https://github.com/WireMock-Net/WireMock.Net/wiki/Request-Matching#two-matchers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950A95-FC7E-4882-9F66-9A0668BD0E71}"/>
              </a:ext>
            </a:extLst>
          </p:cNvPr>
          <p:cNvSpPr/>
          <p:nvPr/>
        </p:nvSpPr>
        <p:spPr>
          <a:xfrm flipV="1">
            <a:off x="1932055" y="2504058"/>
            <a:ext cx="1603625" cy="40626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B375A47C-5C26-05FC-F827-9215EE1FD8EF}"/>
              </a:ext>
            </a:extLst>
          </p:cNvPr>
          <p:cNvSpPr/>
          <p:nvPr/>
        </p:nvSpPr>
        <p:spPr>
          <a:xfrm flipV="1">
            <a:off x="3937014" y="2493898"/>
            <a:ext cx="5887705" cy="40626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0FA69329-74EE-5089-7FEA-11BFF17F5438}"/>
              </a:ext>
            </a:extLst>
          </p:cNvPr>
          <p:cNvSpPr/>
          <p:nvPr/>
        </p:nvSpPr>
        <p:spPr>
          <a:xfrm flipV="1">
            <a:off x="3937013" y="2812467"/>
            <a:ext cx="6751307" cy="40626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5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DB0B-4B36-434B-85D2-4FE26FBC15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Fault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CCC3-5B6B-47D3-AC34-5F20F53B99F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Extend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coverage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faults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Often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hard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do in real systems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Easy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do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or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exception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handling of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application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under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086172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399CB1B8-60F8-81BA-482D-FF8560CDD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59" y="1219915"/>
            <a:ext cx="9513186" cy="32217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0AB88C-4D40-48F4-8943-8E8569F64C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6760" y="213360"/>
            <a:ext cx="10490200" cy="111219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HTTP status code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950A95-FC7E-4882-9F66-9A0668BD0E71}"/>
              </a:ext>
            </a:extLst>
          </p:cNvPr>
          <p:cNvSpPr/>
          <p:nvPr/>
        </p:nvSpPr>
        <p:spPr>
          <a:xfrm flipV="1">
            <a:off x="1789815" y="3408680"/>
            <a:ext cx="3229225" cy="37084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531202-5122-8932-F60F-1D9998796CCB}"/>
              </a:ext>
            </a:extLst>
          </p:cNvPr>
          <p:cNvSpPr txBox="1">
            <a:spLocks/>
          </p:cNvSpPr>
          <p:nvPr/>
        </p:nvSpPr>
        <p:spPr>
          <a:xfrm>
            <a:off x="746759" y="2582099"/>
            <a:ext cx="11238780" cy="39452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Some often used HTTP status codes:</a:t>
            </a:r>
          </a:p>
          <a:p>
            <a:pPr marL="0" indent="0">
              <a:buFont typeface="Arial" pitchFamily="34"/>
              <a:buNone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</a:t>
            </a:r>
            <a:r>
              <a:rPr lang="nl-NL" sz="2400" b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Consumer error		Provider error</a:t>
            </a:r>
          </a:p>
          <a:p>
            <a:pPr marL="0" indent="0">
              <a:buFont typeface="Arial" pitchFamily="34"/>
              <a:buNone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403 (Forbidden)		500 (Internal server error)</a:t>
            </a:r>
          </a:p>
          <a:p>
            <a:pPr marL="0" indent="0">
              <a:buFont typeface="Arial" pitchFamily="34"/>
              <a:buNone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404 (Not found)		503 (Service unavailable)</a:t>
            </a:r>
          </a:p>
          <a:p>
            <a:pPr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171410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6E4E257D-2C0E-C8D7-CA71-CC43BE9F4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59" y="1425635"/>
            <a:ext cx="10571481" cy="39660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0AB88C-4D40-48F4-8943-8E8569F64C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6760" y="213360"/>
            <a:ext cx="10490200" cy="111219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delays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950A95-FC7E-4882-9F66-9A0668BD0E71}"/>
              </a:ext>
            </a:extLst>
          </p:cNvPr>
          <p:cNvSpPr/>
          <p:nvPr/>
        </p:nvSpPr>
        <p:spPr>
          <a:xfrm flipV="1">
            <a:off x="1789815" y="4251960"/>
            <a:ext cx="7841865" cy="42164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66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E71A7958-CC6F-EA0F-3EB4-C8B029746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36" y="1209524"/>
            <a:ext cx="9935528" cy="35042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0AB88C-4D40-48F4-8943-8E8569F64C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6760" y="213360"/>
            <a:ext cx="10490200" cy="111219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faults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950A95-FC7E-4882-9F66-9A0668BD0E71}"/>
              </a:ext>
            </a:extLst>
          </p:cNvPr>
          <p:cNvSpPr/>
          <p:nvPr/>
        </p:nvSpPr>
        <p:spPr>
          <a:xfrm flipV="1">
            <a:off x="2286000" y="3561080"/>
            <a:ext cx="6075680" cy="42164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77BD76-D7D2-BD5D-4604-293C877ACC6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6760" y="1815467"/>
            <a:ext cx="11230157" cy="4803773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Options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: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NONE (no fault)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EMPTY_RESPONSE (does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what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says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tin)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MALFORMED_RESPONSE_CHUNK (HTTP 200, garbage in body)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78674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D458-4D33-4286-AFEF-1B613A4DD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1129"/>
            <a:ext cx="10515600" cy="72199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396D-29B9-41A6-9997-E363A9EA5C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307466"/>
            <a:ext cx="10977877" cy="5032373"/>
          </a:xfrm>
        </p:spPr>
        <p:txBody>
          <a:bodyPr>
            <a:normAutofit fontScale="92500" lnSpcReduction="10000"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Exercises02.cs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Practice fault simulation and different request matching strategies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Implement the responses as described in the comments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solution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running </a:t>
            </a:r>
            <a:r>
              <a:rPr lang="nl-NL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tests in the same class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Answers02.cs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Examples02.cs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893329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3:</a:t>
            </a: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Creating stateful mocks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348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9D1D-CF0E-444D-BF61-6E6E92619F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Statefulness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466E-59AE-4FAE-B4E2-27D0E0D7A69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Sometimes, you want to simulate stateful behaviour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Shopping cart (empty / containing items)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Database (data present / not present)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Order in which requests arrive is significant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9D1D-CF0E-444D-BF61-6E6E92619F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Stateful mocks in WireMock.Net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466E-59AE-4FAE-B4E2-27D0E0D7A69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Supported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through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concept of a Scenario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Essentially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finite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state machine (FSM)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state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transitions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Combination of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current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state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incoming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determines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response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sent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before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was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only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incoming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57015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0:</a:t>
            </a: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introduction to service virtualization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085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72D59A5C-E8E5-6895-ECF4-27CAFB2D2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3" y="1178560"/>
            <a:ext cx="6528702" cy="5679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8CC673-24F3-4F41-AE2D-E646348CD0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760" y="13404"/>
            <a:ext cx="1125448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Stateful mocks: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9389-73E7-4E18-B176-8DCF341E2EB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1E0A38DC-DAEA-4C08-AF7E-42902A4104A4}"/>
              </a:ext>
            </a:extLst>
          </p:cNvPr>
          <p:cNvSpPr/>
          <p:nvPr/>
        </p:nvSpPr>
        <p:spPr>
          <a:xfrm>
            <a:off x="919475" y="2110537"/>
            <a:ext cx="2352043" cy="184704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8FD0194-E45C-4D74-BAEB-8C76E113CFE9}"/>
              </a:ext>
            </a:extLst>
          </p:cNvPr>
          <p:cNvSpPr txBox="1"/>
          <p:nvPr/>
        </p:nvSpPr>
        <p:spPr>
          <a:xfrm>
            <a:off x="9112116" y="1498284"/>
            <a:ext cx="307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Responses are grouped by scenario name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7877445B-55E2-4666-A185-EFD2DCB8254A}"/>
              </a:ext>
            </a:extLst>
          </p:cNvPr>
          <p:cNvSpPr txBox="1"/>
          <p:nvPr/>
        </p:nvSpPr>
        <p:spPr>
          <a:xfrm>
            <a:off x="9112117" y="2279554"/>
            <a:ext cx="2980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 depends on both the incoming request as well as the current state</a:t>
            </a:r>
          </a:p>
          <a:p>
            <a:endParaRPr lang="en-US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first mock should define the initial state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5F92226A-5733-4B07-9EF2-1AF7F31D2BB2}"/>
              </a:ext>
            </a:extLst>
          </p:cNvPr>
          <p:cNvSpPr txBox="1"/>
          <p:nvPr/>
        </p:nvSpPr>
        <p:spPr>
          <a:xfrm>
            <a:off x="9112117" y="4722817"/>
            <a:ext cx="307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Incoming requests can trigger state transitions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132DCEDA-6B67-B5B5-600B-4917E905C0EE}"/>
              </a:ext>
            </a:extLst>
          </p:cNvPr>
          <p:cNvSpPr/>
          <p:nvPr/>
        </p:nvSpPr>
        <p:spPr>
          <a:xfrm>
            <a:off x="919477" y="3819393"/>
            <a:ext cx="2352043" cy="184704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DA748E-8DE4-B928-6F03-B7B1E075B43D}"/>
              </a:ext>
            </a:extLst>
          </p:cNvPr>
          <p:cNvSpPr/>
          <p:nvPr/>
        </p:nvSpPr>
        <p:spPr>
          <a:xfrm>
            <a:off x="919476" y="5730240"/>
            <a:ext cx="2352043" cy="184704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2" grpId="0"/>
      <p:bldP spid="14" grpId="0"/>
      <p:bldP spid="15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D458-4D33-4286-AFEF-1B613A4DD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1129"/>
            <a:ext cx="10515600" cy="72199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396D-29B9-41A6-9997-E363A9EA5C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307466"/>
            <a:ext cx="10977877" cy="5032373"/>
          </a:xfrm>
        </p:spPr>
        <p:txBody>
          <a:bodyPr>
            <a:normAutofit fontScale="92500" lnSpcReduction="10000"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Exercises03.cs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Create a stateful mock that exerts the described behaviour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Implement the responses as described in the comments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solution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running </a:t>
            </a:r>
            <a:r>
              <a:rPr lang="nl-NL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tests in the same class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Answers03.cs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Examples03.cs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737803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4:</a:t>
            </a: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 templating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162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Response templating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Often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want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reuse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elements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from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response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ID header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Unique body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elements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client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ID, etc.)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Cookie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values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WireMock.Net 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supports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through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response templating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926679D9-4274-6DA7-9FF4-FEB053F21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3055185"/>
            <a:ext cx="9718038" cy="366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1048997" cy="1325559"/>
          </a:xfrm>
        </p:spPr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Enable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apply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response templating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template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reads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HTTP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method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(GET/POST/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PUT/…) using </a:t>
            </a:r>
            <a:r>
              <a:rPr lang="nl-NL" i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{{request.method}}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returns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response body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92BD8755-33D2-4AC3-8182-D321DAAF94BE}"/>
              </a:ext>
            </a:extLst>
          </p:cNvPr>
          <p:cNvSpPr/>
          <p:nvPr/>
        </p:nvSpPr>
        <p:spPr>
          <a:xfrm>
            <a:off x="5984948" y="5436721"/>
            <a:ext cx="3108252" cy="40640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B6A0C43D-4EB2-4D3E-ABAF-97DACAB5D854}"/>
              </a:ext>
            </a:extLst>
          </p:cNvPr>
          <p:cNvSpPr/>
          <p:nvPr/>
        </p:nvSpPr>
        <p:spPr>
          <a:xfrm>
            <a:off x="1798460" y="5771189"/>
            <a:ext cx="2814180" cy="32481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7D3700C5-4BA7-4258-9EA9-0193C4E257E5}"/>
              </a:ext>
            </a:extLst>
          </p:cNvPr>
          <p:cNvSpPr txBox="1"/>
          <p:nvPr/>
        </p:nvSpPr>
        <p:spPr>
          <a:xfrm>
            <a:off x="4551680" y="5950786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call to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ithTransformers()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is necessary to activate</a:t>
            </a: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templating for this stub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63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1048997" cy="1325559"/>
          </a:xfrm>
        </p:spPr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attributes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37840" cy="4764016"/>
          </a:xfrm>
        </p:spPr>
        <p:txBody>
          <a:bodyPr>
            <a:normAutofit lnSpcReduction="10000"/>
          </a:bodyPr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Many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different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attributes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available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request.method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				: HTTP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method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request.PathSegments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.[&lt;n&gt;] 	: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</a:t>
            </a:r>
            <a:r>
              <a:rPr lang="nl-NL" baseline="300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path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segment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request.query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.&lt;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key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&gt;			: query parameter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value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1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All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available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attributes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listed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at</a:t>
            </a:r>
          </a:p>
          <a:p>
            <a:pPr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indent="0">
              <a:buNone/>
            </a:pP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https://github.com/WireMock-Net/WireMock.Net/</a:t>
            </a:r>
          </a:p>
          <a:p>
            <a:pPr marL="0" indent="0">
              <a:buNone/>
            </a:pP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wiki/</a:t>
            </a:r>
            <a:r>
              <a:rPr lang="nl-NL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Response-Templating#the-request-model</a:t>
            </a:r>
            <a:endParaRPr lang="nl-NL" i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0109769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4B8DC755-3447-CF3B-A7A7-820DB3146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3962400"/>
            <a:ext cx="11096625" cy="289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1048997" cy="1325559"/>
          </a:xfrm>
        </p:spPr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JSON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extraction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48658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sent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JSON</a:t>
            </a:r>
          </a:p>
          <a:p>
            <a:pPr marL="0" lvl="0" indent="0">
              <a:buNone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body: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returns a response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with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body “The specified book title is Pillars 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of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Earth”: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CF2BD-5444-418C-A24C-ACB871096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387818"/>
            <a:ext cx="4562475" cy="1543050"/>
          </a:xfrm>
          <a:prstGeom prst="rect">
            <a:avLst/>
          </a:prstGeom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4E67B72D-72B7-4B99-BBBF-395048F5C013}"/>
              </a:ext>
            </a:extLst>
          </p:cNvPr>
          <p:cNvSpPr/>
          <p:nvPr/>
        </p:nvSpPr>
        <p:spPr>
          <a:xfrm>
            <a:off x="5994400" y="5801360"/>
            <a:ext cx="6106160" cy="37388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5A271A48-41CA-4018-AE5F-4494850833E4}"/>
              </a:ext>
            </a:extLst>
          </p:cNvPr>
          <p:cNvSpPr/>
          <p:nvPr/>
        </p:nvSpPr>
        <p:spPr>
          <a:xfrm>
            <a:off x="1932940" y="6083800"/>
            <a:ext cx="2100580" cy="28651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D458-4D33-4286-AFEF-1B613A4DD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1129"/>
            <a:ext cx="10515600" cy="72199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396D-29B9-41A6-9997-E363A9EA5C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307466"/>
            <a:ext cx="10977877" cy="5032373"/>
          </a:xfrm>
        </p:spPr>
        <p:txBody>
          <a:bodyPr>
            <a:normAutofit fontScale="92500" lnSpcReduction="10000"/>
          </a:bodyPr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&gt; Exercises04.cs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dynamic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response templating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Implement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responses as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described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comments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solution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running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tests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same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class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are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&gt; Answers04.cs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are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&gt; Examples04.cs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2031954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5:</a:t>
            </a: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6768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Verifying incoming requests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Apart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from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returning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responses,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might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also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want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that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incoming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have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certain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properties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Fail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 test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if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these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verifications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aren’t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met</a:t>
            </a:r>
          </a:p>
          <a:p>
            <a:pPr lvl="1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en-US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 server keeps a log of the received requests. </a:t>
            </a:r>
          </a:p>
          <a:p>
            <a:pPr>
              <a:buFont typeface="Courier New" pitchFamily="49"/>
              <a:buChar char="_"/>
            </a:pPr>
            <a:endParaRPr lang="en-US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en-US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https://github.com/WireMock-Net/WireMock.Net/wiki/Stubbing#verify-interactions</a:t>
            </a:r>
          </a:p>
          <a:p>
            <a:pPr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66747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96E2-8487-40E4-9D62-6C96BEBB50C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Problems in test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E915-0873-4C45-93B5-1E565DD146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Systems are constructed out of of many different components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 all of these components are always available for testing 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Parallel development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control over testdata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Fees required for using third party component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1048997" cy="1325559"/>
          </a:xfrm>
        </p:spPr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Verification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48658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en-US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en-US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 can use </a:t>
            </a:r>
            <a:r>
              <a:rPr lang="en-US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FindLogEntries</a:t>
            </a:r>
            <a:r>
              <a:rPr lang="en-US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() method, defining routes in a very same way as the mock setup itself: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91DFB-A3DF-3E7C-E91B-7CE56B6CC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167" y="4016030"/>
            <a:ext cx="9096375" cy="2476500"/>
          </a:xfrm>
          <a:prstGeom prst="rect">
            <a:avLst/>
          </a:prstGeom>
        </p:spPr>
      </p:pic>
      <p:sp>
        <p:nvSpPr>
          <p:cNvPr id="8" name="Ovaal 7">
            <a:extLst>
              <a:ext uri="{FF2B5EF4-FFF2-40B4-BE49-F238E27FC236}">
                <a16:creationId xmlns:a16="http://schemas.microsoft.com/office/drawing/2014/main" id="{5A271A48-41CA-4018-AE5F-4494850833E4}"/>
              </a:ext>
            </a:extLst>
          </p:cNvPr>
          <p:cNvSpPr/>
          <p:nvPr/>
        </p:nvSpPr>
        <p:spPr>
          <a:xfrm>
            <a:off x="3490451" y="4247536"/>
            <a:ext cx="1641991" cy="25563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4E67B72D-72B7-4B99-BBBF-395048F5C013}"/>
              </a:ext>
            </a:extLst>
          </p:cNvPr>
          <p:cNvSpPr/>
          <p:nvPr/>
        </p:nvSpPr>
        <p:spPr>
          <a:xfrm>
            <a:off x="5624052" y="5729513"/>
            <a:ext cx="2241754" cy="37388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09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D458-4D33-4286-AFEF-1B613A4DD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1129"/>
            <a:ext cx="10515600" cy="72199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396D-29B9-41A6-9997-E363A9EA5C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307466"/>
            <a:ext cx="10977877" cy="5032373"/>
          </a:xfrm>
        </p:spPr>
        <p:txBody>
          <a:bodyPr>
            <a:normAutofit fontScale="92500" lnSpcReduction="10000"/>
          </a:bodyPr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&gt; Exercises05.cs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Add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verifications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tests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properties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described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comments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solution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running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tests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same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class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are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&gt; Answers05.cs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are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SwaggerPetStoreExamples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&gt;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SwaggerPetStoreMock.cs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7434498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22325"/>
            <a:ext cx="12192000" cy="6063107"/>
          </a:xfrm>
        </p:spPr>
        <p:txBody>
          <a:bodyPr>
            <a:noAutofit/>
          </a:bodyPr>
          <a:lstStyle/>
          <a:p>
            <a:pPr algn="ctr"/>
            <a:r>
              <a:rPr lang="nl-NL" sz="64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4348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BB3A-CA49-482E-8AC5-1B2F0889E8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5758"/>
            <a:ext cx="1051560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Problems in test environments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C965C94-E1E6-4D5B-A1BF-87021CAAF995}"/>
              </a:ext>
            </a:extLst>
          </p:cNvPr>
          <p:cNvSpPr/>
          <p:nvPr/>
        </p:nvSpPr>
        <p:spPr>
          <a:xfrm>
            <a:off x="4602952" y="3793946"/>
            <a:ext cx="2986092" cy="571500"/>
          </a:xfrm>
          <a:prstGeom prst="rect">
            <a:avLst/>
          </a:prstGeom>
          <a:solidFill>
            <a:srgbClr val="00FF00"/>
          </a:solidFill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System under test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EDB0996-B717-46DF-9EB6-290849224114}"/>
              </a:ext>
            </a:extLst>
          </p:cNvPr>
          <p:cNvSpPr/>
          <p:nvPr/>
        </p:nvSpPr>
        <p:spPr>
          <a:xfrm>
            <a:off x="7879558" y="5573514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Mainframe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5DA3473-B140-428B-98BF-C5D0F868A714}"/>
              </a:ext>
            </a:extLst>
          </p:cNvPr>
          <p:cNvSpPr/>
          <p:nvPr/>
        </p:nvSpPr>
        <p:spPr>
          <a:xfrm>
            <a:off x="7879558" y="1523408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SaaS dependency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B7051F9-F329-4E30-9478-8FE8DC6C66F7}"/>
              </a:ext>
            </a:extLst>
          </p:cNvPr>
          <p:cNvSpPr/>
          <p:nvPr/>
        </p:nvSpPr>
        <p:spPr>
          <a:xfrm>
            <a:off x="2168124" y="5591967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Backend system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65B89D64-C23B-4995-9633-F32B1983F1E9}"/>
              </a:ext>
            </a:extLst>
          </p:cNvPr>
          <p:cNvSpPr/>
          <p:nvPr/>
        </p:nvSpPr>
        <p:spPr>
          <a:xfrm>
            <a:off x="2168124" y="1543251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Mobile app</a:t>
            </a:r>
          </a:p>
        </p:txBody>
      </p:sp>
      <p:cxnSp>
        <p:nvCxnSpPr>
          <p:cNvPr id="8" name="Elbow Connector 14">
            <a:extLst>
              <a:ext uri="{FF2B5EF4-FFF2-40B4-BE49-F238E27FC236}">
                <a16:creationId xmlns:a16="http://schemas.microsoft.com/office/drawing/2014/main" id="{8B045464-E876-4C33-B8FF-DAD40E712855}"/>
              </a:ext>
            </a:extLst>
          </p:cNvPr>
          <p:cNvCxnSpPr>
            <a:stCxn id="3" idx="0"/>
            <a:endCxn id="5" idx="2"/>
          </p:cNvCxnSpPr>
          <p:nvPr/>
        </p:nvCxnSpPr>
        <p:spPr>
          <a:xfrm rot="5400000" flipH="1" flipV="1">
            <a:off x="6878829" y="1721655"/>
            <a:ext cx="1289460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9" name="Elbow Connector 15">
            <a:extLst>
              <a:ext uri="{FF2B5EF4-FFF2-40B4-BE49-F238E27FC236}">
                <a16:creationId xmlns:a16="http://schemas.microsoft.com/office/drawing/2014/main" id="{2BA2027D-1ABE-4649-8535-BEA86316C5CC}"/>
              </a:ext>
            </a:extLst>
          </p:cNvPr>
          <p:cNvCxnSpPr>
            <a:stCxn id="3" idx="0"/>
            <a:endCxn id="7" idx="2"/>
          </p:cNvCxnSpPr>
          <p:nvPr/>
        </p:nvCxnSpPr>
        <p:spPr>
          <a:xfrm rot="16200000" flipV="1">
            <a:off x="4033035" y="1730982"/>
            <a:ext cx="1269617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0" name="Elbow Connector 18">
            <a:extLst>
              <a:ext uri="{FF2B5EF4-FFF2-40B4-BE49-F238E27FC236}">
                <a16:creationId xmlns:a16="http://schemas.microsoft.com/office/drawing/2014/main" id="{9B1BC534-3776-41AE-BCDA-705C0DC4FC87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6919525" y="3541918"/>
            <a:ext cx="1208068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1" name="Elbow Connector 21">
            <a:extLst>
              <a:ext uri="{FF2B5EF4-FFF2-40B4-BE49-F238E27FC236}">
                <a16:creationId xmlns:a16="http://schemas.microsoft.com/office/drawing/2014/main" id="{544A9ADD-5BE5-4B49-8483-7919A470355C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4054583" y="3550551"/>
            <a:ext cx="1226521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sp>
        <p:nvSpPr>
          <p:cNvPr id="12" name="Rectangle 33">
            <a:extLst>
              <a:ext uri="{FF2B5EF4-FFF2-40B4-BE49-F238E27FC236}">
                <a16:creationId xmlns:a16="http://schemas.microsoft.com/office/drawing/2014/main" id="{9544A7D6-53AC-46CA-A8A4-112F0C0757F5}"/>
              </a:ext>
            </a:extLst>
          </p:cNvPr>
          <p:cNvSpPr/>
          <p:nvPr/>
        </p:nvSpPr>
        <p:spPr>
          <a:xfrm>
            <a:off x="216812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No suitable test data</a:t>
            </a:r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id="{22579770-3CD3-4969-B680-A01551FEB11B}"/>
              </a:ext>
            </a:extLst>
          </p:cNvPr>
          <p:cNvSpPr/>
          <p:nvPr/>
        </p:nvSpPr>
        <p:spPr>
          <a:xfrm>
            <a:off x="758904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Limited access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30767CEE-2DF9-4512-9F97-2207EB28C5BD}"/>
              </a:ext>
            </a:extLst>
          </p:cNvPr>
          <p:cNvSpPr/>
          <p:nvPr/>
        </p:nvSpPr>
        <p:spPr>
          <a:xfrm>
            <a:off x="216812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Under development</a:t>
            </a:r>
          </a:p>
        </p:txBody>
      </p:sp>
      <p:sp>
        <p:nvSpPr>
          <p:cNvPr id="15" name="Rectangle 36">
            <a:extLst>
              <a:ext uri="{FF2B5EF4-FFF2-40B4-BE49-F238E27FC236}">
                <a16:creationId xmlns:a16="http://schemas.microsoft.com/office/drawing/2014/main" id="{C025E0D3-49BF-4EC8-B7CD-3EF30441AF93}"/>
              </a:ext>
            </a:extLst>
          </p:cNvPr>
          <p:cNvSpPr/>
          <p:nvPr/>
        </p:nvSpPr>
        <p:spPr>
          <a:xfrm>
            <a:off x="758904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Access fees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8011-CF6F-486E-976A-BE3B5B73AB8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Simulation during test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7053A-2DA6-431A-BC43-684AEF4AD2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dependency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b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behaviour</a:t>
            </a:r>
            <a:endParaRPr lang="nl-NL" b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Regain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full control over test environment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Available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demand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Full control over test data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edge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cases!)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third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party component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usage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fees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F1D5-837B-45E2-AC12-21BAF0EB70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5758"/>
            <a:ext cx="1051560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Problems in test environments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E6A00E9-FD05-47CC-A8EF-124E7738C989}"/>
              </a:ext>
            </a:extLst>
          </p:cNvPr>
          <p:cNvSpPr/>
          <p:nvPr/>
        </p:nvSpPr>
        <p:spPr>
          <a:xfrm>
            <a:off x="4602952" y="3793946"/>
            <a:ext cx="2986092" cy="571500"/>
          </a:xfrm>
          <a:prstGeom prst="rect">
            <a:avLst/>
          </a:prstGeom>
          <a:solidFill>
            <a:srgbClr val="00FF00"/>
          </a:solidFill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System under test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2EEAB19-847D-496F-9870-889E19D8A029}"/>
              </a:ext>
            </a:extLst>
          </p:cNvPr>
          <p:cNvSpPr/>
          <p:nvPr/>
        </p:nvSpPr>
        <p:spPr>
          <a:xfrm>
            <a:off x="7879558" y="5573514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Mainframe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85B973A-663E-4A15-824D-FA3AB0D74F44}"/>
              </a:ext>
            </a:extLst>
          </p:cNvPr>
          <p:cNvSpPr/>
          <p:nvPr/>
        </p:nvSpPr>
        <p:spPr>
          <a:xfrm>
            <a:off x="7879558" y="1523408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SaaS dependency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7742AC0-9A83-4F86-9FCB-15D66E61630A}"/>
              </a:ext>
            </a:extLst>
          </p:cNvPr>
          <p:cNvSpPr/>
          <p:nvPr/>
        </p:nvSpPr>
        <p:spPr>
          <a:xfrm>
            <a:off x="2168124" y="5591967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Backend system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6FA7694-3C37-44DB-A981-8F325C872AF0}"/>
              </a:ext>
            </a:extLst>
          </p:cNvPr>
          <p:cNvSpPr/>
          <p:nvPr/>
        </p:nvSpPr>
        <p:spPr>
          <a:xfrm>
            <a:off x="2168124" y="1543251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Mobile app</a:t>
            </a:r>
          </a:p>
        </p:txBody>
      </p:sp>
      <p:cxnSp>
        <p:nvCxnSpPr>
          <p:cNvPr id="8" name="Elbow Connector 14">
            <a:extLst>
              <a:ext uri="{FF2B5EF4-FFF2-40B4-BE49-F238E27FC236}">
                <a16:creationId xmlns:a16="http://schemas.microsoft.com/office/drawing/2014/main" id="{5B6C415F-8FBE-441C-85A7-0C9142ACCEFF}"/>
              </a:ext>
            </a:extLst>
          </p:cNvPr>
          <p:cNvCxnSpPr>
            <a:stCxn id="3" idx="0"/>
            <a:endCxn id="5" idx="2"/>
          </p:cNvCxnSpPr>
          <p:nvPr/>
        </p:nvCxnSpPr>
        <p:spPr>
          <a:xfrm rot="5400000" flipH="1" flipV="1">
            <a:off x="6878829" y="1721655"/>
            <a:ext cx="1289460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9" name="Elbow Connector 15">
            <a:extLst>
              <a:ext uri="{FF2B5EF4-FFF2-40B4-BE49-F238E27FC236}">
                <a16:creationId xmlns:a16="http://schemas.microsoft.com/office/drawing/2014/main" id="{52CBD1A3-C899-412C-9A05-01B4DB8EC9EE}"/>
              </a:ext>
            </a:extLst>
          </p:cNvPr>
          <p:cNvCxnSpPr>
            <a:stCxn id="3" idx="0"/>
            <a:endCxn id="7" idx="2"/>
          </p:cNvCxnSpPr>
          <p:nvPr/>
        </p:nvCxnSpPr>
        <p:spPr>
          <a:xfrm rot="16200000" flipV="1">
            <a:off x="4033035" y="1730982"/>
            <a:ext cx="1269617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0" name="Elbow Connector 18">
            <a:extLst>
              <a:ext uri="{FF2B5EF4-FFF2-40B4-BE49-F238E27FC236}">
                <a16:creationId xmlns:a16="http://schemas.microsoft.com/office/drawing/2014/main" id="{2A2DCB36-B6F3-41E8-A02B-4BD731755C57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6919525" y="3541918"/>
            <a:ext cx="1208068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1" name="Elbow Connector 21">
            <a:extLst>
              <a:ext uri="{FF2B5EF4-FFF2-40B4-BE49-F238E27FC236}">
                <a16:creationId xmlns:a16="http://schemas.microsoft.com/office/drawing/2014/main" id="{E877094D-CCE4-4D9B-99E5-4D051235D6D9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4054583" y="3550551"/>
            <a:ext cx="1226521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sp>
        <p:nvSpPr>
          <p:cNvPr id="12" name="Rectangle 33">
            <a:extLst>
              <a:ext uri="{FF2B5EF4-FFF2-40B4-BE49-F238E27FC236}">
                <a16:creationId xmlns:a16="http://schemas.microsoft.com/office/drawing/2014/main" id="{6312F897-BD5B-4024-A5DD-81617ED763D8}"/>
              </a:ext>
            </a:extLst>
          </p:cNvPr>
          <p:cNvSpPr/>
          <p:nvPr/>
        </p:nvSpPr>
        <p:spPr>
          <a:xfrm>
            <a:off x="216812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No suitable test data</a:t>
            </a:r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id="{74545F3B-B968-443D-8584-B95A758A3F5F}"/>
              </a:ext>
            </a:extLst>
          </p:cNvPr>
          <p:cNvSpPr/>
          <p:nvPr/>
        </p:nvSpPr>
        <p:spPr>
          <a:xfrm>
            <a:off x="758904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Limited access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7F507B63-DA96-4000-8676-B674104343F0}"/>
              </a:ext>
            </a:extLst>
          </p:cNvPr>
          <p:cNvSpPr/>
          <p:nvPr/>
        </p:nvSpPr>
        <p:spPr>
          <a:xfrm>
            <a:off x="216812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Under development</a:t>
            </a:r>
          </a:p>
        </p:txBody>
      </p:sp>
      <p:sp>
        <p:nvSpPr>
          <p:cNvPr id="15" name="Rectangle 36">
            <a:extLst>
              <a:ext uri="{FF2B5EF4-FFF2-40B4-BE49-F238E27FC236}">
                <a16:creationId xmlns:a16="http://schemas.microsoft.com/office/drawing/2014/main" id="{A2663CCB-E661-4978-BFCA-062FF6D679BA}"/>
              </a:ext>
            </a:extLst>
          </p:cNvPr>
          <p:cNvSpPr/>
          <p:nvPr/>
        </p:nvSpPr>
        <p:spPr>
          <a:xfrm>
            <a:off x="758904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Access fees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71AE-A81A-44AF-9BB2-EB497F0A29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5758"/>
            <a:ext cx="11096628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Simulation in test environments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CC3CB45-97A0-4D07-973F-D8E709063C05}"/>
              </a:ext>
            </a:extLst>
          </p:cNvPr>
          <p:cNvSpPr/>
          <p:nvPr/>
        </p:nvSpPr>
        <p:spPr>
          <a:xfrm>
            <a:off x="4602952" y="3793946"/>
            <a:ext cx="2986092" cy="571500"/>
          </a:xfrm>
          <a:prstGeom prst="rect">
            <a:avLst/>
          </a:prstGeom>
          <a:solidFill>
            <a:srgbClr val="00FF00"/>
          </a:solidFill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System under test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842ECDA-E0BE-441A-80B5-765C2B9AD87F}"/>
              </a:ext>
            </a:extLst>
          </p:cNvPr>
          <p:cNvSpPr/>
          <p:nvPr/>
        </p:nvSpPr>
        <p:spPr>
          <a:xfrm>
            <a:off x="7879558" y="5573514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mainframe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F8A6E81-DF89-43FD-BE15-4FE45DB563E9}"/>
              </a:ext>
            </a:extLst>
          </p:cNvPr>
          <p:cNvSpPr/>
          <p:nvPr/>
        </p:nvSpPr>
        <p:spPr>
          <a:xfrm>
            <a:off x="7879558" y="1523408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SaaS dependency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380382A-FF38-444E-9447-8DC9A5E5D898}"/>
              </a:ext>
            </a:extLst>
          </p:cNvPr>
          <p:cNvSpPr/>
          <p:nvPr/>
        </p:nvSpPr>
        <p:spPr>
          <a:xfrm>
            <a:off x="2168124" y="5591967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backend system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21A9C28-891B-44BA-8F64-98A3F940D0A5}"/>
              </a:ext>
            </a:extLst>
          </p:cNvPr>
          <p:cNvSpPr/>
          <p:nvPr/>
        </p:nvSpPr>
        <p:spPr>
          <a:xfrm>
            <a:off x="2168124" y="1543251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mobile app</a:t>
            </a:r>
          </a:p>
        </p:txBody>
      </p:sp>
      <p:cxnSp>
        <p:nvCxnSpPr>
          <p:cNvPr id="8" name="Elbow Connector 14">
            <a:extLst>
              <a:ext uri="{FF2B5EF4-FFF2-40B4-BE49-F238E27FC236}">
                <a16:creationId xmlns:a16="http://schemas.microsoft.com/office/drawing/2014/main" id="{B73F5317-FF6D-40D2-834D-ED40BD9ADF0D}"/>
              </a:ext>
            </a:extLst>
          </p:cNvPr>
          <p:cNvCxnSpPr>
            <a:stCxn id="3" idx="0"/>
            <a:endCxn id="5" idx="2"/>
          </p:cNvCxnSpPr>
          <p:nvPr/>
        </p:nvCxnSpPr>
        <p:spPr>
          <a:xfrm rot="5400000" flipH="1" flipV="1">
            <a:off x="6878829" y="1721655"/>
            <a:ext cx="1289460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9" name="Elbow Connector 15">
            <a:extLst>
              <a:ext uri="{FF2B5EF4-FFF2-40B4-BE49-F238E27FC236}">
                <a16:creationId xmlns:a16="http://schemas.microsoft.com/office/drawing/2014/main" id="{15555CF6-4DE5-4E5B-B743-AA5A1C170B90}"/>
              </a:ext>
            </a:extLst>
          </p:cNvPr>
          <p:cNvCxnSpPr>
            <a:stCxn id="3" idx="0"/>
            <a:endCxn id="7" idx="2"/>
          </p:cNvCxnSpPr>
          <p:nvPr/>
        </p:nvCxnSpPr>
        <p:spPr>
          <a:xfrm rot="16200000" flipV="1">
            <a:off x="4033035" y="1730982"/>
            <a:ext cx="1269617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0" name="Elbow Connector 18">
            <a:extLst>
              <a:ext uri="{FF2B5EF4-FFF2-40B4-BE49-F238E27FC236}">
                <a16:creationId xmlns:a16="http://schemas.microsoft.com/office/drawing/2014/main" id="{2A42BD80-0732-4B17-9A62-9EF9968743DF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6919525" y="3541918"/>
            <a:ext cx="1208068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1" name="Elbow Connector 21">
            <a:extLst>
              <a:ext uri="{FF2B5EF4-FFF2-40B4-BE49-F238E27FC236}">
                <a16:creationId xmlns:a16="http://schemas.microsoft.com/office/drawing/2014/main" id="{9F66B48A-97E2-4D94-B171-ACDFDDD6A25C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4054583" y="3550551"/>
            <a:ext cx="1226521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sp>
        <p:nvSpPr>
          <p:cNvPr id="12" name="Rectangle 35">
            <a:extLst>
              <a:ext uri="{FF2B5EF4-FFF2-40B4-BE49-F238E27FC236}">
                <a16:creationId xmlns:a16="http://schemas.microsoft.com/office/drawing/2014/main" id="{06F117ED-1BF7-4158-9E41-37D3FF2C7228}"/>
              </a:ext>
            </a:extLst>
          </p:cNvPr>
          <p:cNvSpPr/>
          <p:nvPr/>
        </p:nvSpPr>
        <p:spPr>
          <a:xfrm>
            <a:off x="216812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EA2CB03F-82F2-4BB6-BEFF-247956C5AB0E}"/>
              </a:ext>
            </a:extLst>
          </p:cNvPr>
          <p:cNvSpPr/>
          <p:nvPr/>
        </p:nvSpPr>
        <p:spPr>
          <a:xfrm>
            <a:off x="2168124" y="4456310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7EB728C-133F-4707-9E06-C740B29D0710}"/>
              </a:ext>
            </a:extLst>
          </p:cNvPr>
          <p:cNvSpPr/>
          <p:nvPr/>
        </p:nvSpPr>
        <p:spPr>
          <a:xfrm>
            <a:off x="758904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D6EDB110-FB89-4288-A184-2E40E825C769}"/>
              </a:ext>
            </a:extLst>
          </p:cNvPr>
          <p:cNvSpPr/>
          <p:nvPr/>
        </p:nvSpPr>
        <p:spPr>
          <a:xfrm>
            <a:off x="7589044" y="4456310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47856</TotalTime>
  <Words>1674</Words>
  <Application>Microsoft Office PowerPoint</Application>
  <PresentationFormat>Widescreen</PresentationFormat>
  <Paragraphs>423</Paragraphs>
  <Slides>52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Office Theme</vt:lpstr>
      <vt:lpstr>1_Office Theme</vt:lpstr>
      <vt:lpstr>No API? No problem!</vt:lpstr>
      <vt:lpstr>What are we going to do?</vt:lpstr>
      <vt:lpstr>Preparation</vt:lpstr>
      <vt:lpstr>Section 0:  An introduction to service virtualization</vt:lpstr>
      <vt:lpstr>Problems in test environments</vt:lpstr>
      <vt:lpstr>Problems in test environments</vt:lpstr>
      <vt:lpstr>Simulation during test execution</vt:lpstr>
      <vt:lpstr>Problems in test environments</vt:lpstr>
      <vt:lpstr>Simulation in test environments</vt:lpstr>
      <vt:lpstr>PowerPoint Presentation</vt:lpstr>
      <vt:lpstr>Simulating APIs for more efficient testing and automation</vt:lpstr>
      <vt:lpstr>Our system under test</vt:lpstr>
      <vt:lpstr>PowerPoint Presentation</vt:lpstr>
      <vt:lpstr>PowerPoint Presentation</vt:lpstr>
      <vt:lpstr>What might we want to simulate?</vt:lpstr>
      <vt:lpstr>Time to get hands-on-experience   So let’s split  Java vs C#</vt:lpstr>
      <vt:lpstr>Section 1:  Getting started with WireMock.Net</vt:lpstr>
      <vt:lpstr>WireMock</vt:lpstr>
      <vt:lpstr>Configuring WireMock.Net</vt:lpstr>
      <vt:lpstr>Starting and stopping the WireMock.Net server</vt:lpstr>
      <vt:lpstr>Starting WireMock.Net (standalone)</vt:lpstr>
      <vt:lpstr>Configure responses</vt:lpstr>
      <vt:lpstr>An example mock defined in C#</vt:lpstr>
      <vt:lpstr>Now it’s your turn!</vt:lpstr>
      <vt:lpstr>Now it’s your turn!</vt:lpstr>
      <vt:lpstr>Section 2:  Request matching strategies and fault simulation</vt:lpstr>
      <vt:lpstr>Request matching</vt:lpstr>
      <vt:lpstr>Example: URL matching</vt:lpstr>
      <vt:lpstr>Example: header matching</vt:lpstr>
      <vt:lpstr>Example: cookie matching</vt:lpstr>
      <vt:lpstr>Example: JSON body matching</vt:lpstr>
      <vt:lpstr>Fault simulation</vt:lpstr>
      <vt:lpstr>Example: HTTP status code</vt:lpstr>
      <vt:lpstr>Example: delays</vt:lpstr>
      <vt:lpstr>Example: faults</vt:lpstr>
      <vt:lpstr>Now it’s your turn!</vt:lpstr>
      <vt:lpstr>Section 3:  Creating stateful mocks</vt:lpstr>
      <vt:lpstr>Statefulness</vt:lpstr>
      <vt:lpstr>Stateful mocks in WireMock.Net</vt:lpstr>
      <vt:lpstr>Stateful mocks: an example</vt:lpstr>
      <vt:lpstr>Now it’s your turn!</vt:lpstr>
      <vt:lpstr>Section 4:  Response templating</vt:lpstr>
      <vt:lpstr>Response templating</vt:lpstr>
      <vt:lpstr>Enable/apply response templating</vt:lpstr>
      <vt:lpstr>Request attributes</vt:lpstr>
      <vt:lpstr>JSON extraction example</vt:lpstr>
      <vt:lpstr>Now it’s your turn!</vt:lpstr>
      <vt:lpstr>Section 5:  Verification</vt:lpstr>
      <vt:lpstr>Verifying incoming requests</vt:lpstr>
      <vt:lpstr>Verification example</vt:lpstr>
      <vt:lpstr>Now it’s your turn!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REST</dc:title>
  <dc:creator>Bas Dijkstra</dc:creator>
  <cp:lastModifiedBy>André Koene</cp:lastModifiedBy>
  <cp:revision>263</cp:revision>
  <dcterms:created xsi:type="dcterms:W3CDTF">2016-03-22T05:00:13Z</dcterms:created>
  <dcterms:modified xsi:type="dcterms:W3CDTF">2023-02-20T11:15:31Z</dcterms:modified>
</cp:coreProperties>
</file>