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" name="Google Shape;2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2d587cbd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52d587cbd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52d587cbd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52d587cbd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2d587cbd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52d587cbd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2d587cbd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52d587cbd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2d587cbd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52d587cbd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52d587cbd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52d587cbd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2d587cbd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52d587cbd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2d587cbd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52d587cbd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2d587cbd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52d587cbd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958f1582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958f1582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551e3fda8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g1551e3fda8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958f1582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958f1582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958f1582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958f1582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958f1582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958f1582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9773066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9773066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9773066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9773066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97730663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397730663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97730663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397730663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97730663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397730663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97730663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397730663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5514d5f4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5514d5f4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52d587cb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152d587cb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9723c39f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39723c39f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551e3fda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551e3fda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551e3fda8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551e3fda8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551e3fda8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551e3fda8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551e3fda8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551e3fda8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5514d5f44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5514d5f44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340406f4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340406f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340406f43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5340406f43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977306639_1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977306639_1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977306639_1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977306639_1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51e3fda8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51e3fda8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2d587cbd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52d587cbd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y títulos" type="title">
  <p:cSld name="TITL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86050" y="270057"/>
            <a:ext cx="3482100" cy="9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629994"/>
            <a:ext cx="9144000" cy="154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ctrTitle"/>
          </p:nvPr>
        </p:nvSpPr>
        <p:spPr>
          <a:xfrm>
            <a:off x="1143000" y="1688940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939"/>
              </a:buClr>
              <a:buSzPts val="1100"/>
              <a:buFont typeface="Calibri"/>
              <a:buNone/>
              <a:defRPr b="0" i="0" sz="4500" u="none" cap="none" strike="noStrike">
                <a:solidFill>
                  <a:srgbClr val="00693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143000" y="3726195"/>
            <a:ext cx="68580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erpo de texto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19091" y="80057"/>
            <a:ext cx="1879200" cy="4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629994"/>
            <a:ext cx="9144000" cy="154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>
            <a:off x="628650" y="781540"/>
            <a:ext cx="78867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39"/>
              </a:buClr>
              <a:buSzPts val="1100"/>
              <a:buFont typeface="Calibri"/>
              <a:buNone/>
              <a:defRPr b="0" i="0" sz="3300" u="none" cap="none" strike="noStrike">
                <a:solidFill>
                  <a:srgbClr val="00673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628650" y="1484555"/>
            <a:ext cx="7886700" cy="31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028950" y="4767263"/>
            <a:ext cx="2239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5510606" y="4767263"/>
            <a:ext cx="210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28.png"/><Relationship Id="rId6" Type="http://schemas.openxmlformats.org/officeDocument/2006/relationships/image" Target="../media/image31.png"/><Relationship Id="rId7" Type="http://schemas.openxmlformats.org/officeDocument/2006/relationships/image" Target="../media/image3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1.png"/><Relationship Id="rId4" Type="http://schemas.openxmlformats.org/officeDocument/2006/relationships/image" Target="../media/image35.png"/><Relationship Id="rId5" Type="http://schemas.openxmlformats.org/officeDocument/2006/relationships/image" Target="../media/image4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4.png"/><Relationship Id="rId4" Type="http://schemas.openxmlformats.org/officeDocument/2006/relationships/image" Target="../media/image5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9.png"/><Relationship Id="rId4" Type="http://schemas.openxmlformats.org/officeDocument/2006/relationships/image" Target="../media/image58.png"/><Relationship Id="rId5" Type="http://schemas.openxmlformats.org/officeDocument/2006/relationships/image" Target="../media/image5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0.png"/><Relationship Id="rId4" Type="http://schemas.openxmlformats.org/officeDocument/2006/relationships/image" Target="../media/image62.png"/><Relationship Id="rId5" Type="http://schemas.openxmlformats.org/officeDocument/2006/relationships/image" Target="../media/image6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3.png"/><Relationship Id="rId4" Type="http://schemas.openxmlformats.org/officeDocument/2006/relationships/image" Target="../media/image62.png"/><Relationship Id="rId5" Type="http://schemas.openxmlformats.org/officeDocument/2006/relationships/image" Target="../media/image54.png"/><Relationship Id="rId6" Type="http://schemas.openxmlformats.org/officeDocument/2006/relationships/image" Target="../media/image57.png"/><Relationship Id="rId7" Type="http://schemas.openxmlformats.org/officeDocument/2006/relationships/hyperlink" Target="https://es.wikipedia.org/wiki/Equilibrio_t%C3%A9rmico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6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ctrTitle"/>
          </p:nvPr>
        </p:nvSpPr>
        <p:spPr>
          <a:xfrm>
            <a:off x="1143000" y="1253840"/>
            <a:ext cx="6858000" cy="17907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Parabolic Partial Differential </a:t>
            </a:r>
            <a:r>
              <a:rPr b="1" lang="es"/>
              <a:t>Equations</a:t>
            </a:r>
            <a:endParaRPr b="1"/>
          </a:p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042575" y="3146030"/>
            <a:ext cx="6858000" cy="1305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Yeison Gomez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Juan Jose Ruiz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Santiago Ruiz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idx="1" type="body"/>
          </p:nvPr>
        </p:nvSpPr>
        <p:spPr>
          <a:xfrm>
            <a:off x="628650" y="701824"/>
            <a:ext cx="7886700" cy="3910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El método de diferencias progresivas resultante es: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Para: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386150"/>
            <a:ext cx="4028300" cy="58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650" y="3016975"/>
            <a:ext cx="3204150" cy="28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628650" y="781540"/>
            <a:ext cx="7886700" cy="501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28650" y="1484555"/>
            <a:ext cx="7886700" cy="3148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000" y="595775"/>
            <a:ext cx="6276550" cy="4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idx="1" type="body"/>
          </p:nvPr>
        </p:nvSpPr>
        <p:spPr>
          <a:xfrm>
            <a:off x="628650" y="492748"/>
            <a:ext cx="7886700" cy="4158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El método de las </a:t>
            </a:r>
            <a:r>
              <a:rPr lang="es"/>
              <a:t>diferencias</a:t>
            </a:r>
            <a:r>
              <a:rPr lang="es"/>
              <a:t> regresivas queda: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Sujeto de las condiciones: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492751"/>
            <a:ext cx="3188511" cy="41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50" y="1661000"/>
            <a:ext cx="4028121" cy="41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650" y="2704150"/>
            <a:ext cx="1506575" cy="3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53425" y="2729625"/>
            <a:ext cx="1649650" cy="26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32500" y="3223413"/>
            <a:ext cx="588645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628650" y="781540"/>
            <a:ext cx="7886700" cy="501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628650" y="1484555"/>
            <a:ext cx="7886700" cy="3148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781556"/>
            <a:ext cx="7886700" cy="2085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53" y="2866703"/>
            <a:ext cx="5625629" cy="176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628650" y="781540"/>
            <a:ext cx="7886700" cy="501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 txBox="1"/>
          <p:nvPr>
            <p:ph idx="1" type="body"/>
          </p:nvPr>
        </p:nvSpPr>
        <p:spPr>
          <a:xfrm>
            <a:off x="628650" y="1484555"/>
            <a:ext cx="7886700" cy="3148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350" y="781551"/>
            <a:ext cx="8023300" cy="4136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628650" y="781540"/>
            <a:ext cx="7886700" cy="501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 txBox="1"/>
          <p:nvPr>
            <p:ph idx="1" type="body"/>
          </p:nvPr>
        </p:nvSpPr>
        <p:spPr>
          <a:xfrm>
            <a:off x="628650" y="1484555"/>
            <a:ext cx="7886700" cy="3148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650825"/>
            <a:ext cx="8180150" cy="42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628650" y="530500"/>
            <a:ext cx="7886700" cy="47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 de Crank-Nicolson</a:t>
            </a:r>
            <a:endParaRPr/>
          </a:p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628650" y="1484555"/>
            <a:ext cx="7886700" cy="3148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25" y="1095600"/>
            <a:ext cx="8105775" cy="38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628650" y="781540"/>
            <a:ext cx="7886700" cy="501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628650" y="1484555"/>
            <a:ext cx="7886700" cy="3148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500" y="599700"/>
            <a:ext cx="8201025" cy="35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628650" y="781540"/>
            <a:ext cx="7886700" cy="501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628650" y="1484555"/>
            <a:ext cx="7886700" cy="3148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00" y="565100"/>
            <a:ext cx="8658225" cy="231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150" y="2883113"/>
            <a:ext cx="4362450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99" y="2729450"/>
            <a:ext cx="3963625" cy="21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628650" y="781540"/>
            <a:ext cx="7886700" cy="501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628650" y="1484555"/>
            <a:ext cx="7886700" cy="3148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1769"/>
            <a:ext cx="9144000" cy="4339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1044450" y="781550"/>
            <a:ext cx="7055100" cy="501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Parabolic Partial Differential Equations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33" name="Google Shape;3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731" y="1359050"/>
            <a:ext cx="1898544" cy="641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" name="Google Shape;34;p5"/>
          <p:cNvCxnSpPr>
            <a:stCxn id="33" idx="2"/>
            <a:endCxn id="35" idx="0"/>
          </p:cNvCxnSpPr>
          <p:nvPr/>
        </p:nvCxnSpPr>
        <p:spPr>
          <a:xfrm flipH="1">
            <a:off x="4247103" y="2000450"/>
            <a:ext cx="324900" cy="82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" name="Google Shape;35;p5"/>
          <p:cNvSpPr txBox="1"/>
          <p:nvPr/>
        </p:nvSpPr>
        <p:spPr>
          <a:xfrm>
            <a:off x="3055963" y="2828750"/>
            <a:ext cx="23823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300">
                <a:solidFill>
                  <a:srgbClr val="006739"/>
                </a:solidFill>
                <a:latin typeface="Calibri"/>
                <a:ea typeface="Calibri"/>
                <a:cs typeface="Calibri"/>
                <a:sym typeface="Calibri"/>
              </a:rPr>
              <a:t>Estadística</a:t>
            </a:r>
            <a:endParaRPr sz="1600"/>
          </a:p>
        </p:txBody>
      </p:sp>
      <p:pic>
        <p:nvPicPr>
          <p:cNvPr id="36" name="Google Shape;3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025" y="3114350"/>
            <a:ext cx="1832175" cy="860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Google Shape;37;p5"/>
          <p:cNvCxnSpPr>
            <a:stCxn id="33" idx="2"/>
            <a:endCxn id="38" idx="0"/>
          </p:cNvCxnSpPr>
          <p:nvPr/>
        </p:nvCxnSpPr>
        <p:spPr>
          <a:xfrm flipH="1">
            <a:off x="1783203" y="2000450"/>
            <a:ext cx="2788800" cy="4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" name="Google Shape;38;p5"/>
          <p:cNvSpPr txBox="1"/>
          <p:nvPr/>
        </p:nvSpPr>
        <p:spPr>
          <a:xfrm>
            <a:off x="1191825" y="2472650"/>
            <a:ext cx="11826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300">
                <a:solidFill>
                  <a:srgbClr val="006739"/>
                </a:solidFill>
                <a:latin typeface="Calibri"/>
                <a:ea typeface="Calibri"/>
                <a:cs typeface="Calibri"/>
                <a:sym typeface="Calibri"/>
              </a:rPr>
              <a:t>Física</a:t>
            </a:r>
            <a:endParaRPr sz="1600"/>
          </a:p>
        </p:txBody>
      </p:sp>
      <p:pic>
        <p:nvPicPr>
          <p:cNvPr id="39" name="Google Shape;39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2425" y="3421550"/>
            <a:ext cx="1498075" cy="1284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Google Shape;40;p5"/>
          <p:cNvCxnSpPr>
            <a:stCxn id="33" idx="2"/>
            <a:endCxn id="41" idx="0"/>
          </p:cNvCxnSpPr>
          <p:nvPr/>
        </p:nvCxnSpPr>
        <p:spPr>
          <a:xfrm>
            <a:off x="4572003" y="2000450"/>
            <a:ext cx="1781100" cy="82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" name="Google Shape;41;p5"/>
          <p:cNvSpPr txBox="1"/>
          <p:nvPr/>
        </p:nvSpPr>
        <p:spPr>
          <a:xfrm>
            <a:off x="5243100" y="2828750"/>
            <a:ext cx="22203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300">
                <a:solidFill>
                  <a:srgbClr val="006739"/>
                </a:solidFill>
                <a:latin typeface="Calibri"/>
                <a:ea typeface="Calibri"/>
                <a:cs typeface="Calibri"/>
                <a:sym typeface="Calibri"/>
              </a:rPr>
              <a:t>Fisiología</a:t>
            </a:r>
            <a:endParaRPr sz="1600"/>
          </a:p>
        </p:txBody>
      </p:sp>
      <p:sp>
        <p:nvSpPr>
          <p:cNvPr id="42" name="Google Shape;42;p5"/>
          <p:cNvSpPr txBox="1"/>
          <p:nvPr/>
        </p:nvSpPr>
        <p:spPr>
          <a:xfrm>
            <a:off x="3342425" y="4573325"/>
            <a:ext cx="20535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Ecuación de Fokker-Planck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" name="Google Shape;43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7659" y="3337713"/>
            <a:ext cx="2231186" cy="828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" name="Google Shape;44;p5"/>
          <p:cNvCxnSpPr>
            <a:stCxn id="33" idx="2"/>
            <a:endCxn id="45" idx="1"/>
          </p:cNvCxnSpPr>
          <p:nvPr/>
        </p:nvCxnSpPr>
        <p:spPr>
          <a:xfrm>
            <a:off x="4572003" y="2000450"/>
            <a:ext cx="2593800" cy="11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" name="Google Shape;45;p5"/>
          <p:cNvSpPr txBox="1"/>
          <p:nvPr/>
        </p:nvSpPr>
        <p:spPr>
          <a:xfrm>
            <a:off x="7165950" y="1796588"/>
            <a:ext cx="22203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300">
                <a:solidFill>
                  <a:srgbClr val="006739"/>
                </a:solidFill>
                <a:latin typeface="Calibri"/>
                <a:ea typeface="Calibri"/>
                <a:cs typeface="Calibri"/>
                <a:sym typeface="Calibri"/>
              </a:rPr>
              <a:t>Finanzas</a:t>
            </a:r>
            <a:endParaRPr sz="1600"/>
          </a:p>
        </p:txBody>
      </p:sp>
      <p:sp>
        <p:nvSpPr>
          <p:cNvPr id="46" name="Google Shape;46;p5"/>
          <p:cNvSpPr txBox="1"/>
          <p:nvPr/>
        </p:nvSpPr>
        <p:spPr>
          <a:xfrm>
            <a:off x="7332750" y="2213096"/>
            <a:ext cx="20535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Modelo de Black-Scholes</a:t>
            </a:r>
            <a:endParaRPr sz="41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" name="Google Shape;47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06325" y="2472650"/>
            <a:ext cx="1696179" cy="128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title"/>
          </p:nvPr>
        </p:nvSpPr>
        <p:spPr>
          <a:xfrm>
            <a:off x="628650" y="781540"/>
            <a:ext cx="7886700" cy="501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 txBox="1"/>
          <p:nvPr>
            <p:ph idx="1" type="body"/>
          </p:nvPr>
        </p:nvSpPr>
        <p:spPr>
          <a:xfrm>
            <a:off x="628650" y="1484555"/>
            <a:ext cx="7886700" cy="3148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75" y="622750"/>
            <a:ext cx="8220075" cy="388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628650" y="781540"/>
            <a:ext cx="7886700" cy="501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628650" y="1484555"/>
            <a:ext cx="7886700" cy="3148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000" y="647700"/>
            <a:ext cx="7820025" cy="39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628650" y="781540"/>
            <a:ext cx="7886700" cy="501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628650" y="1484555"/>
            <a:ext cx="7886700" cy="3148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781550"/>
            <a:ext cx="7886700" cy="389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628650" y="781540"/>
            <a:ext cx="7886700" cy="501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6"/>
          <p:cNvSpPr txBox="1"/>
          <p:nvPr>
            <p:ph idx="1" type="body"/>
          </p:nvPr>
        </p:nvSpPr>
        <p:spPr>
          <a:xfrm>
            <a:off x="628650" y="1484555"/>
            <a:ext cx="7886700" cy="3148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" y="657350"/>
            <a:ext cx="8191500" cy="39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628650" y="781540"/>
            <a:ext cx="7886700" cy="501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7"/>
          <p:cNvSpPr txBox="1"/>
          <p:nvPr>
            <p:ph idx="1" type="body"/>
          </p:nvPr>
        </p:nvSpPr>
        <p:spPr>
          <a:xfrm>
            <a:off x="628650" y="1484555"/>
            <a:ext cx="7886700" cy="3148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00" y="681650"/>
            <a:ext cx="7848600" cy="32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628650" y="781540"/>
            <a:ext cx="7886700" cy="501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8"/>
          <p:cNvSpPr txBox="1"/>
          <p:nvPr>
            <p:ph idx="1" type="body"/>
          </p:nvPr>
        </p:nvSpPr>
        <p:spPr>
          <a:xfrm>
            <a:off x="628650" y="1484555"/>
            <a:ext cx="7886700" cy="3148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" y="654688"/>
            <a:ext cx="8172450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628650" y="781540"/>
            <a:ext cx="7886700" cy="501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432600" y="1346180"/>
            <a:ext cx="7886700" cy="3148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00" y="715025"/>
            <a:ext cx="8205251" cy="407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title"/>
          </p:nvPr>
        </p:nvSpPr>
        <p:spPr>
          <a:xfrm>
            <a:off x="628650" y="781540"/>
            <a:ext cx="7886700" cy="501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628650" y="1484555"/>
            <a:ext cx="7886700" cy="3148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50" y="781550"/>
            <a:ext cx="8391525" cy="38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628650" y="781540"/>
            <a:ext cx="7886700" cy="501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1"/>
          <p:cNvSpPr txBox="1"/>
          <p:nvPr>
            <p:ph idx="1" type="body"/>
          </p:nvPr>
        </p:nvSpPr>
        <p:spPr>
          <a:xfrm>
            <a:off x="628650" y="1484555"/>
            <a:ext cx="7886700" cy="3148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781550"/>
            <a:ext cx="7886701" cy="223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628650" y="781540"/>
            <a:ext cx="7886700" cy="501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Resultados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628650" y="533840"/>
            <a:ext cx="7886700" cy="501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Método de diferencias progresivas</a:t>
            </a:r>
            <a:endParaRPr b="1"/>
          </a:p>
        </p:txBody>
      </p:sp>
      <p:pic>
        <p:nvPicPr>
          <p:cNvPr id="53" name="Google Shape;5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325" y="1098875"/>
            <a:ext cx="6041925" cy="115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50" y="2199100"/>
            <a:ext cx="7154876" cy="830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8975" y="3259025"/>
            <a:ext cx="3462625" cy="17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050" y="599401"/>
            <a:ext cx="3784126" cy="457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6750" y="575775"/>
            <a:ext cx="3784126" cy="4567726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3"/>
          <p:cNvSpPr txBox="1"/>
          <p:nvPr/>
        </p:nvSpPr>
        <p:spPr>
          <a:xfrm>
            <a:off x="997250" y="292400"/>
            <a:ext cx="70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Alpha = 1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type="title"/>
          </p:nvPr>
        </p:nvSpPr>
        <p:spPr>
          <a:xfrm>
            <a:off x="628650" y="781540"/>
            <a:ext cx="7886700" cy="501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87225"/>
            <a:ext cx="4831149" cy="11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200" y="1649500"/>
            <a:ext cx="2848850" cy="343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650" y="1596000"/>
            <a:ext cx="2933189" cy="354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875" y="184900"/>
            <a:ext cx="4417401" cy="135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626" y="1875300"/>
            <a:ext cx="2610875" cy="3156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3901" y="1938175"/>
            <a:ext cx="2610875" cy="3151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13" y="1204525"/>
            <a:ext cx="3193640" cy="386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586" y="76199"/>
            <a:ext cx="3822588" cy="112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2578" y="1279662"/>
            <a:ext cx="3073846" cy="3710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/>
        </p:nvSpPr>
        <p:spPr>
          <a:xfrm>
            <a:off x="841614" y="709750"/>
            <a:ext cx="85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∝ =0.1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7"/>
          <p:cNvSpPr txBox="1"/>
          <p:nvPr/>
        </p:nvSpPr>
        <p:spPr>
          <a:xfrm>
            <a:off x="3129413" y="687275"/>
            <a:ext cx="113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∝ =0.5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7"/>
          <p:cNvSpPr txBox="1"/>
          <p:nvPr/>
        </p:nvSpPr>
        <p:spPr>
          <a:xfrm>
            <a:off x="5052663" y="709750"/>
            <a:ext cx="113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∝ 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7"/>
          <p:cNvSpPr txBox="1"/>
          <p:nvPr/>
        </p:nvSpPr>
        <p:spPr>
          <a:xfrm>
            <a:off x="7318213" y="817600"/>
            <a:ext cx="113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∝ =1.5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50" y="1226675"/>
            <a:ext cx="1915200" cy="315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3075" y="1226675"/>
            <a:ext cx="1915200" cy="315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4450" y="1226675"/>
            <a:ext cx="1915200" cy="315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54750" y="1239950"/>
            <a:ext cx="1915200" cy="31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7"/>
          <p:cNvSpPr txBox="1"/>
          <p:nvPr/>
        </p:nvSpPr>
        <p:spPr>
          <a:xfrm>
            <a:off x="427850" y="4125450"/>
            <a:ext cx="72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7"/>
          <p:cNvSpPr txBox="1"/>
          <p:nvPr/>
        </p:nvSpPr>
        <p:spPr>
          <a:xfrm>
            <a:off x="409350" y="4376975"/>
            <a:ext cx="8325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highlight>
                  <a:srgbClr val="FFFFFF"/>
                </a:highlight>
              </a:rPr>
              <a:t>Alpha es un índice que expresa la velocidad de cambio, y flujo de temperaturas, en un material hasta que alcanza el </a:t>
            </a:r>
            <a:r>
              <a:rPr lang="es" sz="13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equilibrio térmico</a:t>
            </a:r>
            <a:r>
              <a:rPr lang="es" sz="13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"/>
          <p:cNvSpPr txBox="1"/>
          <p:nvPr>
            <p:ph type="title"/>
          </p:nvPr>
        </p:nvSpPr>
        <p:spPr>
          <a:xfrm>
            <a:off x="1125100" y="1315790"/>
            <a:ext cx="7886700" cy="501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900"/>
              <a:t>Muchas Gracias</a:t>
            </a:r>
            <a:endParaRPr b="1" sz="6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/>
        </p:nvSpPr>
        <p:spPr>
          <a:xfrm>
            <a:off x="945700" y="853075"/>
            <a:ext cx="1726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tamaño de paso:</a:t>
            </a:r>
            <a:endParaRPr sz="1500"/>
          </a:p>
        </p:txBody>
      </p:sp>
      <p:pic>
        <p:nvPicPr>
          <p:cNvPr id="61" name="Google Shape;61;p7"/>
          <p:cNvPicPr preferRelativeResize="0"/>
          <p:nvPr/>
        </p:nvPicPr>
        <p:blipFill rotWithShape="1">
          <a:blip r:embed="rId3">
            <a:alphaModFix/>
          </a:blip>
          <a:srcRect b="9179" l="4832" r="4678" t="5108"/>
          <a:stretch/>
        </p:blipFill>
        <p:spPr>
          <a:xfrm>
            <a:off x="4188261" y="853075"/>
            <a:ext cx="4768513" cy="35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7"/>
          <p:cNvPicPr preferRelativeResize="0"/>
          <p:nvPr/>
        </p:nvPicPr>
        <p:blipFill rotWithShape="1">
          <a:blip r:embed="rId4">
            <a:alphaModFix/>
          </a:blip>
          <a:srcRect b="0" l="0" r="0" t="10386"/>
          <a:stretch/>
        </p:blipFill>
        <p:spPr>
          <a:xfrm>
            <a:off x="813125" y="1961600"/>
            <a:ext cx="2786175" cy="34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7689" y="2251187"/>
            <a:ext cx="2544298" cy="34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18600" y="935275"/>
            <a:ext cx="987875" cy="57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4171" y="3202925"/>
            <a:ext cx="3964079" cy="57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538" y="694775"/>
            <a:ext cx="6423299" cy="742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9550" y="1693850"/>
            <a:ext cx="5944324" cy="154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8300" y="3241275"/>
            <a:ext cx="2214750" cy="31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28579" y="3871724"/>
            <a:ext cx="4086835" cy="7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575" y="298325"/>
            <a:ext cx="5529775" cy="395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962" y="584226"/>
            <a:ext cx="6340074" cy="21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3963" y="3372325"/>
            <a:ext cx="4556051" cy="6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628650" y="781540"/>
            <a:ext cx="7886700" cy="501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error de truncamiento</a:t>
            </a:r>
            <a:endParaRPr/>
          </a:p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>
            <a:off x="3533650" y="3961975"/>
            <a:ext cx="3131700" cy="501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condicionalmente estable</a:t>
            </a:r>
            <a:endParaRPr/>
          </a:p>
        </p:txBody>
      </p:sp>
      <p:pic>
        <p:nvPicPr>
          <p:cNvPr id="91" name="Google Shape;9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1170" y="3141150"/>
            <a:ext cx="1251555" cy="91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1"/>
          <p:cNvPicPr preferRelativeResize="0"/>
          <p:nvPr/>
        </p:nvPicPr>
        <p:blipFill rotWithShape="1">
          <a:blip r:embed="rId4">
            <a:alphaModFix/>
          </a:blip>
          <a:srcRect b="0" l="0" r="0" t="13889"/>
          <a:stretch/>
        </p:blipFill>
        <p:spPr>
          <a:xfrm>
            <a:off x="1937200" y="2086374"/>
            <a:ext cx="6324600" cy="8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628650" y="533840"/>
            <a:ext cx="7886700" cy="501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Método de diferencias regresivas</a:t>
            </a:r>
            <a:endParaRPr b="1"/>
          </a:p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397400" y="1227925"/>
            <a:ext cx="8182500" cy="3148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Este método se usa para que sea </a:t>
            </a:r>
            <a:r>
              <a:rPr b="1" lang="es">
                <a:latin typeface="Times New Roman"/>
                <a:ea typeface="Times New Roman"/>
                <a:cs typeface="Times New Roman"/>
                <a:sym typeface="Times New Roman"/>
              </a:rPr>
              <a:t>incondicionalmente</a:t>
            </a:r>
            <a:r>
              <a:rPr b="1" lang="es">
                <a:latin typeface="Times New Roman"/>
                <a:ea typeface="Times New Roman"/>
                <a:cs typeface="Times New Roman"/>
                <a:sym typeface="Times New Roman"/>
              </a:rPr>
              <a:t> estable.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Entonces consideremos diferencias 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implícitas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 partiendo del uso del cociente de diferencias regresivas.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" name="Google Shape;9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900" y="2621650"/>
            <a:ext cx="4587449" cy="7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900" y="3499600"/>
            <a:ext cx="2363250" cy="39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