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02192647656702"/>
          <c:y val="7.3176582093904929E-2"/>
          <c:w val="0.78147029204431018"/>
          <c:h val="0.8981481481481481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B6-4F29-A232-92ADCC50F44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B6-4F29-A232-92ADCC50F449}"/>
              </c:ext>
            </c:extLst>
          </c:dPt>
          <c:cat>
            <c:strRef>
              <c:f>Clientes!$L$7:$L$8</c:f>
              <c:strCache>
                <c:ptCount val="2"/>
                <c:pt idx="0">
                  <c:v>Medo de se contaminar</c:v>
                </c:pt>
                <c:pt idx="1">
                  <c:v>Aprendeu a se cuidar em casa</c:v>
                </c:pt>
              </c:strCache>
            </c:strRef>
          </c:cat>
          <c:val>
            <c:numRef>
              <c:f>Clientes!$M$7:$M$8</c:f>
              <c:numCache>
                <c:formatCode>General</c:formatCode>
                <c:ptCount val="2"/>
                <c:pt idx="0">
                  <c:v>61.3</c:v>
                </c:pt>
                <c:pt idx="1">
                  <c:v>38.700000000000003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B6-4F29-A232-92ADCC50F4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93-4970-8DDB-41BC390C8E8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93-4970-8DDB-41BC390C8E89}"/>
              </c:ext>
            </c:extLst>
          </c:dPt>
          <c:cat>
            <c:strRef>
              <c:f>Cabeleireiros!$F$4:$F$5</c:f>
              <c:strCache>
                <c:ptCount val="2"/>
                <c:pt idx="0">
                  <c:v>Passiva</c:v>
                </c:pt>
                <c:pt idx="1">
                  <c:v>asdasd</c:v>
                </c:pt>
              </c:strCache>
            </c:strRef>
          </c:cat>
          <c:val>
            <c:numRef>
              <c:f>Cabeleireiros!$G$4:$G$5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93-4970-8DDB-41BC390C8E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7-42C3-BBCF-F3D9FAC238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7-42C3-BBCF-F3D9FAC2381B}"/>
              </c:ext>
            </c:extLst>
          </c:dPt>
          <c:cat>
            <c:strRef>
              <c:f>Cabeleireiros!$I$4:$I$5</c:f>
              <c:strCache>
                <c:ptCount val="2"/>
                <c:pt idx="0">
                  <c:v>bobca</c:v>
                </c:pt>
                <c:pt idx="1">
                  <c:v>asdas</c:v>
                </c:pt>
              </c:strCache>
            </c:strRef>
          </c:cat>
          <c:val>
            <c:numRef>
              <c:f>Cabeleireiros!$J$4:$J$5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17-42C3-BBCF-F3D9FAC23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3590402806515"/>
          <c:y val="4.1666666666666664E-2"/>
          <c:w val="0.77200430026260936"/>
          <c:h val="0.89814814814814814"/>
        </c:manualLayout>
      </c:layout>
      <c:pieChart>
        <c:varyColors val="1"/>
        <c:ser>
          <c:idx val="0"/>
          <c:order val="0"/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C6-49FF-A5E0-5E15F323C2E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C6-49FF-A5E0-5E15F323C2ED}"/>
              </c:ext>
            </c:extLst>
          </c:dPt>
          <c:cat>
            <c:strRef>
              <c:f>Clientes!$L$13:$L$14</c:f>
              <c:strCache>
                <c:ptCount val="2"/>
                <c:pt idx="0">
                  <c:v>Aprendeu a se cuidar em casa</c:v>
                </c:pt>
                <c:pt idx="1">
                  <c:v>asd</c:v>
                </c:pt>
              </c:strCache>
            </c:strRef>
          </c:cat>
          <c:val>
            <c:numRef>
              <c:f>Clientes!$M$13:$M$14</c:f>
              <c:numCache>
                <c:formatCode>General</c:formatCode>
                <c:ptCount val="2"/>
                <c:pt idx="0">
                  <c:v>79.3</c:v>
                </c:pt>
                <c:pt idx="1">
                  <c:v>20.7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C6-49FF-A5E0-5E15F323C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7030A0"/>
            </a:solidFill>
          </c:spPr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83-44B4-B5CD-7F54BB12013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83-44B4-B5CD-7F54BB12013C}"/>
              </c:ext>
            </c:extLst>
          </c:dPt>
          <c:cat>
            <c:strRef>
              <c:f>Clientes!$L$23:$L$24</c:f>
              <c:strCache>
                <c:ptCount val="2"/>
                <c:pt idx="0">
                  <c:v>Onde cumpre</c:v>
                </c:pt>
                <c:pt idx="1">
                  <c:v>dfgd</c:v>
                </c:pt>
              </c:strCache>
            </c:strRef>
          </c:cat>
          <c:val>
            <c:numRef>
              <c:f>Clientes!$M$23:$M$24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83-44B4-B5CD-7F54BB1201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7030A0"/>
            </a:solidFill>
          </c:spPr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55-4BA0-A82E-0F713038447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55-4BA0-A82E-0F7130384470}"/>
              </c:ext>
            </c:extLst>
          </c:dPt>
          <c:cat>
            <c:strRef>
              <c:f>Clientes!$L$31:$L$32</c:f>
              <c:strCache>
                <c:ptCount val="2"/>
                <c:pt idx="0">
                  <c:v>Sentem insegurança</c:v>
                </c:pt>
                <c:pt idx="1">
                  <c:v>sdfsd</c:v>
                </c:pt>
              </c:strCache>
            </c:strRef>
          </c:cat>
          <c:val>
            <c:numRef>
              <c:f>Clientes!$M$31:$M$32</c:f>
              <c:numCache>
                <c:formatCode>General</c:formatCode>
                <c:ptCount val="2"/>
                <c:pt idx="0">
                  <c:v>84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55-4BA0-A82E-0F7130384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FC-4E9E-9887-1FD6046E123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FC-4E9E-9887-1FD6046E123D}"/>
              </c:ext>
            </c:extLst>
          </c:dPt>
          <c:cat>
            <c:strRef>
              <c:f>Donos!$C$6:$C$7</c:f>
              <c:strCache>
                <c:ptCount val="2"/>
                <c:pt idx="0">
                  <c:v>São func</c:v>
                </c:pt>
                <c:pt idx="1">
                  <c:v>asd</c:v>
                </c:pt>
              </c:strCache>
            </c:strRef>
          </c:cat>
          <c:val>
            <c:numRef>
              <c:f>Donos!$D$6:$D$7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FC-4E9E-9887-1FD6046E1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23-4289-8031-09EBB2E5AAE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23-4289-8031-09EBB2E5AAE0}"/>
              </c:ext>
            </c:extLst>
          </c:dPt>
          <c:cat>
            <c:strRef>
              <c:f>Donos!$F$6:$F$7</c:f>
              <c:strCache>
                <c:ptCount val="2"/>
                <c:pt idx="0">
                  <c:v>digita</c:v>
                </c:pt>
                <c:pt idx="1">
                  <c:v>n</c:v>
                </c:pt>
              </c:strCache>
            </c:strRef>
          </c:cat>
          <c:val>
            <c:numRef>
              <c:f>Donos!$G$6:$G$7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23-4289-8031-09EBB2E5A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E9-43BA-9CA6-06781347FC3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E9-43BA-9CA6-06781347FC38}"/>
              </c:ext>
            </c:extLst>
          </c:dPt>
          <c:cat>
            <c:strRef>
              <c:f>Donos!$I$6:$I$7</c:f>
              <c:strCache>
                <c:ptCount val="2"/>
                <c:pt idx="0">
                  <c:v>capc</c:v>
                </c:pt>
                <c:pt idx="1">
                  <c:v>adas</c:v>
                </c:pt>
              </c:strCache>
            </c:strRef>
          </c:cat>
          <c:val>
            <c:numRef>
              <c:f>Donos!$J$6:$J$7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E9-43BA-9CA6-06781347F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74-4C81-BA03-0FB7BFC0CA8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74-4C81-BA03-0FB7BFC0CA8F}"/>
              </c:ext>
            </c:extLst>
          </c:dPt>
          <c:cat>
            <c:strRef>
              <c:f>Donos!$L$6:$L$7</c:f>
              <c:strCache>
                <c:ptCount val="2"/>
                <c:pt idx="0">
                  <c:v>redes</c:v>
                </c:pt>
                <c:pt idx="1">
                  <c:v>adadas</c:v>
                </c:pt>
              </c:strCache>
            </c:strRef>
          </c:cat>
          <c:val>
            <c:numRef>
              <c:f>Donos!$M$6:$M$7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74-4C81-BA03-0FB7BFC0C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80-46FF-9289-1515CA50AFF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80-46FF-9289-1515CA50AFFB}"/>
              </c:ext>
            </c:extLst>
          </c:dPt>
          <c:cat>
            <c:strRef>
              <c:f>Cabeleireiros!$C$4:$C$5</c:f>
              <c:strCache>
                <c:ptCount val="2"/>
                <c:pt idx="0">
                  <c:v>Faturamentos reduzu</c:v>
                </c:pt>
                <c:pt idx="1">
                  <c:v>asd</c:v>
                </c:pt>
              </c:strCache>
            </c:strRef>
          </c:cat>
          <c:val>
            <c:numRef>
              <c:f>Cabeleireiros!$D$4:$D$5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80-46FF-9289-1515CA50A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03CF5-F2EF-4AAD-8167-E3F8D4C6B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6E845-BBD6-4BD9-A9B1-6B0D50243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A4F79E-1518-49D9-BF52-EDFCF026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7C5B-0946-4BCE-AEAC-E466CD339D77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7C5F275-B155-42AC-BEB0-4AC2CE68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2FD6B4-7286-4178-A0F2-72563EF1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9F20-4545-4994-B5CF-3AD178C4A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33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56849-7AA8-4013-9BF3-0C7B26AA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C4C5248-A1CA-4043-8062-831613781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64F0E2-750A-4E79-BE5B-A50C7A03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7C5B-0946-4BCE-AEAC-E466CD339D77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69D153-0B29-4A6A-875F-674C59D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3D89AD-4B27-419C-81F3-543EFD96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9F20-4545-4994-B5CF-3AD178C4A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5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7B7E1C-EF5C-439F-8DED-7C48F773F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843BAAB-E4DA-4351-8BE3-2A644B89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92555D-4900-40A2-82AE-5BB2F846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7C5B-0946-4BCE-AEAC-E466CD339D77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50B994-A22C-4A67-8245-AE50429A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A28B6F-5B9E-4D71-B75A-0CDE5B5D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9F20-4545-4994-B5CF-3AD178C4A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72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B6271-80B0-4E77-A1E3-85F499E8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F363BB-D4E0-430C-8B4E-1107F179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64FCC1-2686-4DDA-A8C7-024D7652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7C5B-0946-4BCE-AEAC-E466CD339D77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832126-8F91-4D0E-A5C1-6041E34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47DC19-20A7-4521-A1AF-2A1A57DD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9F20-4545-4994-B5CF-3AD178C4A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68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85FF8-8AA6-432D-9743-6CD79D54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2482AA-9BAC-4FF5-B54A-6C9000697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E520DF-B62E-4A10-B9FD-D056053B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7C5B-0946-4BCE-AEAC-E466CD339D77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8E5AEC-CD86-4D8C-AE82-D26BCDCB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60377D-70A1-402A-A7A7-C8FD065C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9F20-4545-4994-B5CF-3AD178C4A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85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4405C-CA16-48BE-ADA7-D8A40CE6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EA55FB-EB86-4891-A304-6BB86C808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C5ABE7A-A35E-492C-A9BE-968D916D2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4F3AF68-73F6-4401-B324-52826897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7C5B-0946-4BCE-AEAC-E466CD339D77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F4F94E-C25D-425B-A4B1-56C76E16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631845D-DA99-4B4C-BC49-62B3D5EA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9F20-4545-4994-B5CF-3AD178C4A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8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E7FBC-C1A4-49F1-9F97-E734EFE9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1C9A43C-3E0C-496E-AF7C-D403B4FF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E359379-A766-45FF-9F40-EC0C04E64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4BAED16-6AF0-4B33-A375-37C531394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31DEE3E-F315-4A54-83CF-C709AA663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A6B6BC3-725E-437F-B3CA-14290729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7C5B-0946-4BCE-AEAC-E466CD339D77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23886E2-6080-4220-BA03-CE06D9A0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4B3F5E8-D65A-4580-8710-A383D6D4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9F20-4545-4994-B5CF-3AD178C4A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0F7BB-B435-42BD-867F-A9AC5B7C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064134C-A285-475A-B96D-2F91B5F9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7C5B-0946-4BCE-AEAC-E466CD339D77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35CE32A-8F96-49A7-B816-262DC85C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16AE26D-A888-4CFB-86A2-2E41C74D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9F20-4545-4994-B5CF-3AD178C4A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6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16C519-4E85-41CD-8E57-5CE9B772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7C5B-0946-4BCE-AEAC-E466CD339D77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6A1FA7E-B8D1-4907-B7E2-E77A396B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F42F7E2-7C0B-49F3-BDD7-E8E8680B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9F20-4545-4994-B5CF-3AD178C4A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F9521-468A-4BFF-9C62-5700AC7D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E06E7B-FE0F-40D0-B446-B41DED2F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3381569-8637-437E-8013-31EED9A18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65C850-7A03-4924-804D-F9B344A9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7C5B-0946-4BCE-AEAC-E466CD339D77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18CF0FC-C793-4FF4-A907-49F48FF5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4C4212F-E9A3-45DE-B0E8-F95DEA84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9F20-4545-4994-B5CF-3AD178C4A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50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336B4-1EC9-47F8-99B1-F2D3350E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0A1CA9E-9139-46E0-9BC2-7E6458BE7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6CD375F-1F8A-4756-9C7A-FDAB1598A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914EF4D-010F-4D5F-88FB-1A81199E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7C5B-0946-4BCE-AEAC-E466CD339D77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FC2177-E9E4-4EC9-83DE-18E4EACC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9722E11-8EE5-4E69-A12F-973971F5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9F20-4545-4994-B5CF-3AD178C4A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48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6CBC363-E95A-449A-8630-791E0C9D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40AE74C-EDBF-420F-9D94-9AEEF2EEC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C3F3974-AB90-4CFF-8590-0C3693F8B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7C5B-0946-4BCE-AEAC-E466CD339D77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BA395A-06BF-4B02-9D08-80EF4E8B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456763-9ABA-4F8C-BC90-D2FB8009D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79F20-4545-4994-B5CF-3AD178C4A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93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BE4CD35-ED92-4D33-9592-F41207C49E21}"/>
              </a:ext>
            </a:extLst>
          </p:cNvPr>
          <p:cNvSpPr txBox="1"/>
          <p:nvPr/>
        </p:nvSpPr>
        <p:spPr>
          <a:xfrm>
            <a:off x="50088" y="1438874"/>
            <a:ext cx="57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CLIENTES QUE NÃO VÃO AO SALÃO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EA33274-EE14-4212-B269-31535CDDF093}"/>
              </a:ext>
            </a:extLst>
          </p:cNvPr>
          <p:cNvSpPr txBox="1"/>
          <p:nvPr/>
        </p:nvSpPr>
        <p:spPr>
          <a:xfrm>
            <a:off x="271618" y="4646709"/>
            <a:ext cx="1978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Medo de se contaminar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2137140-80EC-4753-9A97-94D7522C1BB4}"/>
              </a:ext>
            </a:extLst>
          </p:cNvPr>
          <p:cNvSpPr txBox="1"/>
          <p:nvPr/>
        </p:nvSpPr>
        <p:spPr>
          <a:xfrm>
            <a:off x="3097578" y="4646711"/>
            <a:ext cx="244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Aprendeu a se cuidar em casa</a:t>
            </a:r>
          </a:p>
        </p:txBody>
      </p:sp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98A8AFF4-117C-4BAE-888E-1B97023CE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415330"/>
              </p:ext>
            </p:extLst>
          </p:nvPr>
        </p:nvGraphicFramePr>
        <p:xfrm>
          <a:off x="-210120" y="2065186"/>
          <a:ext cx="29934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5BB74AAA-509A-496C-92A1-1BBC7BD4634E}"/>
              </a:ext>
            </a:extLst>
          </p:cNvPr>
          <p:cNvCxnSpPr>
            <a:cxnSpLocks/>
          </p:cNvCxnSpPr>
          <p:nvPr/>
        </p:nvCxnSpPr>
        <p:spPr>
          <a:xfrm flipV="1">
            <a:off x="1992306" y="2690176"/>
            <a:ext cx="465370" cy="3578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34613C3-B196-4D3C-959D-7BE8553D3D54}"/>
              </a:ext>
            </a:extLst>
          </p:cNvPr>
          <p:cNvSpPr txBox="1"/>
          <p:nvPr/>
        </p:nvSpPr>
        <p:spPr>
          <a:xfrm>
            <a:off x="2410221" y="2463959"/>
            <a:ext cx="65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61,3%</a:t>
            </a:r>
          </a:p>
        </p:txBody>
      </p:sp>
      <p:graphicFrame>
        <p:nvGraphicFramePr>
          <p:cNvPr id="35" name="Gráfico 34">
            <a:extLst>
              <a:ext uri="{FF2B5EF4-FFF2-40B4-BE49-F238E27FC236}">
                <a16:creationId xmlns:a16="http://schemas.microsoft.com/office/drawing/2014/main" id="{2C81804B-5C1D-4A15-B49A-8DE367E65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97502"/>
              </p:ext>
            </p:extLst>
          </p:nvPr>
        </p:nvGraphicFramePr>
        <p:xfrm>
          <a:off x="2724506" y="2057400"/>
          <a:ext cx="31914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CaixaDeTexto 35">
            <a:extLst>
              <a:ext uri="{FF2B5EF4-FFF2-40B4-BE49-F238E27FC236}">
                <a16:creationId xmlns:a16="http://schemas.microsoft.com/office/drawing/2014/main" id="{BC78A418-4827-40AA-B346-6B8F6EC4FFEB}"/>
              </a:ext>
            </a:extLst>
          </p:cNvPr>
          <p:cNvSpPr txBox="1"/>
          <p:nvPr/>
        </p:nvSpPr>
        <p:spPr>
          <a:xfrm>
            <a:off x="5469808" y="2382399"/>
            <a:ext cx="65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79,3%</a:t>
            </a:r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3C10E20F-53A6-4F0A-A2F0-C378223347BE}"/>
              </a:ext>
            </a:extLst>
          </p:cNvPr>
          <p:cNvCxnSpPr>
            <a:cxnSpLocks/>
          </p:cNvCxnSpPr>
          <p:nvPr/>
        </p:nvCxnSpPr>
        <p:spPr>
          <a:xfrm flipV="1">
            <a:off x="5056336" y="2550783"/>
            <a:ext cx="465370" cy="3578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41F3B87-8B50-49D8-89FD-37946964E9A7}"/>
              </a:ext>
            </a:extLst>
          </p:cNvPr>
          <p:cNvSpPr txBox="1"/>
          <p:nvPr/>
        </p:nvSpPr>
        <p:spPr>
          <a:xfrm>
            <a:off x="6331124" y="1438874"/>
            <a:ext cx="57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CLIENTES QUE ESTÃO INDO AO SALÃO</a:t>
            </a:r>
          </a:p>
        </p:txBody>
      </p: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BA7B2B95-1EEB-48C8-A680-F8108705F12F}"/>
              </a:ext>
            </a:extLst>
          </p:cNvPr>
          <p:cNvCxnSpPr>
            <a:cxnSpLocks/>
          </p:cNvCxnSpPr>
          <p:nvPr/>
        </p:nvCxnSpPr>
        <p:spPr>
          <a:xfrm flipV="1">
            <a:off x="6276062" y="0"/>
            <a:ext cx="0" cy="68580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Gráfico 45">
            <a:extLst>
              <a:ext uri="{FF2B5EF4-FFF2-40B4-BE49-F238E27FC236}">
                <a16:creationId xmlns:a16="http://schemas.microsoft.com/office/drawing/2014/main" id="{2122562A-621C-4A2F-B41C-F3D5DC34F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339250"/>
              </p:ext>
            </p:extLst>
          </p:nvPr>
        </p:nvGraphicFramePr>
        <p:xfrm>
          <a:off x="6242801" y="2028408"/>
          <a:ext cx="29241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8" name="CaixaDeTexto 47">
            <a:extLst>
              <a:ext uri="{FF2B5EF4-FFF2-40B4-BE49-F238E27FC236}">
                <a16:creationId xmlns:a16="http://schemas.microsoft.com/office/drawing/2014/main" id="{B4276EFC-33C3-4A08-BE55-D2A11FB0E92C}"/>
              </a:ext>
            </a:extLst>
          </p:cNvPr>
          <p:cNvSpPr txBox="1"/>
          <p:nvPr/>
        </p:nvSpPr>
        <p:spPr>
          <a:xfrm>
            <a:off x="6590348" y="4654498"/>
            <a:ext cx="244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7030A0"/>
                </a:solidFill>
              </a:rPr>
              <a:t>Só vai onde cumpre as regras</a:t>
            </a:r>
          </a:p>
        </p:txBody>
      </p: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39EC9436-0BF6-4268-9323-5E63DBD40F67}"/>
              </a:ext>
            </a:extLst>
          </p:cNvPr>
          <p:cNvCxnSpPr>
            <a:cxnSpLocks/>
          </p:cNvCxnSpPr>
          <p:nvPr/>
        </p:nvCxnSpPr>
        <p:spPr>
          <a:xfrm flipV="1">
            <a:off x="8248872" y="2357382"/>
            <a:ext cx="465370" cy="3578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C03CA21-9204-4E5D-BD5E-82126FF50002}"/>
              </a:ext>
            </a:extLst>
          </p:cNvPr>
          <p:cNvSpPr txBox="1"/>
          <p:nvPr/>
        </p:nvSpPr>
        <p:spPr>
          <a:xfrm>
            <a:off x="8708774" y="2203493"/>
            <a:ext cx="65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7030A0"/>
                </a:solidFill>
              </a:rPr>
              <a:t>92%</a:t>
            </a:r>
          </a:p>
        </p:txBody>
      </p:sp>
      <p:graphicFrame>
        <p:nvGraphicFramePr>
          <p:cNvPr id="53" name="Gráfico 52">
            <a:extLst>
              <a:ext uri="{FF2B5EF4-FFF2-40B4-BE49-F238E27FC236}">
                <a16:creationId xmlns:a16="http://schemas.microsoft.com/office/drawing/2014/main" id="{FD9A1CC5-59F8-4E9E-B80F-406EF3223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935467"/>
              </p:ext>
            </p:extLst>
          </p:nvPr>
        </p:nvGraphicFramePr>
        <p:xfrm>
          <a:off x="9204414" y="1985511"/>
          <a:ext cx="29622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4" name="CaixaDeTexto 53">
            <a:extLst>
              <a:ext uri="{FF2B5EF4-FFF2-40B4-BE49-F238E27FC236}">
                <a16:creationId xmlns:a16="http://schemas.microsoft.com/office/drawing/2014/main" id="{012CDCFE-E7A2-4FDD-B97E-4DAA8E9E6B7B}"/>
              </a:ext>
            </a:extLst>
          </p:cNvPr>
          <p:cNvSpPr txBox="1"/>
          <p:nvPr/>
        </p:nvSpPr>
        <p:spPr>
          <a:xfrm>
            <a:off x="9594182" y="4646710"/>
            <a:ext cx="244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7030A0"/>
                </a:solidFill>
              </a:rPr>
              <a:t>Sentem insegurança e receio</a:t>
            </a:r>
          </a:p>
        </p:txBody>
      </p:sp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95990F7A-F163-4DFE-8A3B-A079C389B032}"/>
              </a:ext>
            </a:extLst>
          </p:cNvPr>
          <p:cNvCxnSpPr>
            <a:cxnSpLocks/>
          </p:cNvCxnSpPr>
          <p:nvPr/>
        </p:nvCxnSpPr>
        <p:spPr>
          <a:xfrm flipV="1">
            <a:off x="11182931" y="2243006"/>
            <a:ext cx="465370" cy="3578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9477964-5A3C-49AF-8CE5-DE7349951FA5}"/>
              </a:ext>
            </a:extLst>
          </p:cNvPr>
          <p:cNvSpPr txBox="1"/>
          <p:nvPr/>
        </p:nvSpPr>
        <p:spPr>
          <a:xfrm>
            <a:off x="11580634" y="2028408"/>
            <a:ext cx="65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7030A0"/>
                </a:solidFill>
              </a:rPr>
              <a:t>84%</a:t>
            </a:r>
          </a:p>
        </p:txBody>
      </p:sp>
    </p:spTree>
    <p:extLst>
      <p:ext uri="{BB962C8B-B14F-4D97-AF65-F5344CB8AC3E}">
        <p14:creationId xmlns:p14="http://schemas.microsoft.com/office/powerpoint/2010/main" val="59404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BE4CD35-ED92-4D33-9592-F41207C49E21}"/>
              </a:ext>
            </a:extLst>
          </p:cNvPr>
          <p:cNvSpPr txBox="1"/>
          <p:nvPr/>
        </p:nvSpPr>
        <p:spPr>
          <a:xfrm>
            <a:off x="44245" y="1224778"/>
            <a:ext cx="379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DONOS DE SALÃO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A1CB7E6-F2E2-457A-9863-929AC06BCFAA}"/>
              </a:ext>
            </a:extLst>
          </p:cNvPr>
          <p:cNvSpPr txBox="1"/>
          <p:nvPr/>
        </p:nvSpPr>
        <p:spPr>
          <a:xfrm>
            <a:off x="448239" y="4918684"/>
            <a:ext cx="2104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Também são funcionários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34F0FB8-FFB0-429F-AB4D-458EE69A495D}"/>
              </a:ext>
            </a:extLst>
          </p:cNvPr>
          <p:cNvSpPr txBox="1"/>
          <p:nvPr/>
        </p:nvSpPr>
        <p:spPr>
          <a:xfrm>
            <a:off x="3281337" y="4918684"/>
            <a:ext cx="2104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Digitalizaram</a:t>
            </a:r>
            <a:r>
              <a:rPr lang="pt-BR" sz="1200" dirty="0">
                <a:solidFill>
                  <a:srgbClr val="00B050"/>
                </a:solidFill>
              </a:rPr>
              <a:t> seus serviços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0216A4A-8020-466A-9733-D778F26FA8C7}"/>
              </a:ext>
            </a:extLst>
          </p:cNvPr>
          <p:cNvSpPr txBox="1"/>
          <p:nvPr/>
        </p:nvSpPr>
        <p:spPr>
          <a:xfrm>
            <a:off x="5880939" y="4918683"/>
            <a:ext cx="314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Seus funcionários já entram capacitados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D14F344-8131-4745-B87C-11D467298E00}"/>
              </a:ext>
            </a:extLst>
          </p:cNvPr>
          <p:cNvSpPr txBox="1"/>
          <p:nvPr/>
        </p:nvSpPr>
        <p:spPr>
          <a:xfrm>
            <a:off x="9421982" y="4918683"/>
            <a:ext cx="2620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Passaram a utilizar redes sociais</a:t>
            </a:r>
          </a:p>
        </p:txBody>
      </p:sp>
      <p:graphicFrame>
        <p:nvGraphicFramePr>
          <p:cNvPr id="27" name="Gráfico 26">
            <a:extLst>
              <a:ext uri="{FF2B5EF4-FFF2-40B4-BE49-F238E27FC236}">
                <a16:creationId xmlns:a16="http://schemas.microsoft.com/office/drawing/2014/main" id="{48406AE2-DF15-4A05-A2BF-6FDDFCFD3B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242569"/>
              </p:ext>
            </p:extLst>
          </p:nvPr>
        </p:nvGraphicFramePr>
        <p:xfrm>
          <a:off x="-103077" y="2175482"/>
          <a:ext cx="32067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77D2C67C-524C-464F-A81B-63ACA43773D6}"/>
              </a:ext>
            </a:extLst>
          </p:cNvPr>
          <p:cNvCxnSpPr/>
          <p:nvPr/>
        </p:nvCxnSpPr>
        <p:spPr>
          <a:xfrm flipV="1">
            <a:off x="2212258" y="2507226"/>
            <a:ext cx="530942" cy="4129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D90701D-7181-4C70-BE0B-D6C8090B4872}"/>
              </a:ext>
            </a:extLst>
          </p:cNvPr>
          <p:cNvSpPr txBox="1"/>
          <p:nvPr/>
        </p:nvSpPr>
        <p:spPr>
          <a:xfrm>
            <a:off x="2743200" y="2353335"/>
            <a:ext cx="53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92%</a:t>
            </a:r>
          </a:p>
        </p:txBody>
      </p:sp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A1A04C4E-3AE2-461D-BD50-E685E7166E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671556"/>
              </p:ext>
            </p:extLst>
          </p:nvPr>
        </p:nvGraphicFramePr>
        <p:xfrm>
          <a:off x="2823551" y="2175480"/>
          <a:ext cx="31034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2BCE5EDD-F756-4449-9B86-52D0417ADCB3}"/>
              </a:ext>
            </a:extLst>
          </p:cNvPr>
          <p:cNvCxnSpPr/>
          <p:nvPr/>
        </p:nvCxnSpPr>
        <p:spPr>
          <a:xfrm flipV="1">
            <a:off x="4906021" y="2507226"/>
            <a:ext cx="530942" cy="4129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7A71470-3DB9-4B22-9782-B9CA88F9C598}"/>
              </a:ext>
            </a:extLst>
          </p:cNvPr>
          <p:cNvSpPr txBox="1"/>
          <p:nvPr/>
        </p:nvSpPr>
        <p:spPr>
          <a:xfrm>
            <a:off x="5418976" y="2317436"/>
            <a:ext cx="538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40%</a:t>
            </a:r>
            <a:endParaRPr lang="pt-BR" sz="1200" dirty="0">
              <a:solidFill>
                <a:srgbClr val="00B050"/>
              </a:solidFill>
            </a:endParaRPr>
          </a:p>
        </p:txBody>
      </p:sp>
      <p:graphicFrame>
        <p:nvGraphicFramePr>
          <p:cNvPr id="34" name="Gráfico 33">
            <a:extLst>
              <a:ext uri="{FF2B5EF4-FFF2-40B4-BE49-F238E27FC236}">
                <a16:creationId xmlns:a16="http://schemas.microsoft.com/office/drawing/2014/main" id="{FC6B43EC-405F-4BD0-B680-E810DD844F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48992"/>
              </p:ext>
            </p:extLst>
          </p:nvPr>
        </p:nvGraphicFramePr>
        <p:xfrm>
          <a:off x="6058636" y="2175480"/>
          <a:ext cx="27193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09AEBC26-58C8-4042-8470-724E848DDACF}"/>
              </a:ext>
            </a:extLst>
          </p:cNvPr>
          <p:cNvCxnSpPr/>
          <p:nvPr/>
        </p:nvCxnSpPr>
        <p:spPr>
          <a:xfrm flipV="1">
            <a:off x="8006979" y="2471324"/>
            <a:ext cx="530942" cy="4129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FA1CB26-ECA3-4AE0-8CBA-F6607AC29FA7}"/>
              </a:ext>
            </a:extLst>
          </p:cNvPr>
          <p:cNvSpPr txBox="1"/>
          <p:nvPr/>
        </p:nvSpPr>
        <p:spPr>
          <a:xfrm>
            <a:off x="8508879" y="2311026"/>
            <a:ext cx="538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80%</a:t>
            </a:r>
            <a:endParaRPr lang="pt-BR" sz="1200" dirty="0">
              <a:solidFill>
                <a:srgbClr val="00B050"/>
              </a:solidFill>
            </a:endParaRPr>
          </a:p>
        </p:txBody>
      </p:sp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EB07B542-3627-466C-A3BE-AC67B61AA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014358"/>
              </p:ext>
            </p:extLst>
          </p:nvPr>
        </p:nvGraphicFramePr>
        <p:xfrm>
          <a:off x="9287886" y="2175480"/>
          <a:ext cx="27193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4BED212D-7612-4109-BD5E-A39F361527A7}"/>
              </a:ext>
            </a:extLst>
          </p:cNvPr>
          <p:cNvCxnSpPr/>
          <p:nvPr/>
        </p:nvCxnSpPr>
        <p:spPr>
          <a:xfrm flipV="1">
            <a:off x="11228191" y="2507226"/>
            <a:ext cx="530942" cy="4129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0EEA588-767C-4E55-9290-565BB0A7E8FF}"/>
              </a:ext>
            </a:extLst>
          </p:cNvPr>
          <p:cNvSpPr txBox="1"/>
          <p:nvPr/>
        </p:nvSpPr>
        <p:spPr>
          <a:xfrm>
            <a:off x="11710877" y="2266778"/>
            <a:ext cx="538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40%</a:t>
            </a:r>
            <a:endParaRPr lang="pt-B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2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BE4CD35-ED92-4D33-9592-F41207C49E21}"/>
              </a:ext>
            </a:extLst>
          </p:cNvPr>
          <p:cNvSpPr txBox="1"/>
          <p:nvPr/>
        </p:nvSpPr>
        <p:spPr>
          <a:xfrm>
            <a:off x="0" y="1227503"/>
            <a:ext cx="379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CABELEIREIROS</a:t>
            </a:r>
          </a:p>
        </p:txBody>
      </p:sp>
      <p:graphicFrame>
        <p:nvGraphicFramePr>
          <p:cNvPr id="50" name="Gráfico 49">
            <a:extLst>
              <a:ext uri="{FF2B5EF4-FFF2-40B4-BE49-F238E27FC236}">
                <a16:creationId xmlns:a16="http://schemas.microsoft.com/office/drawing/2014/main" id="{8C2BA12C-1BFE-41C4-AB6D-CDD4F0BEA6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144016"/>
              </p:ext>
            </p:extLst>
          </p:nvPr>
        </p:nvGraphicFramePr>
        <p:xfrm>
          <a:off x="112001" y="2057400"/>
          <a:ext cx="29432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22FB1EBF-3A2F-4C07-AB53-31BCAFEC04CB}"/>
              </a:ext>
            </a:extLst>
          </p:cNvPr>
          <p:cNvCxnSpPr/>
          <p:nvPr/>
        </p:nvCxnSpPr>
        <p:spPr>
          <a:xfrm flipV="1">
            <a:off x="2279374" y="2279374"/>
            <a:ext cx="424069" cy="35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88C6D76-FC0F-4001-9AD9-72FDF664D89A}"/>
              </a:ext>
            </a:extLst>
          </p:cNvPr>
          <p:cNvSpPr txBox="1"/>
          <p:nvPr/>
        </p:nvSpPr>
        <p:spPr>
          <a:xfrm>
            <a:off x="2634770" y="2057400"/>
            <a:ext cx="59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</a:rPr>
              <a:t>40%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3E73890-758B-4CA2-A686-0C66BD739EE9}"/>
              </a:ext>
            </a:extLst>
          </p:cNvPr>
          <p:cNvSpPr txBox="1"/>
          <p:nvPr/>
        </p:nvSpPr>
        <p:spPr>
          <a:xfrm>
            <a:off x="134186" y="4789780"/>
            <a:ext cx="309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</a:rPr>
              <a:t>Faturamento reduziu-se pela metade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8890000-7DDE-4738-9557-502AD84BABF6}"/>
              </a:ext>
            </a:extLst>
          </p:cNvPr>
          <p:cNvSpPr txBox="1"/>
          <p:nvPr/>
        </p:nvSpPr>
        <p:spPr>
          <a:xfrm>
            <a:off x="4547534" y="4806107"/>
            <a:ext cx="309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</a:rPr>
              <a:t>Preencha a agenda de forma passiva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07757AE-7A0F-4CB3-8CC9-8F4144B0CA02}"/>
              </a:ext>
            </a:extLst>
          </p:cNvPr>
          <p:cNvSpPr txBox="1"/>
          <p:nvPr/>
        </p:nvSpPr>
        <p:spPr>
          <a:xfrm>
            <a:off x="9652236" y="4806107"/>
            <a:ext cx="185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</a:rPr>
              <a:t>Indicação boca-a-boca</a:t>
            </a:r>
          </a:p>
        </p:txBody>
      </p:sp>
      <p:graphicFrame>
        <p:nvGraphicFramePr>
          <p:cNvPr id="54" name="Gráfico 53">
            <a:extLst>
              <a:ext uri="{FF2B5EF4-FFF2-40B4-BE49-F238E27FC236}">
                <a16:creationId xmlns:a16="http://schemas.microsoft.com/office/drawing/2014/main" id="{7C92FF26-5F20-49E6-883A-90D72829BC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027253"/>
              </p:ext>
            </p:extLst>
          </p:nvPr>
        </p:nvGraphicFramePr>
        <p:xfrm>
          <a:off x="4284892" y="1940044"/>
          <a:ext cx="3262105" cy="284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721CFDFD-289F-4D96-9C61-5A4580C1B45D}"/>
              </a:ext>
            </a:extLst>
          </p:cNvPr>
          <p:cNvCxnSpPr/>
          <p:nvPr/>
        </p:nvCxnSpPr>
        <p:spPr>
          <a:xfrm flipV="1">
            <a:off x="6526580" y="2279373"/>
            <a:ext cx="424069" cy="35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D650EC5-F6CA-474E-8584-B517DDA37591}"/>
              </a:ext>
            </a:extLst>
          </p:cNvPr>
          <p:cNvSpPr txBox="1"/>
          <p:nvPr/>
        </p:nvSpPr>
        <p:spPr>
          <a:xfrm>
            <a:off x="6943530" y="2125484"/>
            <a:ext cx="59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</a:rPr>
              <a:t>50%</a:t>
            </a:r>
          </a:p>
        </p:txBody>
      </p:sp>
      <p:graphicFrame>
        <p:nvGraphicFramePr>
          <p:cNvPr id="57" name="Gráfico 56">
            <a:extLst>
              <a:ext uri="{FF2B5EF4-FFF2-40B4-BE49-F238E27FC236}">
                <a16:creationId xmlns:a16="http://schemas.microsoft.com/office/drawing/2014/main" id="{7AB4AF69-60A8-43C1-90D0-B8218910C6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355286"/>
              </p:ext>
            </p:extLst>
          </p:nvPr>
        </p:nvGraphicFramePr>
        <p:xfrm>
          <a:off x="9056580" y="1940044"/>
          <a:ext cx="302341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471C9816-9BF9-4C8D-930D-B03509A4EBA6}"/>
              </a:ext>
            </a:extLst>
          </p:cNvPr>
          <p:cNvCxnSpPr/>
          <p:nvPr/>
        </p:nvCxnSpPr>
        <p:spPr>
          <a:xfrm flipV="1">
            <a:off x="10792297" y="2211288"/>
            <a:ext cx="424069" cy="35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216827A-E7A1-447A-8968-DF025A774283}"/>
              </a:ext>
            </a:extLst>
          </p:cNvPr>
          <p:cNvSpPr txBox="1"/>
          <p:nvPr/>
        </p:nvSpPr>
        <p:spPr>
          <a:xfrm>
            <a:off x="11210050" y="2004132"/>
            <a:ext cx="59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47125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1EF9E35-6A6A-4866-9F21-EEA5D946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71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86</Words>
  <Application>Microsoft Office PowerPoint</Application>
  <PresentationFormat>Ecrã Panorâmico</PresentationFormat>
  <Paragraphs>26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Felipe</dc:creator>
  <cp:lastModifiedBy>André Felipe</cp:lastModifiedBy>
  <cp:revision>17</cp:revision>
  <dcterms:created xsi:type="dcterms:W3CDTF">2021-02-04T01:25:17Z</dcterms:created>
  <dcterms:modified xsi:type="dcterms:W3CDTF">2021-02-06T18:02:17Z</dcterms:modified>
</cp:coreProperties>
</file>