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580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309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11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570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404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3523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780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10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801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977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33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918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839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905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557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033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4B206-0EE9-47C3-A480-6832B3485868}" type="datetimeFigureOut">
              <a:rPr lang="uk-UA" smtClean="0"/>
              <a:t>10.06.2016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614212-5198-4C8A-A5B8-4186814C9A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71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836498"/>
            <a:ext cx="7766936" cy="1646302"/>
          </a:xfrm>
        </p:spPr>
        <p:txBody>
          <a:bodyPr/>
          <a:lstStyle/>
          <a:p>
            <a:r>
              <a:rPr lang="uk-UA" dirty="0"/>
              <a:t>Техніки</a:t>
            </a:r>
            <a:r>
              <a:rPr lang="ru-RU" dirty="0"/>
              <a:t> тест дизайну 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uk-UA" dirty="0">
                <a:solidFill>
                  <a:schemeClr val="accent1"/>
                </a:solidFill>
              </a:rPr>
              <a:t>Підготував студент групи ПІ-13-2</a:t>
            </a:r>
          </a:p>
          <a:p>
            <a:pPr algn="l"/>
            <a:r>
              <a:rPr lang="uk-UA" dirty="0">
                <a:solidFill>
                  <a:schemeClr val="accent1"/>
                </a:solidFill>
              </a:rPr>
              <a:t>Чернецький Василь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105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9953" y="609600"/>
            <a:ext cx="8596668" cy="1320800"/>
          </a:xfrm>
        </p:spPr>
        <p:txBody>
          <a:bodyPr>
            <a:normAutofit fontScale="90000"/>
          </a:bodyPr>
          <a:lstStyle/>
          <a:p>
            <a:pPr lvl="0"/>
            <a:r>
              <a:rPr lang="uk-UA" b="1" dirty="0"/>
              <a:t>Еквівалентне розбиття та аналіз граничних значень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89953" y="213288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У системі, призначеній для нарахування, податок сплачується:</a:t>
            </a:r>
          </a:p>
          <a:p>
            <a:pPr marL="0" lvl="0" indent="0">
              <a:buNone/>
            </a:pPr>
            <a:r>
              <a:rPr lang="uk-UA" dirty="0"/>
              <a:t>Працівник має </a:t>
            </a:r>
            <a:r>
              <a:rPr lang="ru-RU" dirty="0"/>
              <a:t>$</a:t>
            </a:r>
            <a:r>
              <a:rPr lang="uk-UA" dirty="0"/>
              <a:t> 1000 </a:t>
            </a:r>
            <a:r>
              <a:rPr lang="uk-UA" dirty="0" err="1"/>
              <a:t>заробітньої</a:t>
            </a:r>
            <a:r>
              <a:rPr lang="uk-UA" dirty="0"/>
              <a:t> плати – без податку;</a:t>
            </a:r>
          </a:p>
          <a:p>
            <a:pPr marL="0" lvl="0" indent="0">
              <a:buNone/>
            </a:pPr>
            <a:r>
              <a:rPr lang="uk-UA" dirty="0"/>
              <a:t>Наступні </a:t>
            </a:r>
            <a:r>
              <a:rPr lang="en-US" dirty="0"/>
              <a:t>$</a:t>
            </a:r>
            <a:r>
              <a:rPr lang="uk-UA" dirty="0"/>
              <a:t> 500 оподатковуються за ставкою 10%;</a:t>
            </a:r>
          </a:p>
          <a:p>
            <a:pPr marL="0" lvl="0" indent="0">
              <a:buNone/>
            </a:pPr>
            <a:r>
              <a:rPr lang="uk-UA" dirty="0"/>
              <a:t>Наступні </a:t>
            </a:r>
            <a:r>
              <a:rPr lang="en-US" dirty="0"/>
              <a:t>$</a:t>
            </a:r>
            <a:r>
              <a:rPr lang="uk-UA" dirty="0"/>
              <a:t> 4000 оподатковуються за ставкою 22%;</a:t>
            </a:r>
          </a:p>
          <a:p>
            <a:pPr marL="0" lvl="0" indent="0">
              <a:buNone/>
            </a:pPr>
            <a:r>
              <a:rPr lang="uk-UA" dirty="0"/>
              <a:t>Будь-яка подальша сума оподатковується за ставкою 40%</a:t>
            </a:r>
          </a:p>
          <a:p>
            <a:pPr marL="0" indent="0">
              <a:buNone/>
            </a:pPr>
            <a:r>
              <a:rPr lang="uk-UA" dirty="0"/>
              <a:t>Зарплата не може бути більше, ніж </a:t>
            </a:r>
            <a:r>
              <a:rPr lang="ru-RU" dirty="0"/>
              <a:t>$ </a:t>
            </a:r>
            <a:r>
              <a:rPr lang="uk-UA" dirty="0"/>
              <a:t>6000</a:t>
            </a:r>
          </a:p>
          <a:p>
            <a:pPr marL="0" indent="0">
              <a:buNone/>
            </a:pPr>
            <a:endParaRPr lang="uk-UA" dirty="0"/>
          </a:p>
          <a:p>
            <a:pPr marL="0" lvl="0" indent="0">
              <a:buNone/>
            </a:pPr>
            <a:r>
              <a:rPr lang="uk-UA" dirty="0"/>
              <a:t>1)Побудувати еквівалентні класи на основі даної інформації</a:t>
            </a:r>
          </a:p>
          <a:p>
            <a:pPr marL="0" lvl="0" indent="0">
              <a:buNone/>
            </a:pPr>
            <a:r>
              <a:rPr lang="uk-UA" dirty="0"/>
              <a:t>2)Виділити граничні значення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98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Побудова класів еквівалентності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348318" y="2398879"/>
            <a:ext cx="8596668" cy="3880773"/>
          </a:xfrm>
        </p:spPr>
        <p:txBody>
          <a:bodyPr/>
          <a:lstStyle/>
          <a:p>
            <a:pPr marL="0" lvl="0" indent="0">
              <a:buNone/>
            </a:pPr>
            <a:r>
              <a:rPr lang="uk-UA" dirty="0"/>
              <a:t>Розбиваємо проміжок значеннями, які оперують в завданні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Для даного розбиття описуємо і аналізуємо еквівалентні класи та граничні значення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028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2" r="705" b="24130"/>
          <a:stretch>
            <a:fillRect/>
          </a:stretch>
        </p:blipFill>
        <p:spPr bwMode="auto">
          <a:xfrm>
            <a:off x="1348318" y="3048338"/>
            <a:ext cx="8078520" cy="146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09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/>
              <a:t>Еквівалентні класи</a:t>
            </a:r>
            <a:br>
              <a:rPr lang="uk-UA" dirty="0"/>
            </a:b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203289"/>
              </p:ext>
            </p:extLst>
          </p:nvPr>
        </p:nvGraphicFramePr>
        <p:xfrm>
          <a:off x="677334" y="1930400"/>
          <a:ext cx="9301777" cy="3985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2600">
                  <a:extLst>
                    <a:ext uri="{9D8B030D-6E8A-4147-A177-3AD203B41FA5}">
                      <a16:colId xmlns:a16="http://schemas.microsoft.com/office/drawing/2014/main" val="2935689908"/>
                    </a:ext>
                  </a:extLst>
                </a:gridCol>
                <a:gridCol w="1600823">
                  <a:extLst>
                    <a:ext uri="{9D8B030D-6E8A-4147-A177-3AD203B41FA5}">
                      <a16:colId xmlns:a16="http://schemas.microsoft.com/office/drawing/2014/main" val="4009161406"/>
                    </a:ext>
                  </a:extLst>
                </a:gridCol>
                <a:gridCol w="5858354">
                  <a:extLst>
                    <a:ext uri="{9D8B030D-6E8A-4147-A177-3AD203B41FA5}">
                      <a16:colId xmlns:a16="http://schemas.microsoft.com/office/drawing/2014/main" val="705169795"/>
                    </a:ext>
                  </a:extLst>
                </a:gridCol>
              </a:tblGrid>
              <a:tr h="919729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Клас еквівалентності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Значення для перевірки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Очікувана поведінка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extLst>
                  <a:ext uri="{0D108BD9-81ED-4DB2-BD59-A6C34878D82A}">
                    <a16:rowId xmlns:a16="http://schemas.microsoft.com/office/drawing/2014/main" val="1614779699"/>
                  </a:ext>
                </a:extLst>
              </a:tr>
              <a:tr h="61315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0 - 999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750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Система видає помилку про неможливе нарахування заробітної плати меншої за мінімально допустиму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extLst>
                  <a:ext uri="{0D108BD9-81ED-4DB2-BD59-A6C34878D82A}">
                    <a16:rowId xmlns:a16="http://schemas.microsoft.com/office/drawing/2014/main" val="45639483"/>
                  </a:ext>
                </a:extLst>
              </a:tr>
              <a:tr h="61315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1001 - 1499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1250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Система оподатковує заробітню плату 10-вісотковою ставкою і нараховує </a:t>
                      </a:r>
                      <a:r>
                        <a:rPr lang="ru-RU" sz="1500">
                          <a:effectLst/>
                        </a:rPr>
                        <a:t>$ </a:t>
                      </a:r>
                      <a:r>
                        <a:rPr lang="uk-UA" sz="1500">
                          <a:effectLst/>
                        </a:rPr>
                        <a:t>1125 працівнику 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extLst>
                  <a:ext uri="{0D108BD9-81ED-4DB2-BD59-A6C34878D82A}">
                    <a16:rowId xmlns:a16="http://schemas.microsoft.com/office/drawing/2014/main" val="2432274962"/>
                  </a:ext>
                </a:extLst>
              </a:tr>
              <a:tr h="61315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1501 - 5499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4000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Система оподатковує заробітню плату 22-вісотковою ставкою і нараховує </a:t>
                      </a:r>
                      <a:r>
                        <a:rPr lang="ru-RU" sz="1500">
                          <a:effectLst/>
                        </a:rPr>
                        <a:t>$ </a:t>
                      </a:r>
                      <a:r>
                        <a:rPr lang="uk-UA" sz="1500">
                          <a:effectLst/>
                        </a:rPr>
                        <a:t>3120 працівнику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extLst>
                  <a:ext uri="{0D108BD9-81ED-4DB2-BD59-A6C34878D82A}">
                    <a16:rowId xmlns:a16="http://schemas.microsoft.com/office/drawing/2014/main" val="794171413"/>
                  </a:ext>
                </a:extLst>
              </a:tr>
              <a:tr h="61315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5501 - 5999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5750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Система оподатковує заробітню плату 40-вісотковою ставкою і нараховує </a:t>
                      </a:r>
                      <a:r>
                        <a:rPr lang="ru-RU" sz="1500">
                          <a:effectLst/>
                        </a:rPr>
                        <a:t>$ </a:t>
                      </a:r>
                      <a:r>
                        <a:rPr lang="uk-UA" sz="1500">
                          <a:effectLst/>
                        </a:rPr>
                        <a:t>3450 працівнику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extLst>
                  <a:ext uri="{0D108BD9-81ED-4DB2-BD59-A6C34878D82A}">
                    <a16:rowId xmlns:a16="http://schemas.microsoft.com/office/drawing/2014/main" val="3772246635"/>
                  </a:ext>
                </a:extLst>
              </a:tr>
              <a:tr h="61315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6001 - ∞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500">
                          <a:effectLst/>
                        </a:rPr>
                        <a:t>8000</a:t>
                      </a:r>
                      <a:endParaRPr lang="uk-UA" sz="15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500" dirty="0">
                          <a:effectLst/>
                        </a:rPr>
                        <a:t>Система видає помилку про неможливе нарахування заробітної плати більшої за максимально допустиму</a:t>
                      </a:r>
                      <a:endParaRPr lang="uk-UA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8398" marR="88398" marT="0" marB="0"/>
                </a:tc>
                <a:extLst>
                  <a:ext uri="{0D108BD9-81ED-4DB2-BD59-A6C34878D82A}">
                    <a16:rowId xmlns:a16="http://schemas.microsoft.com/office/drawing/2014/main" val="18293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14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2655" y="609600"/>
            <a:ext cx="8596668" cy="1320800"/>
          </a:xfrm>
        </p:spPr>
        <p:txBody>
          <a:bodyPr/>
          <a:lstStyle/>
          <a:p>
            <a:r>
              <a:rPr lang="uk-UA" dirty="0"/>
              <a:t>Граничні значення</a:t>
            </a: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176877"/>
              </p:ext>
            </p:extLst>
          </p:nvPr>
        </p:nvGraphicFramePr>
        <p:xfrm>
          <a:off x="932655" y="1930400"/>
          <a:ext cx="9478825" cy="3057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9688">
                  <a:extLst>
                    <a:ext uri="{9D8B030D-6E8A-4147-A177-3AD203B41FA5}">
                      <a16:colId xmlns:a16="http://schemas.microsoft.com/office/drawing/2014/main" val="718143690"/>
                    </a:ext>
                  </a:extLst>
                </a:gridCol>
                <a:gridCol w="7329137">
                  <a:extLst>
                    <a:ext uri="{9D8B030D-6E8A-4147-A177-3AD203B41FA5}">
                      <a16:colId xmlns:a16="http://schemas.microsoft.com/office/drawing/2014/main" val="1617420778"/>
                    </a:ext>
                  </a:extLst>
                </a:gridCol>
              </a:tblGrid>
              <a:tr h="679386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400">
                          <a:effectLst/>
                        </a:rPr>
                        <a:t>Граничне значення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2798" marR="827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400">
                          <a:effectLst/>
                        </a:rPr>
                        <a:t>Очікувана поведінка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2798" marR="82798" marT="0" marB="0"/>
                </a:tc>
                <a:extLst>
                  <a:ext uri="{0D108BD9-81ED-4DB2-BD59-A6C34878D82A}">
                    <a16:rowId xmlns:a16="http://schemas.microsoft.com/office/drawing/2014/main" val="3141462454"/>
                  </a:ext>
                </a:extLst>
              </a:tr>
              <a:tr h="339693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400">
                          <a:effectLst/>
                        </a:rPr>
                        <a:t>1000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2798" marR="827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400">
                          <a:effectLst/>
                        </a:rPr>
                        <a:t>Система не оподатковує заробітню плату працівника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2798" marR="82798" marT="0" marB="0"/>
                </a:tc>
                <a:extLst>
                  <a:ext uri="{0D108BD9-81ED-4DB2-BD59-A6C34878D82A}">
                    <a16:rowId xmlns:a16="http://schemas.microsoft.com/office/drawing/2014/main" val="2036539998"/>
                  </a:ext>
                </a:extLst>
              </a:tr>
              <a:tr h="679386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400">
                          <a:effectLst/>
                        </a:rPr>
                        <a:t>1500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2798" marR="827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400">
                          <a:effectLst/>
                        </a:rPr>
                        <a:t>Система оподатковує заробітню плату 10-вісотковою ставкою і нараховує </a:t>
                      </a:r>
                      <a:r>
                        <a:rPr lang="ru-RU" sz="1400">
                          <a:effectLst/>
                        </a:rPr>
                        <a:t>$ </a:t>
                      </a:r>
                      <a:r>
                        <a:rPr lang="uk-UA" sz="1400">
                          <a:effectLst/>
                        </a:rPr>
                        <a:t>1350 працівнику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2798" marR="82798" marT="0" marB="0"/>
                </a:tc>
                <a:extLst>
                  <a:ext uri="{0D108BD9-81ED-4DB2-BD59-A6C34878D82A}">
                    <a16:rowId xmlns:a16="http://schemas.microsoft.com/office/drawing/2014/main" val="2002080269"/>
                  </a:ext>
                </a:extLst>
              </a:tr>
              <a:tr h="679386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400">
                          <a:effectLst/>
                        </a:rPr>
                        <a:t>5500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2798" marR="827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400">
                          <a:effectLst/>
                        </a:rPr>
                        <a:t>Система оподатковує заробітню плату 22-вісотковою ставкою і нараховує </a:t>
                      </a:r>
                      <a:r>
                        <a:rPr lang="ru-RU" sz="1400">
                          <a:effectLst/>
                        </a:rPr>
                        <a:t>$ </a:t>
                      </a:r>
                      <a:r>
                        <a:rPr lang="uk-UA" sz="1400">
                          <a:effectLst/>
                        </a:rPr>
                        <a:t>4290 працівнику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2798" marR="82798" marT="0" marB="0"/>
                </a:tc>
                <a:extLst>
                  <a:ext uri="{0D108BD9-81ED-4DB2-BD59-A6C34878D82A}">
                    <a16:rowId xmlns:a16="http://schemas.microsoft.com/office/drawing/2014/main" val="3951715516"/>
                  </a:ext>
                </a:extLst>
              </a:tr>
              <a:tr h="679386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400">
                          <a:effectLst/>
                        </a:rPr>
                        <a:t>6000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2798" marR="827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uk-UA" sz="1400" dirty="0">
                          <a:effectLst/>
                        </a:rPr>
                        <a:t>Система оподатковує </a:t>
                      </a:r>
                      <a:r>
                        <a:rPr lang="uk-UA" sz="1400" dirty="0" err="1">
                          <a:effectLst/>
                        </a:rPr>
                        <a:t>заробітню</a:t>
                      </a:r>
                      <a:r>
                        <a:rPr lang="uk-UA" sz="1400" dirty="0">
                          <a:effectLst/>
                        </a:rPr>
                        <a:t> плату 40-вісотковою ставкою і нараховує </a:t>
                      </a:r>
                      <a:r>
                        <a:rPr lang="ru-RU" sz="1400" dirty="0">
                          <a:effectLst/>
                        </a:rPr>
                        <a:t>$ </a:t>
                      </a:r>
                      <a:r>
                        <a:rPr lang="uk-UA" sz="1400" dirty="0">
                          <a:effectLst/>
                        </a:rPr>
                        <a:t>3600 працівнику</a:t>
                      </a:r>
                      <a:endParaRPr lang="uk-UA" sz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2798" marR="82798" marT="0" marB="0"/>
                </a:tc>
                <a:extLst>
                  <a:ext uri="{0D108BD9-81ED-4DB2-BD59-A6C34878D82A}">
                    <a16:rowId xmlns:a16="http://schemas.microsoft.com/office/drawing/2014/main" val="2524226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04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Таблиця рішень</a:t>
            </a:r>
          </a:p>
        </p:txBody>
      </p:sp>
      <p:graphicFrame>
        <p:nvGraphicFramePr>
          <p:cNvPr id="6" name="Місце для вмісту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004936"/>
              </p:ext>
            </p:extLst>
          </p:nvPr>
        </p:nvGraphicFramePr>
        <p:xfrm>
          <a:off x="421607" y="1930400"/>
          <a:ext cx="11157531" cy="2835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4529">
                  <a:extLst>
                    <a:ext uri="{9D8B030D-6E8A-4147-A177-3AD203B41FA5}">
                      <a16:colId xmlns:a16="http://schemas.microsoft.com/office/drawing/2014/main" val="2422382701"/>
                    </a:ext>
                  </a:extLst>
                </a:gridCol>
                <a:gridCol w="1167078">
                  <a:extLst>
                    <a:ext uri="{9D8B030D-6E8A-4147-A177-3AD203B41FA5}">
                      <a16:colId xmlns:a16="http://schemas.microsoft.com/office/drawing/2014/main" val="2053864973"/>
                    </a:ext>
                  </a:extLst>
                </a:gridCol>
                <a:gridCol w="1276422">
                  <a:extLst>
                    <a:ext uri="{9D8B030D-6E8A-4147-A177-3AD203B41FA5}">
                      <a16:colId xmlns:a16="http://schemas.microsoft.com/office/drawing/2014/main" val="1171322858"/>
                    </a:ext>
                  </a:extLst>
                </a:gridCol>
                <a:gridCol w="1278652">
                  <a:extLst>
                    <a:ext uri="{9D8B030D-6E8A-4147-A177-3AD203B41FA5}">
                      <a16:colId xmlns:a16="http://schemas.microsoft.com/office/drawing/2014/main" val="866316308"/>
                    </a:ext>
                  </a:extLst>
                </a:gridCol>
                <a:gridCol w="1064428">
                  <a:extLst>
                    <a:ext uri="{9D8B030D-6E8A-4147-A177-3AD203B41FA5}">
                      <a16:colId xmlns:a16="http://schemas.microsoft.com/office/drawing/2014/main" val="1008848261"/>
                    </a:ext>
                  </a:extLst>
                </a:gridCol>
                <a:gridCol w="1276422">
                  <a:extLst>
                    <a:ext uri="{9D8B030D-6E8A-4147-A177-3AD203B41FA5}">
                      <a16:colId xmlns:a16="http://schemas.microsoft.com/office/drawing/2014/main" val="1376287698"/>
                    </a:ext>
                  </a:extLst>
                </a:gridCol>
              </a:tblGrid>
              <a:tr h="315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Обидва поля заповнені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7226810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Заповнене одне поле 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510278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Обидва поля пусті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419285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Введені коректні значення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0897055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391410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Видалити дані з одного поля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543410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Ввести дані в одне з полів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558249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Ввести коректне значення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771763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Покликати працівника банку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95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03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Діаграма переходів станів</a:t>
            </a:r>
          </a:p>
        </p:txBody>
      </p:sp>
      <p:pic>
        <p:nvPicPr>
          <p:cNvPr id="5122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404071"/>
            <a:ext cx="5786437" cy="491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27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6134" y="2632363"/>
            <a:ext cx="8596668" cy="1320800"/>
          </a:xfrm>
        </p:spPr>
        <p:txBody>
          <a:bodyPr>
            <a:noAutofit/>
          </a:bodyPr>
          <a:lstStyle/>
          <a:p>
            <a:r>
              <a:rPr lang="uk-UA" sz="6000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411960903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294</Words>
  <Application>Microsoft Office PowerPoint</Application>
  <PresentationFormat>Широкий екран</PresentationFormat>
  <Paragraphs>108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4" baseType="lpstr">
      <vt:lpstr>Arial</vt:lpstr>
      <vt:lpstr>Batang</vt:lpstr>
      <vt:lpstr>Times New Roman</vt:lpstr>
      <vt:lpstr>Trebuchet MS</vt:lpstr>
      <vt:lpstr>Wingdings 3</vt:lpstr>
      <vt:lpstr>Грань</vt:lpstr>
      <vt:lpstr>Техніки тест дизайну </vt:lpstr>
      <vt:lpstr>Еквівалентне розбиття та аналіз граничних значень </vt:lpstr>
      <vt:lpstr>        Побудова класів еквівалентності</vt:lpstr>
      <vt:lpstr>Еквівалентні класи </vt:lpstr>
      <vt:lpstr>Граничні значення</vt:lpstr>
      <vt:lpstr>Таблиця рішень</vt:lpstr>
      <vt:lpstr>Діаграма переходів станів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Техніки тест дизайну</dc:title>
  <dc:creator>Vasyl Chernetsky</dc:creator>
  <cp:lastModifiedBy>Vasyl Chernetsky</cp:lastModifiedBy>
  <cp:revision>5</cp:revision>
  <dcterms:created xsi:type="dcterms:W3CDTF">2016-06-10T12:00:31Z</dcterms:created>
  <dcterms:modified xsi:type="dcterms:W3CDTF">2016-06-10T12:16:26Z</dcterms:modified>
</cp:coreProperties>
</file>