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832-77DB-4587-A1AE-99A66E40B0B3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EC1-02C2-4BEA-A601-34B8BC27E8DD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96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832-77DB-4587-A1AE-99A66E40B0B3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EC1-02C2-4BEA-A601-34B8BC27E8D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353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832-77DB-4587-A1AE-99A66E40B0B3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EC1-02C2-4BEA-A601-34B8BC27E8D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996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832-77DB-4587-A1AE-99A66E40B0B3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EC1-02C2-4BEA-A601-34B8BC27E8D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621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832-77DB-4587-A1AE-99A66E40B0B3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EC1-02C2-4BEA-A601-34B8BC27E8DD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10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і області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832-77DB-4587-A1AE-99A66E40B0B3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EC1-02C2-4BEA-A601-34B8BC27E8D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940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832-77DB-4587-A1AE-99A66E40B0B3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EC1-02C2-4BEA-A601-34B8BC27E8D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325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832-77DB-4587-A1AE-99A66E40B0B3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EC1-02C2-4BEA-A601-34B8BC27E8D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579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832-77DB-4587-A1AE-99A66E40B0B3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EC1-02C2-4BEA-A601-34B8BC27E8D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563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B24832-77DB-4587-A1AE-99A66E40B0B3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C4CEC1-02C2-4BEA-A601-34B8BC27E8D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317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832-77DB-4587-A1AE-99A66E40B0B3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EC1-02C2-4BEA-A601-34B8BC27E8D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434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B24832-77DB-4587-A1AE-99A66E40B0B3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C4CEC1-02C2-4BEA-A601-34B8BC27E8DD}" type="slidenum">
              <a:rPr lang="uk-UA" smtClean="0"/>
              <a:t>‹№›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4540" y="1745673"/>
            <a:ext cx="9249496" cy="1357745"/>
          </a:xfrm>
        </p:spPr>
        <p:txBody>
          <a:bodyPr>
            <a:normAutofit/>
          </a:bodyPr>
          <a:lstStyle/>
          <a:p>
            <a:r>
              <a:rPr lang="uk-UA" dirty="0"/>
              <a:t>Створення </a:t>
            </a:r>
            <a:r>
              <a:rPr lang="en-US" dirty="0"/>
              <a:t>Test Cases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224540" y="3830012"/>
            <a:ext cx="6400800" cy="1947333"/>
          </a:xfrm>
        </p:spPr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Підготував студент групи ПІ-13-2</a:t>
            </a:r>
          </a:p>
          <a:p>
            <a:r>
              <a:rPr lang="uk-UA" dirty="0">
                <a:solidFill>
                  <a:schemeClr val="tx1"/>
                </a:solidFill>
              </a:rPr>
              <a:t>Чернецький Василь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807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9848" y="512811"/>
            <a:ext cx="8534400" cy="1301942"/>
          </a:xfrm>
        </p:spPr>
        <p:txBody>
          <a:bodyPr>
            <a:normAutofit/>
          </a:bodyPr>
          <a:lstStyle/>
          <a:p>
            <a:r>
              <a:rPr lang="uk-UA" sz="4300" dirty="0"/>
              <a:t>Завдання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99848" y="1869979"/>
            <a:ext cx="8534400" cy="255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>
                <a:solidFill>
                  <a:schemeClr val="tx1"/>
                </a:solidFill>
              </a:rPr>
              <a:t>Написати </a:t>
            </a:r>
            <a:r>
              <a:rPr lang="en-US" sz="3200" dirty="0">
                <a:solidFill>
                  <a:schemeClr val="tx1"/>
                </a:solidFill>
              </a:rPr>
              <a:t>test cases</a:t>
            </a:r>
            <a:r>
              <a:rPr lang="uk-UA" sz="3200" dirty="0">
                <a:solidFill>
                  <a:schemeClr val="tx1"/>
                </a:solidFill>
              </a:rPr>
              <a:t> для тестування форми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uk-UA" sz="3200" dirty="0">
                <a:solidFill>
                  <a:schemeClr val="tx1"/>
                </a:solidFill>
              </a:rPr>
              <a:t>проведення оплати на сайті</a:t>
            </a:r>
            <a:r>
              <a:rPr lang="en-US" sz="3200" dirty="0">
                <a:solidFill>
                  <a:schemeClr val="tx1"/>
                </a:solidFill>
              </a:rPr>
              <a:t> twitch.tv</a:t>
            </a:r>
            <a:endParaRPr lang="uk-U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9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Місце для вмісту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982044"/>
              </p:ext>
            </p:extLst>
          </p:nvPr>
        </p:nvGraphicFramePr>
        <p:xfrm>
          <a:off x="1174082" y="216040"/>
          <a:ext cx="10006535" cy="5943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924">
                  <a:extLst>
                    <a:ext uri="{9D8B030D-6E8A-4147-A177-3AD203B41FA5}">
                      <a16:colId xmlns:a16="http://schemas.microsoft.com/office/drawing/2014/main" val="2837646506"/>
                    </a:ext>
                  </a:extLst>
                </a:gridCol>
                <a:gridCol w="850684">
                  <a:extLst>
                    <a:ext uri="{9D8B030D-6E8A-4147-A177-3AD203B41FA5}">
                      <a16:colId xmlns:a16="http://schemas.microsoft.com/office/drawing/2014/main" val="2549682997"/>
                    </a:ext>
                  </a:extLst>
                </a:gridCol>
                <a:gridCol w="1496946">
                  <a:extLst>
                    <a:ext uri="{9D8B030D-6E8A-4147-A177-3AD203B41FA5}">
                      <a16:colId xmlns:a16="http://schemas.microsoft.com/office/drawing/2014/main" val="1895384928"/>
                    </a:ext>
                  </a:extLst>
                </a:gridCol>
                <a:gridCol w="1680285">
                  <a:extLst>
                    <a:ext uri="{9D8B030D-6E8A-4147-A177-3AD203B41FA5}">
                      <a16:colId xmlns:a16="http://schemas.microsoft.com/office/drawing/2014/main" val="1914638339"/>
                    </a:ext>
                  </a:extLst>
                </a:gridCol>
                <a:gridCol w="2598804">
                  <a:extLst>
                    <a:ext uri="{9D8B030D-6E8A-4147-A177-3AD203B41FA5}">
                      <a16:colId xmlns:a16="http://schemas.microsoft.com/office/drawing/2014/main" val="4158297305"/>
                    </a:ext>
                  </a:extLst>
                </a:gridCol>
                <a:gridCol w="1948872">
                  <a:extLst>
                    <a:ext uri="{9D8B030D-6E8A-4147-A177-3AD203B41FA5}">
                      <a16:colId xmlns:a16="http://schemas.microsoft.com/office/drawing/2014/main" val="3898146470"/>
                    </a:ext>
                  </a:extLst>
                </a:gridCol>
                <a:gridCol w="1045020">
                  <a:extLst>
                    <a:ext uri="{9D8B030D-6E8A-4147-A177-3AD203B41FA5}">
                      <a16:colId xmlns:a16="http://schemas.microsoft.com/office/drawing/2014/main" val="1348507369"/>
                    </a:ext>
                  </a:extLst>
                </a:gridCol>
              </a:tblGrid>
              <a:tr h="376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Pre-Conditions</a:t>
                      </a:r>
                      <a:r>
                        <a:rPr lang="en-US" sz="1700">
                          <a:effectLst/>
                        </a:rPr>
                        <a:t> 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Steps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Results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Status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 anchor="b"/>
                </a:tc>
                <a:extLst>
                  <a:ext uri="{0D108BD9-81ED-4DB2-BD59-A6C34878D82A}">
                    <a16:rowId xmlns:a16="http://schemas.microsoft.com/office/drawing/2014/main" val="2347477481"/>
                  </a:ext>
                </a:extLst>
              </a:tr>
              <a:tr h="9266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uk-UA" sz="17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 Кнопки оплати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Відкрито головну сторінку</a:t>
                      </a:r>
                      <a:endParaRPr lang="uk-UA" sz="17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</a:t>
                      </a:r>
                      <a:r>
                        <a:rPr lang="uk-UA" sz="1400">
                          <a:effectLst/>
                        </a:rPr>
                        <a:t>Натиснути на кнопку </a:t>
                      </a:r>
                      <a:r>
                        <a:rPr lang="ru-RU" sz="1400">
                          <a:effectLst/>
                        </a:rPr>
                        <a:t>“</a:t>
                      </a:r>
                      <a:r>
                        <a:rPr lang="uk-UA" sz="1400">
                          <a:effectLst/>
                        </a:rPr>
                        <a:t>Отримати турбодоступ</a:t>
                      </a:r>
                      <a:r>
                        <a:rPr lang="ru-RU" sz="1400">
                          <a:effectLst/>
                        </a:rPr>
                        <a:t>”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Відкриється вікно для оплати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extLst>
                  <a:ext uri="{0D108BD9-81ED-4DB2-BD59-A6C34878D82A}">
                    <a16:rowId xmlns:a16="http://schemas.microsoft.com/office/drawing/2014/main" val="3422730778"/>
                  </a:ext>
                </a:extLst>
              </a:tr>
              <a:tr h="13936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Вибір терміну підписки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Відкрито сторінку інформації про оплату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1.Вибрати бажаний термін підписки.</a:t>
                      </a:r>
                      <a:endParaRPr lang="uk-UA" sz="17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2.Натиснути кнопку </a:t>
                      </a:r>
                      <a:r>
                        <a:rPr lang="ru-RU" sz="1400">
                          <a:effectLst/>
                        </a:rPr>
                        <a:t>“</a:t>
                      </a:r>
                      <a:r>
                        <a:rPr lang="uk-UA" sz="1400">
                          <a:effectLst/>
                        </a:rPr>
                        <a:t>Продовжити</a:t>
                      </a:r>
                      <a:r>
                        <a:rPr lang="ru-RU" sz="1400">
                          <a:effectLst/>
                        </a:rPr>
                        <a:t>”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Вибраний терм</a:t>
                      </a:r>
                      <a:r>
                        <a:rPr lang="uk-UA" sz="1400">
                          <a:effectLst/>
                        </a:rPr>
                        <a:t>ін підписки повинен виділитися , в полі сума висвітиться необхідна сума до оплати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</a:t>
                      </a:r>
                      <a:endParaRPr lang="uk-UA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extLst>
                  <a:ext uri="{0D108BD9-81ED-4DB2-BD59-A6C34878D82A}">
                    <a16:rowId xmlns:a16="http://schemas.microsoft.com/office/drawing/2014/main" val="3174270700"/>
                  </a:ext>
                </a:extLst>
              </a:tr>
              <a:tr h="185320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Спосіб оплати 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Відкрито сторінку</a:t>
                      </a:r>
                      <a:r>
                        <a:rPr lang="uk-UA" sz="1400">
                          <a:effectLst/>
                        </a:rPr>
                        <a:t> способу оплати</a:t>
                      </a:r>
                      <a:br>
                        <a:rPr lang="uk-UA" sz="1400">
                          <a:effectLst/>
                        </a:rPr>
                      </a:b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1.Вибрати необхідний спосіб оплати</a:t>
                      </a:r>
                      <a:endParaRPr lang="uk-UA" sz="17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2.Якщо необхідного способу немає, натиснути кнопку </a:t>
                      </a:r>
                      <a:r>
                        <a:rPr lang="ru-RU" sz="1400">
                          <a:effectLst/>
                        </a:rPr>
                        <a:t>“</a:t>
                      </a:r>
                      <a:r>
                        <a:rPr lang="uk-UA" sz="1400">
                          <a:effectLst/>
                        </a:rPr>
                        <a:t>Показати більше методів</a:t>
                      </a:r>
                      <a:r>
                        <a:rPr lang="ru-RU" sz="1400">
                          <a:effectLst/>
                        </a:rPr>
                        <a:t>”</a:t>
                      </a:r>
                      <a:r>
                        <a:rPr lang="uk-UA" sz="1400">
                          <a:effectLst/>
                        </a:rPr>
                        <a:t>.</a:t>
                      </a:r>
                      <a:endParaRPr lang="uk-UA" sz="17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3.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Ви повинні перейти на сторінку оплати вибраного вами методу.</a:t>
                      </a:r>
                      <a:endParaRPr lang="uk-UA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extLst>
                  <a:ext uri="{0D108BD9-81ED-4DB2-BD59-A6C34878D82A}">
                    <a16:rowId xmlns:a16="http://schemas.microsoft.com/office/drawing/2014/main" val="2386069818"/>
                  </a:ext>
                </a:extLst>
              </a:tr>
              <a:tr h="13936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Промокод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Відкрито сторінку оплати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1.Натиснути на поле</a:t>
                      </a:r>
                      <a:r>
                        <a:rPr lang="ru-RU" sz="1400">
                          <a:effectLst/>
                        </a:rPr>
                        <a:t> ”</a:t>
                      </a:r>
                      <a:r>
                        <a:rPr lang="uk-UA" sz="1400">
                          <a:effectLst/>
                        </a:rPr>
                        <a:t>Чи маєте ви промокод?</a:t>
                      </a:r>
                      <a:r>
                        <a:rPr lang="ru-RU" sz="1400">
                          <a:effectLst/>
                        </a:rPr>
                        <a:t>”.</a:t>
                      </a:r>
                      <a:endParaRPr lang="uk-UA" sz="17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2. Ввести промокод, після чого натиснути </a:t>
                      </a:r>
                      <a:r>
                        <a:rPr lang="uk-UA" sz="1400">
                          <a:effectLst/>
                        </a:rPr>
                        <a:t>кнопку </a:t>
                      </a:r>
                      <a:r>
                        <a:rPr lang="ru-RU" sz="1400">
                          <a:effectLst/>
                        </a:rPr>
                        <a:t>“Застосувати”</a:t>
                      </a:r>
                      <a:r>
                        <a:rPr lang="uk-UA" sz="1400">
                          <a:effectLst/>
                        </a:rPr>
                        <a:t>.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Ви перейдете на сторінку з повідомленням про успішне використання промокоду.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</a:t>
                      </a:r>
                      <a:endParaRPr lang="uk-UA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7686" marR="97686" marT="0" marB="0"/>
                </a:tc>
                <a:extLst>
                  <a:ext uri="{0D108BD9-81ED-4DB2-BD59-A6C34878D82A}">
                    <a16:rowId xmlns:a16="http://schemas.microsoft.com/office/drawing/2014/main" val="58251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83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Місце для вмісту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200810"/>
              </p:ext>
            </p:extLst>
          </p:nvPr>
        </p:nvGraphicFramePr>
        <p:xfrm>
          <a:off x="1057996" y="366913"/>
          <a:ext cx="10385857" cy="5608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553">
                  <a:extLst>
                    <a:ext uri="{9D8B030D-6E8A-4147-A177-3AD203B41FA5}">
                      <a16:colId xmlns:a16="http://schemas.microsoft.com/office/drawing/2014/main" val="705802901"/>
                    </a:ext>
                  </a:extLst>
                </a:gridCol>
                <a:gridCol w="882931">
                  <a:extLst>
                    <a:ext uri="{9D8B030D-6E8A-4147-A177-3AD203B41FA5}">
                      <a16:colId xmlns:a16="http://schemas.microsoft.com/office/drawing/2014/main" val="4009613919"/>
                    </a:ext>
                  </a:extLst>
                </a:gridCol>
                <a:gridCol w="1553692">
                  <a:extLst>
                    <a:ext uri="{9D8B030D-6E8A-4147-A177-3AD203B41FA5}">
                      <a16:colId xmlns:a16="http://schemas.microsoft.com/office/drawing/2014/main" val="3359292653"/>
                    </a:ext>
                  </a:extLst>
                </a:gridCol>
                <a:gridCol w="1743979">
                  <a:extLst>
                    <a:ext uri="{9D8B030D-6E8A-4147-A177-3AD203B41FA5}">
                      <a16:colId xmlns:a16="http://schemas.microsoft.com/office/drawing/2014/main" val="4106014845"/>
                    </a:ext>
                  </a:extLst>
                </a:gridCol>
                <a:gridCol w="2697317">
                  <a:extLst>
                    <a:ext uri="{9D8B030D-6E8A-4147-A177-3AD203B41FA5}">
                      <a16:colId xmlns:a16="http://schemas.microsoft.com/office/drawing/2014/main" val="2352471536"/>
                    </a:ext>
                  </a:extLst>
                </a:gridCol>
                <a:gridCol w="2022749">
                  <a:extLst>
                    <a:ext uri="{9D8B030D-6E8A-4147-A177-3AD203B41FA5}">
                      <a16:colId xmlns:a16="http://schemas.microsoft.com/office/drawing/2014/main" val="535251799"/>
                    </a:ext>
                  </a:extLst>
                </a:gridCol>
                <a:gridCol w="1084636">
                  <a:extLst>
                    <a:ext uri="{9D8B030D-6E8A-4147-A177-3AD203B41FA5}">
                      <a16:colId xmlns:a16="http://schemas.microsoft.com/office/drawing/2014/main" val="37022743"/>
                    </a:ext>
                  </a:extLst>
                </a:gridCol>
              </a:tblGrid>
              <a:tr h="15074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Low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Зміна методу оплати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Відкрито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сторінку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оплати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1.Натиснути на кнопку </a:t>
                      </a:r>
                      <a:r>
                        <a:rPr lang="ru-RU" sz="1600">
                          <a:effectLst/>
                        </a:rPr>
                        <a:t>“</a:t>
                      </a:r>
                      <a:r>
                        <a:rPr lang="uk-UA" sz="1600">
                          <a:effectLst/>
                        </a:rPr>
                        <a:t>Повернутися до методів оплати</a:t>
                      </a:r>
                      <a:r>
                        <a:rPr lang="ru-RU" sz="1600">
                          <a:effectLst/>
                        </a:rPr>
                        <a:t>”</a:t>
                      </a:r>
                      <a:r>
                        <a:rPr lang="uk-UA" sz="1600">
                          <a:effectLst/>
                        </a:rPr>
                        <a:t>.</a:t>
                      </a:r>
                      <a:endParaRPr lang="uk-UA" sz="18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2. Вибрати бажаний метод оплати.</a:t>
                      </a:r>
                      <a:endParaRPr lang="uk-UA" sz="18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Ви перейдете на попередню сторінку, де можете змінити спосіб оплати.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Pass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extLst>
                  <a:ext uri="{0D108BD9-81ED-4DB2-BD59-A6C34878D82A}">
                    <a16:rowId xmlns:a16="http://schemas.microsoft.com/office/drawing/2014/main" val="13848720"/>
                  </a:ext>
                </a:extLst>
              </a:tr>
              <a:tr h="16942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Low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Платіжна система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Відкрито сторінку оплати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1.Натиснути кнопку </a:t>
                      </a:r>
                      <a:r>
                        <a:rPr lang="ru-RU" sz="1600">
                          <a:effectLst/>
                        </a:rPr>
                        <a:t>“</a:t>
                      </a:r>
                      <a:r>
                        <a:rPr lang="uk-UA" sz="1600">
                          <a:effectLst/>
                        </a:rPr>
                        <a:t>Продовжити</a:t>
                      </a:r>
                      <a:r>
                        <a:rPr lang="ru-RU" sz="1600">
                          <a:effectLst/>
                        </a:rPr>
                        <a:t>”</a:t>
                      </a:r>
                      <a:r>
                        <a:rPr lang="uk-UA" sz="1600">
                          <a:effectLst/>
                        </a:rPr>
                        <a:t>, якщо ви погоджуєтеся бути перенаправлені на сторінку вибраної платіжної системи.</a:t>
                      </a:r>
                      <a:endParaRPr lang="uk-UA" sz="18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Вас повинно перенаправити, на сторінку вибраної платіжної системи.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Pass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extLst>
                  <a:ext uri="{0D108BD9-81ED-4DB2-BD59-A6C34878D82A}">
                    <a16:rowId xmlns:a16="http://schemas.microsoft.com/office/drawing/2014/main" val="2370897070"/>
                  </a:ext>
                </a:extLst>
              </a:tr>
              <a:tr h="22673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Оплата 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Відкрито сторінку платіжної системи</a:t>
                      </a:r>
                      <a:endParaRPr lang="uk-UA" sz="18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1.Ввести дані карти для оплати.</a:t>
                      </a:r>
                      <a:endParaRPr lang="uk-UA" sz="18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2.Переконатися в правильності даних і натиснути кнопку </a:t>
                      </a:r>
                      <a:r>
                        <a:rPr lang="ru-RU" sz="1600">
                          <a:effectLst/>
                        </a:rPr>
                        <a:t>“</a:t>
                      </a:r>
                      <a:r>
                        <a:rPr lang="uk-UA" sz="1600">
                          <a:effectLst/>
                        </a:rPr>
                        <a:t>Продовжити</a:t>
                      </a:r>
                      <a:r>
                        <a:rPr lang="ru-RU" sz="1600">
                          <a:effectLst/>
                        </a:rPr>
                        <a:t>”</a:t>
                      </a:r>
                      <a:endParaRPr lang="uk-UA" sz="18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Тестові дані </a:t>
                      </a:r>
                      <a:endParaRPr lang="uk-UA" sz="18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1234 1234 1234 1234</a:t>
                      </a:r>
                      <a:endParaRPr lang="uk-UA" sz="18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12</a:t>
                      </a:r>
                      <a:r>
                        <a:rPr lang="en-US" sz="1600">
                          <a:effectLst/>
                        </a:rPr>
                        <a:t>/16     454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Вас повинно перенаправити на сторінку підтвердження оплати.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Fail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811" marR="102811" marT="0" marB="0"/>
                </a:tc>
                <a:extLst>
                  <a:ext uri="{0D108BD9-81ED-4DB2-BD59-A6C34878D82A}">
                    <a16:rowId xmlns:a16="http://schemas.microsoft.com/office/drawing/2014/main" val="126904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46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54119"/>
              </p:ext>
            </p:extLst>
          </p:nvPr>
        </p:nvGraphicFramePr>
        <p:xfrm>
          <a:off x="916564" y="524666"/>
          <a:ext cx="10269337" cy="29841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278">
                  <a:extLst>
                    <a:ext uri="{9D8B030D-6E8A-4147-A177-3AD203B41FA5}">
                      <a16:colId xmlns:a16="http://schemas.microsoft.com/office/drawing/2014/main" val="3551864105"/>
                    </a:ext>
                  </a:extLst>
                </a:gridCol>
                <a:gridCol w="873505">
                  <a:extLst>
                    <a:ext uri="{9D8B030D-6E8A-4147-A177-3AD203B41FA5}">
                      <a16:colId xmlns:a16="http://schemas.microsoft.com/office/drawing/2014/main" val="3868904488"/>
                    </a:ext>
                  </a:extLst>
                </a:gridCol>
                <a:gridCol w="1537106">
                  <a:extLst>
                    <a:ext uri="{9D8B030D-6E8A-4147-A177-3AD203B41FA5}">
                      <a16:colId xmlns:a16="http://schemas.microsoft.com/office/drawing/2014/main" val="4203306219"/>
                    </a:ext>
                  </a:extLst>
                </a:gridCol>
                <a:gridCol w="1725361">
                  <a:extLst>
                    <a:ext uri="{9D8B030D-6E8A-4147-A177-3AD203B41FA5}">
                      <a16:colId xmlns:a16="http://schemas.microsoft.com/office/drawing/2014/main" val="2202613911"/>
                    </a:ext>
                  </a:extLst>
                </a:gridCol>
                <a:gridCol w="2668522">
                  <a:extLst>
                    <a:ext uri="{9D8B030D-6E8A-4147-A177-3AD203B41FA5}">
                      <a16:colId xmlns:a16="http://schemas.microsoft.com/office/drawing/2014/main" val="3535824914"/>
                    </a:ext>
                  </a:extLst>
                </a:gridCol>
                <a:gridCol w="1867495">
                  <a:extLst>
                    <a:ext uri="{9D8B030D-6E8A-4147-A177-3AD203B41FA5}">
                      <a16:colId xmlns:a16="http://schemas.microsoft.com/office/drawing/2014/main" val="3161897585"/>
                    </a:ext>
                  </a:extLst>
                </a:gridCol>
                <a:gridCol w="1201070">
                  <a:extLst>
                    <a:ext uri="{9D8B030D-6E8A-4147-A177-3AD203B41FA5}">
                      <a16:colId xmlns:a16="http://schemas.microsoft.com/office/drawing/2014/main" val="3918768234"/>
                    </a:ext>
                  </a:extLst>
                </a:gridCol>
              </a:tblGrid>
              <a:tr h="17284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8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658" marR="10165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Medium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658" marR="10165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Зміна способу оплати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658" marR="10165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Відкрито сторінку платіжної системи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658" marR="10165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1.З підменю справа, вибрати необхідний спосіб оплати , за відсутності реквізитів  карти.</a:t>
                      </a:r>
                      <a:endParaRPr lang="uk-UA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2. Виконати дії необхідні для оплати даним способом. </a:t>
                      </a:r>
                      <a:endParaRPr lang="uk-UA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 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658" marR="10165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Вас повинно перенаправити на сторінку підтвердження оплати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658" marR="10165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Pass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658" marR="101658" marT="0" marB="0"/>
                </a:tc>
                <a:extLst>
                  <a:ext uri="{0D108BD9-81ED-4DB2-BD59-A6C34878D82A}">
                    <a16:rowId xmlns:a16="http://schemas.microsoft.com/office/drawing/2014/main" val="1575175777"/>
                  </a:ext>
                </a:extLst>
              </a:tr>
              <a:tr h="11966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9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658" marR="10165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High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658" marR="10165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Підтвердження оплати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658" marR="10165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Відкрито сторінку підтвердження оплати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658" marR="10165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1. Ввести код з смс або додатку.</a:t>
                      </a:r>
                      <a:endParaRPr lang="uk-UA" sz="18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2.Натиснути кнопку </a:t>
                      </a:r>
                      <a:r>
                        <a:rPr lang="en-US" sz="1500">
                          <a:effectLst/>
                        </a:rPr>
                        <a:t>“</a:t>
                      </a:r>
                      <a:r>
                        <a:rPr lang="uk-UA" sz="1500">
                          <a:effectLst/>
                        </a:rPr>
                        <a:t>Підтвердити</a:t>
                      </a:r>
                      <a:r>
                        <a:rPr lang="en-US" sz="1500">
                          <a:effectLst/>
                        </a:rPr>
                        <a:t>”</a:t>
                      </a:r>
                      <a:endParaRPr lang="uk-UA" sz="18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658" marR="10165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Вас повинно перенаправити на сторінку про успішну оплату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658" marR="10165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Pass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658" marR="101658" marT="0" marB="0"/>
                </a:tc>
                <a:extLst>
                  <a:ext uri="{0D108BD9-81ED-4DB2-BD59-A6C34878D82A}">
                    <a16:rowId xmlns:a16="http://schemas.microsoft.com/office/drawing/2014/main" val="262815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79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/>
              <a:t>Кінець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112162874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Ретроспектива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спектив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спектив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356</Words>
  <Application>Microsoft Office PowerPoint</Application>
  <PresentationFormat>Широкий екран</PresentationFormat>
  <Paragraphs>96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Ретроспектива</vt:lpstr>
      <vt:lpstr>Створення Test Cases</vt:lpstr>
      <vt:lpstr>Завдання</vt:lpstr>
      <vt:lpstr>Презентація PowerPoint</vt:lpstr>
      <vt:lpstr>Презентація PowerPoint</vt:lpstr>
      <vt:lpstr>Презентація PowerPoint</vt:lpstr>
      <vt:lpstr>Кінець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Тест Кейсів</dc:title>
  <dc:creator>Vasyl Chernetsky</dc:creator>
  <cp:lastModifiedBy>Vasyl Chernetsky</cp:lastModifiedBy>
  <cp:revision>3</cp:revision>
  <dcterms:created xsi:type="dcterms:W3CDTF">2016-06-10T12:12:25Z</dcterms:created>
  <dcterms:modified xsi:type="dcterms:W3CDTF">2016-06-10T12:33:24Z</dcterms:modified>
</cp:coreProperties>
</file>