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-450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Техніки тест дизайну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1149531" y="4558937"/>
            <a:ext cx="892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Войцюк</a:t>
            </a:r>
            <a:r>
              <a:rPr lang="uk-UA" smtClean="0"/>
              <a:t> В.Л. </a:t>
            </a:r>
            <a:r>
              <a:rPr lang="uk-UA" smtClean="0"/>
              <a:t> </a:t>
            </a:r>
            <a:r>
              <a:rPr lang="uk-UA" dirty="0" smtClean="0"/>
              <a:t>ПІ-13-2(2</a:t>
            </a:r>
            <a:r>
              <a:rPr lang="uk-UA" dirty="0" smtClean="0"/>
              <a:t>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89716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Тест кейси</a:t>
            </a:r>
            <a:endParaRPr lang="uk-UA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27573"/>
              </p:ext>
            </p:extLst>
          </p:nvPr>
        </p:nvGraphicFramePr>
        <p:xfrm>
          <a:off x="1132795" y="1879214"/>
          <a:ext cx="5215753" cy="26535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4504">
                  <a:extLst>
                    <a:ext uri="{9D8B030D-6E8A-4147-A177-3AD203B41FA5}">
                      <a16:colId xmlns:a16="http://schemas.microsoft.com/office/drawing/2014/main" xmlns="" val="4116628309"/>
                    </a:ext>
                  </a:extLst>
                </a:gridCol>
                <a:gridCol w="994831">
                  <a:extLst>
                    <a:ext uri="{9D8B030D-6E8A-4147-A177-3AD203B41FA5}">
                      <a16:colId xmlns:a16="http://schemas.microsoft.com/office/drawing/2014/main" xmlns="" val="2730488180"/>
                    </a:ext>
                  </a:extLst>
                </a:gridCol>
                <a:gridCol w="3046418">
                  <a:extLst>
                    <a:ext uri="{9D8B030D-6E8A-4147-A177-3AD203B41FA5}">
                      <a16:colId xmlns:a16="http://schemas.microsoft.com/office/drawing/2014/main" xmlns="" val="2792803110"/>
                    </a:ext>
                  </a:extLst>
                </a:gridCol>
              </a:tblGrid>
              <a:tr h="349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Сценарій 1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Крок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Опис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18158592"/>
                  </a:ext>
                </a:extLst>
              </a:tr>
              <a:tr h="329735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 dirty="0">
                          <a:effectLst/>
                        </a:rPr>
                        <a:t>А: Актор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 dirty="0">
                          <a:effectLst/>
                        </a:rPr>
                        <a:t>С: Система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1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А: Обирає товар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36582613"/>
                  </a:ext>
                </a:extLst>
              </a:tr>
              <a:tr h="566837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2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С: Додає товар до кошику, запитує користувача, чи потрібно продовжити покупки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9248400"/>
                  </a:ext>
                </a:extLst>
              </a:tr>
              <a:tr h="349800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3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А: Натискає «Ні»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45055352"/>
                  </a:ext>
                </a:extLst>
              </a:tr>
              <a:tr h="377891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4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 dirty="0">
                          <a:effectLst/>
                        </a:rPr>
                        <a:t>С: Перенаправляє користувача на сторінку кошику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580148"/>
                  </a:ext>
                </a:extLst>
              </a:tr>
              <a:tr h="329735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Розширення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3а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А: Натискає «Так»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26074543"/>
                  </a:ext>
                </a:extLst>
              </a:tr>
              <a:tr h="349800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4а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 dirty="0">
                          <a:effectLst/>
                        </a:rPr>
                        <a:t>С: Закриває діалогове вікно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41103668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929349"/>
              </p:ext>
            </p:extLst>
          </p:nvPr>
        </p:nvGraphicFramePr>
        <p:xfrm>
          <a:off x="6371000" y="1883727"/>
          <a:ext cx="5111250" cy="26621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6408">
                  <a:extLst>
                    <a:ext uri="{9D8B030D-6E8A-4147-A177-3AD203B41FA5}">
                      <a16:colId xmlns:a16="http://schemas.microsoft.com/office/drawing/2014/main" xmlns="" val="4102181795"/>
                    </a:ext>
                  </a:extLst>
                </a:gridCol>
                <a:gridCol w="2227421">
                  <a:extLst>
                    <a:ext uri="{9D8B030D-6E8A-4147-A177-3AD203B41FA5}">
                      <a16:colId xmlns:a16="http://schemas.microsoft.com/office/drawing/2014/main" xmlns="" val="1984775096"/>
                    </a:ext>
                  </a:extLst>
                </a:gridCol>
                <a:gridCol w="2227421">
                  <a:extLst>
                    <a:ext uri="{9D8B030D-6E8A-4147-A177-3AD203B41FA5}">
                      <a16:colId xmlns:a16="http://schemas.microsoft.com/office/drawing/2014/main" xmlns="" val="1488178327"/>
                    </a:ext>
                  </a:extLst>
                </a:gridCol>
              </a:tblGrid>
              <a:tr h="3819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Сценарій 2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 dirty="0">
                          <a:effectLst/>
                        </a:rPr>
                        <a:t>Крок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Опис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55985839"/>
                  </a:ext>
                </a:extLst>
              </a:tr>
              <a:tr h="577299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А: Актор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С: Система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1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А: Вводить номер телефону та адресу для доставки та підтверджує покупку.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12068207"/>
                  </a:ext>
                </a:extLst>
              </a:tr>
              <a:tr h="381986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2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С: Перевіряє правильність введених даних.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21272193"/>
                  </a:ext>
                </a:extLst>
              </a:tr>
              <a:tr h="361590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3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 dirty="0">
                          <a:effectLst/>
                        </a:rPr>
                        <a:t>С:Дозволяє покупку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21337683"/>
                  </a:ext>
                </a:extLst>
              </a:tr>
              <a:tr h="381986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4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С: Надсилає повідомлення на телефон користувача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9706569"/>
                  </a:ext>
                </a:extLst>
              </a:tr>
              <a:tr h="5772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Розширення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3а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100" dirty="0">
                          <a:effectLst/>
                        </a:rPr>
                        <a:t>С: Дані </a:t>
                      </a:r>
                      <a:r>
                        <a:rPr lang="uk-UA" sz="1100" dirty="0" err="1">
                          <a:effectLst/>
                        </a:rPr>
                        <a:t>невалідні</a:t>
                      </a:r>
                      <a:r>
                        <a:rPr lang="uk-UA" sz="1100" dirty="0">
                          <a:effectLst/>
                        </a:rPr>
                        <a:t>. Не дозволяє покупку, показує користувачу діалогове вікно.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17678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941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Висновок	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 smtClean="0"/>
              <a:t>На цій лабораторній роботі було розглянуто основні техніки тест дизайну, такі як: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400" dirty="0" smtClean="0"/>
              <a:t> Розбивання на класи еквівалентності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400" dirty="0" smtClean="0"/>
              <a:t> Створення таблиць рішень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400" dirty="0"/>
              <a:t> </a:t>
            </a:r>
            <a:r>
              <a:rPr lang="uk-UA" sz="2400" dirty="0" smtClean="0"/>
              <a:t>Написання тест кейсів</a:t>
            </a:r>
          </a:p>
          <a:p>
            <a:pPr marL="0" indent="0">
              <a:buNone/>
            </a:pPr>
            <a:endParaRPr lang="uk-UA" sz="2400" dirty="0" smtClean="0"/>
          </a:p>
        </p:txBody>
      </p:sp>
    </p:spTree>
    <p:extLst>
      <p:ext uri="{BB962C8B-B14F-4D97-AF65-F5344CB8AC3E}">
        <p14:creationId xmlns:p14="http://schemas.microsoft.com/office/powerpoint/2010/main" val="4111426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Кінець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Дякую За Увагу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7225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uk-UA" sz="3200" dirty="0" smtClean="0"/>
              <a:t>Завдання №1: Класи еквівалентності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Система повинна обраховувати вартість спожитої електроенергії. Користувач може вказувати старе та нове значення лічильника та натискати на кнопку «обрахувати». Якщо дані введено вірно і користувач використав менше 100 кВт електроенергії, 1 кВт коштуватиме 25 центів. Якщо користувач спожив більше, ніж 600 кВт, вартість 1 кВт-у складатиме 1 долар. Інакше, калькулятор рахуватиме 65 центів за кожен кВт.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01168" lvl="1" indent="0">
              <a:buNone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1) </a:t>
            </a: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Побудувати класи еквівалентності на основі даної інформації</a:t>
            </a:r>
          </a:p>
          <a:p>
            <a:pPr marL="201168" lvl="1" indent="0">
              <a:buNone/>
            </a:pP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2) Виділити граничні межі</a:t>
            </a:r>
            <a:endParaRPr lang="uk-UA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85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Побудова класів еквівалентності</a:t>
            </a:r>
            <a:endParaRPr lang="uk-UA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5657" y="1959429"/>
            <a:ext cx="99800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Згідно з завданням, слід відзначити три дійсні класи введених користувачем значень.</a:t>
            </a:r>
          </a:p>
          <a:p>
            <a:pPr marL="457200" indent="-457200">
              <a:buAutoNum type="arabicParenR"/>
            </a:pPr>
            <a:r>
              <a:rPr lang="uk-UA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Значення від 1 до 99. В такому випадку кожен кіловат електроенергії коштуватиме користувачу 25 центів.</a:t>
            </a:r>
          </a:p>
          <a:p>
            <a:pPr marL="457200" indent="-457200">
              <a:buAutoNum type="arabicParenR"/>
            </a:pPr>
            <a:r>
              <a:rPr lang="uk-UA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Значення від 100 до 600. Для цього класу значень, вартість одного кіловату складатиме 65 центів.</a:t>
            </a:r>
          </a:p>
          <a:p>
            <a:pPr marL="457200" indent="-457200">
              <a:buAutoNum type="arabicParenR"/>
            </a:pPr>
            <a:r>
              <a:rPr lang="uk-UA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Для значень більших, ніж 600, кожен кіловат коштуватиме 1 долар.</a:t>
            </a:r>
          </a:p>
          <a:p>
            <a:pPr marL="457200" indent="-457200">
              <a:buAutoNum type="arabicParenR"/>
            </a:pPr>
            <a:r>
              <a:rPr lang="uk-UA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Якщо різниця між старим та новим показниками лічильника є від’ємною або дорівнює 0, то такий ввід вважається недійсним</a:t>
            </a:r>
          </a:p>
        </p:txBody>
      </p:sp>
    </p:spTree>
    <p:extLst>
      <p:ext uri="{BB962C8B-B14F-4D97-AF65-F5344CB8AC3E}">
        <p14:creationId xmlns:p14="http://schemas.microsoft.com/office/powerpoint/2010/main" val="138807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Графічне зображення класів еквівалентності</a:t>
            </a:r>
            <a:endParaRPr lang="uk-UA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598212"/>
              </p:ext>
            </p:extLst>
          </p:nvPr>
        </p:nvGraphicFramePr>
        <p:xfrm>
          <a:off x="1045029" y="2786606"/>
          <a:ext cx="10293530" cy="1759268"/>
        </p:xfrm>
        <a:graphic>
          <a:graphicData uri="http://schemas.openxmlformats.org/drawingml/2006/table">
            <a:tbl>
              <a:tblPr firstRow="1" firstCol="1" bandRow="1"/>
              <a:tblGrid>
                <a:gridCol w="1367985">
                  <a:extLst>
                    <a:ext uri="{9D8B030D-6E8A-4147-A177-3AD203B41FA5}">
                      <a16:colId xmlns:a16="http://schemas.microsoft.com/office/drawing/2014/main" xmlns="" val="3203258714"/>
                    </a:ext>
                  </a:extLst>
                </a:gridCol>
                <a:gridCol w="1365850">
                  <a:extLst>
                    <a:ext uri="{9D8B030D-6E8A-4147-A177-3AD203B41FA5}">
                      <a16:colId xmlns:a16="http://schemas.microsoft.com/office/drawing/2014/main" xmlns="" val="2408312389"/>
                    </a:ext>
                  </a:extLst>
                </a:gridCol>
                <a:gridCol w="1262263">
                  <a:extLst>
                    <a:ext uri="{9D8B030D-6E8A-4147-A177-3AD203B41FA5}">
                      <a16:colId xmlns:a16="http://schemas.microsoft.com/office/drawing/2014/main" xmlns="" val="1394023939"/>
                    </a:ext>
                  </a:extLst>
                </a:gridCol>
                <a:gridCol w="1262263">
                  <a:extLst>
                    <a:ext uri="{9D8B030D-6E8A-4147-A177-3AD203B41FA5}">
                      <a16:colId xmlns:a16="http://schemas.microsoft.com/office/drawing/2014/main" xmlns="" val="2832021853"/>
                    </a:ext>
                  </a:extLst>
                </a:gridCol>
                <a:gridCol w="1298572">
                  <a:extLst>
                    <a:ext uri="{9D8B030D-6E8A-4147-A177-3AD203B41FA5}">
                      <a16:colId xmlns:a16="http://schemas.microsoft.com/office/drawing/2014/main" xmlns="" val="1003860698"/>
                    </a:ext>
                  </a:extLst>
                </a:gridCol>
                <a:gridCol w="1283621">
                  <a:extLst>
                    <a:ext uri="{9D8B030D-6E8A-4147-A177-3AD203B41FA5}">
                      <a16:colId xmlns:a16="http://schemas.microsoft.com/office/drawing/2014/main" xmlns="" val="4274950883"/>
                    </a:ext>
                  </a:extLst>
                </a:gridCol>
                <a:gridCol w="2452976">
                  <a:extLst>
                    <a:ext uri="{9D8B030D-6E8A-4147-A177-3AD203B41FA5}">
                      <a16:colId xmlns:a16="http://schemas.microsoft.com/office/drawing/2014/main" xmlns="" val="835755629"/>
                    </a:ext>
                  </a:extLst>
                </a:gridCol>
              </a:tblGrid>
              <a:tr h="471918">
                <a:tc grid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Недійсні значення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Дійсне, 0.25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uk-UA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 1 кВт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Дійсне, 0.65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uk-UA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 1 кВт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Дійсне, 1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 </a:t>
                      </a:r>
                      <a:r>
                        <a:rPr lang="uk-UA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 1 кВт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69447405"/>
                  </a:ext>
                </a:extLst>
              </a:tr>
              <a:tr h="4719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кВт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 кВт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 кВт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600 кВт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601 кВт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5115322"/>
                  </a:ext>
                </a:extLst>
              </a:tr>
              <a:tr h="815432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 кВт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 кВт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333 кВт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999 кВт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23983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35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uk-UA" sz="3200" dirty="0" smtClean="0"/>
              <a:t>Завдання №2: Таблиці рішень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Кожен новий клієнт кафе отримує </a:t>
            </a:r>
            <a:r>
              <a:rPr lang="uk-UA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дисконтну картку </a:t>
            </a: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з нулем балів. За кожне замовлення в цьому кафе, користувач отримуватиме бали на карту. Якщо користувач накопичує більше, ніж </a:t>
            </a:r>
            <a:r>
              <a:rPr lang="uk-UA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5000 балів </a:t>
            </a: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на своїй дисконтній карті, він отримуватиме </a:t>
            </a:r>
            <a:r>
              <a:rPr lang="uk-UA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знижку 10% </a:t>
            </a: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на всі подальші замовлення в цьому кафе. За наявності</a:t>
            </a:r>
            <a:r>
              <a:rPr lang="uk-UA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подарункового купону</a:t>
            </a: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користувач отримує одноразову </a:t>
            </a:r>
            <a:r>
              <a:rPr lang="uk-UA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знижку 25%. </a:t>
            </a: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Така знижка не може бути використана разом з дисконтною картою, але бали нараховуватимуться навіть за таке замовлення. 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01168" lvl="1" indent="0">
              <a:buNone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1) </a:t>
            </a: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Побудувати таблицю рішень для даного завдання.</a:t>
            </a:r>
          </a:p>
        </p:txBody>
      </p:sp>
    </p:spTree>
    <p:extLst>
      <p:ext uri="{BB962C8B-B14F-4D97-AF65-F5344CB8AC3E}">
        <p14:creationId xmlns:p14="http://schemas.microsoft.com/office/powerpoint/2010/main" val="341731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Визначення умов та дій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/>
              <a:t>Для побудови таблиці рішень потрібно визначитися, які дії можуть бути виконані, та які є умови їхнього виконання.</a:t>
            </a:r>
          </a:p>
          <a:p>
            <a:r>
              <a:rPr lang="uk-UA" dirty="0" smtClean="0"/>
              <a:t>В даному прикладі до дій можна віднести:</a:t>
            </a:r>
          </a:p>
          <a:p>
            <a:r>
              <a:rPr lang="uk-UA" dirty="0" smtClean="0"/>
              <a:t>1) Надання клієнту дисконтної карти</a:t>
            </a:r>
          </a:p>
          <a:p>
            <a:r>
              <a:rPr lang="uk-UA" dirty="0" smtClean="0"/>
              <a:t>2) Надання клієнту знижки 10%</a:t>
            </a:r>
          </a:p>
          <a:p>
            <a:r>
              <a:rPr lang="uk-UA" dirty="0" smtClean="0"/>
              <a:t>3) </a:t>
            </a:r>
            <a:r>
              <a:rPr lang="uk-UA" dirty="0"/>
              <a:t>Надання клієнту знижки </a:t>
            </a:r>
            <a:r>
              <a:rPr lang="uk-UA" dirty="0" smtClean="0"/>
              <a:t>25%</a:t>
            </a:r>
          </a:p>
          <a:p>
            <a:r>
              <a:rPr lang="uk-UA" dirty="0" smtClean="0"/>
              <a:t>А до умов належать:</a:t>
            </a:r>
          </a:p>
          <a:p>
            <a:r>
              <a:rPr lang="uk-UA" dirty="0" smtClean="0"/>
              <a:t>1) Наявність в клієнта подарункового купону</a:t>
            </a:r>
          </a:p>
          <a:p>
            <a:r>
              <a:rPr lang="uk-UA" dirty="0" smtClean="0"/>
              <a:t>2) Наявність в клієнта дисконтної карти</a:t>
            </a:r>
          </a:p>
          <a:p>
            <a:r>
              <a:rPr lang="uk-UA" dirty="0" smtClean="0"/>
              <a:t>3) Наявність п’яти тисяч балів на дисконтній карті клієнта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2303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Готова таблиця рішень</a:t>
            </a:r>
            <a:endParaRPr lang="uk-UA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417600"/>
              </p:ext>
            </p:extLst>
          </p:nvPr>
        </p:nvGraphicFramePr>
        <p:xfrm>
          <a:off x="1240973" y="1920239"/>
          <a:ext cx="9836329" cy="3490323"/>
        </p:xfrm>
        <a:graphic>
          <a:graphicData uri="http://schemas.openxmlformats.org/drawingml/2006/table">
            <a:tbl>
              <a:tblPr firstRow="1" firstCol="1" bandRow="1"/>
              <a:tblGrid>
                <a:gridCol w="5001372">
                  <a:extLst>
                    <a:ext uri="{9D8B030D-6E8A-4147-A177-3AD203B41FA5}">
                      <a16:colId xmlns:a16="http://schemas.microsoft.com/office/drawing/2014/main" xmlns="" val="692796604"/>
                    </a:ext>
                  </a:extLst>
                </a:gridCol>
                <a:gridCol w="1036705">
                  <a:extLst>
                    <a:ext uri="{9D8B030D-6E8A-4147-A177-3AD203B41FA5}">
                      <a16:colId xmlns:a16="http://schemas.microsoft.com/office/drawing/2014/main" xmlns="" val="3484729994"/>
                    </a:ext>
                  </a:extLst>
                </a:gridCol>
                <a:gridCol w="1034456">
                  <a:extLst>
                    <a:ext uri="{9D8B030D-6E8A-4147-A177-3AD203B41FA5}">
                      <a16:colId xmlns:a16="http://schemas.microsoft.com/office/drawing/2014/main" xmlns="" val="2645153176"/>
                    </a:ext>
                  </a:extLst>
                </a:gridCol>
                <a:gridCol w="864670">
                  <a:extLst>
                    <a:ext uri="{9D8B030D-6E8A-4147-A177-3AD203B41FA5}">
                      <a16:colId xmlns:a16="http://schemas.microsoft.com/office/drawing/2014/main" xmlns="" val="345152275"/>
                    </a:ext>
                  </a:extLst>
                </a:gridCol>
                <a:gridCol w="1034456">
                  <a:extLst>
                    <a:ext uri="{9D8B030D-6E8A-4147-A177-3AD203B41FA5}">
                      <a16:colId xmlns:a16="http://schemas.microsoft.com/office/drawing/2014/main" xmlns="" val="1203656528"/>
                    </a:ext>
                  </a:extLst>
                </a:gridCol>
                <a:gridCol w="864670">
                  <a:extLst>
                    <a:ext uri="{9D8B030D-6E8A-4147-A177-3AD203B41FA5}">
                      <a16:colId xmlns:a16="http://schemas.microsoft.com/office/drawing/2014/main" xmlns="" val="3801720558"/>
                    </a:ext>
                  </a:extLst>
                </a:gridCol>
              </a:tblGrid>
              <a:tr h="564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Клієнт має подарунковий купон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133273"/>
                  </a:ext>
                </a:extLst>
              </a:tr>
              <a:tr h="5478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Клієнт має дисконтну карту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130841"/>
                  </a:ext>
                </a:extLst>
              </a:tr>
              <a:tr h="5755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Баланс на дисконтній карті </a:t>
                      </a:r>
                      <a:r>
                        <a:rPr lang="ru-RU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 5000 </a:t>
                      </a:r>
                      <a:r>
                        <a:rPr lang="uk-U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балів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09335432"/>
                  </a:ext>
                </a:extLst>
              </a:tr>
              <a:tr h="490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08538912"/>
                  </a:ext>
                </a:extLst>
              </a:tr>
              <a:tr h="5728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Дати клієнту дисконтну карту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11672646"/>
                  </a:ext>
                </a:extLst>
              </a:tr>
              <a:tr h="561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Клієнт отримує 10% знижку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63560168"/>
                  </a:ext>
                </a:extLst>
              </a:tr>
              <a:tr h="5702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Клієнт отримує 25% знижку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34471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62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uk-UA" sz="3200" dirty="0" smtClean="0"/>
              <a:t>Завдання №3: Переходи станів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01168" lvl="1" indent="0">
              <a:buNone/>
            </a:pP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Користувач може робити замовлення в інтернет магазині. Він обирає товари з каталогу і натискає на кнопку «Додати до кошика». Якщо якісь товари з кошика є недоступними, користувач отримує повідомлення з проханням виправити своє замовлення. Якщо ж всі товари з кошика є доступними, то користувач отримує повідомлення «Чи хочете ви перейти до кошика з покупками? Так/Ні». Якщо користувач натискає на кнопку «Ні», він залишається на сторінці каталогу товарів, щоб продовжити відбір товарів.</a:t>
            </a:r>
          </a:p>
          <a:p>
            <a:pPr marL="201168" lvl="1" indent="0">
              <a:buNone/>
            </a:pP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Щоб підтвердити замовлення, користувач повинен натиснути «Так» і після переправлення на сторінку кошика, підтвердити покупку, ввівши свій номер телефону, адресу для доставки та натиснувши на кнопку «Підтвердити покупку». Якщо введені дані є вірними, користувачу буде надіслано повідомлення на мобільний телефон з коротким описом покупки. Якщо ж введені ним дані є невірними, користувач отримає повідомлення про помилку і повинен буде підтвердити замовлення знову.</a:t>
            </a:r>
          </a:p>
          <a:p>
            <a:pPr marL="658368" lvl="1" indent="-457200">
              <a:buAutoNum type="arabicParenR"/>
            </a:pP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Побудувати діаграму переходу станів для даного завдання</a:t>
            </a:r>
          </a:p>
          <a:p>
            <a:pPr marL="658368" lvl="1" indent="-457200">
              <a:buAutoNum type="arabicParenR"/>
            </a:pPr>
            <a:r>
              <a:rPr lang="uk-UA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Покрити дані вимоги тестами (Написати назви та мету тест-кейсів), ґрунтуючись на аналізі переходів станів</a:t>
            </a:r>
          </a:p>
        </p:txBody>
      </p:sp>
    </p:spTree>
    <p:extLst>
      <p:ext uri="{BB962C8B-B14F-4D97-AF65-F5344CB8AC3E}">
        <p14:creationId xmlns:p14="http://schemas.microsoft.com/office/powerpoint/2010/main" val="3247337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Діаграма переходів станів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260" y="1885223"/>
            <a:ext cx="6030540" cy="442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2107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334</TotalTime>
  <Words>774</Words>
  <Application>Microsoft Office PowerPoint</Application>
  <PresentationFormat>Произвольный</PresentationFormat>
  <Paragraphs>126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Ретро</vt:lpstr>
      <vt:lpstr>Техніки тест дизайну</vt:lpstr>
      <vt:lpstr>Завдання №1: Класи еквівалентності</vt:lpstr>
      <vt:lpstr>Побудова класів еквівалентності</vt:lpstr>
      <vt:lpstr>Графічне зображення класів еквівалентності</vt:lpstr>
      <vt:lpstr>Завдання №2: Таблиці рішень</vt:lpstr>
      <vt:lpstr>Визначення умов та дій</vt:lpstr>
      <vt:lpstr>Готова таблиця рішень</vt:lpstr>
      <vt:lpstr>Завдання №3: Переходи станів</vt:lpstr>
      <vt:lpstr>Діаграма переходів станів</vt:lpstr>
      <vt:lpstr>Тест кейси</vt:lpstr>
      <vt:lpstr>Висновок </vt:lpstr>
      <vt:lpstr>Кінець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Техніки тест дизайну</dc:title>
  <dc:creator>Андрій Колесник</dc:creator>
  <cp:lastModifiedBy>vitalik</cp:lastModifiedBy>
  <cp:revision>23</cp:revision>
  <dcterms:created xsi:type="dcterms:W3CDTF">2016-05-03T07:00:47Z</dcterms:created>
  <dcterms:modified xsi:type="dcterms:W3CDTF">2016-06-07T18:28:30Z</dcterms:modified>
</cp:coreProperties>
</file>