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5" d="100"/>
          <a:sy n="75" d="100"/>
        </p:scale>
        <p:origin x="12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Надпись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22667" y="26094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Надпись 8"/>
          <p:cNvSpPr txBox="1"/>
          <p:nvPr/>
        </p:nvSpPr>
        <p:spPr>
          <a:xfrm>
            <a:off x="805368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Текст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0" name="Рисунок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1" name="Рисунок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ru-RU" smtClean="0"/>
              <a:t>09.06.2016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Grp="1"/>
          </p:cNvSpPr>
          <p:nvPr>
            <p:ph type="ctrTitle"/>
          </p:nvPr>
        </p:nvSpPr>
        <p:spPr>
          <a:xfrm>
            <a:off x="1810047" y="1461448"/>
            <a:ext cx="8825658" cy="1449946"/>
          </a:xfrm>
        </p:spPr>
        <p:txBody>
          <a:bodyPr/>
          <a:lstStyle/>
          <a:p>
            <a:pPr>
              <a:spcBef>
                <a:spcPts val="1"/>
              </a:spcBef>
            </a:pPr>
            <a:r>
              <a:rPr lang="en-US" dirty="0" smtClean="0">
                <a:solidFill>
                  <a:schemeClr val="bg1"/>
                </a:solidFill>
              </a:rPr>
              <a:t>Microsoft Excel</a:t>
            </a:r>
            <a:endParaRPr lang="ru-RU" sz="7200" b="0" i="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5" name="Прямоугольник 4"/>
          <p:cNvSpPr>
            <a:spLocks noGrp="1"/>
          </p:cNvSpPr>
          <p:nvPr>
            <p:ph type="subTitle" idx="1"/>
          </p:nvPr>
        </p:nvSpPr>
        <p:spPr>
          <a:xfrm>
            <a:off x="2301174" y="4017526"/>
            <a:ext cx="8825658" cy="861420"/>
          </a:xfrm>
        </p:spPr>
        <p:txBody>
          <a:bodyPr/>
          <a:lstStyle/>
          <a:p>
            <a:pPr algn="r"/>
            <a:r>
              <a:rPr lang="uk-UA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Виконав </a:t>
            </a:r>
            <a:r>
              <a:rPr lang="uk-UA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студент групи ПІ-13-2</a:t>
            </a:r>
          </a:p>
          <a:p>
            <a:pPr algn="r"/>
            <a:r>
              <a:rPr lang="uk-UA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АНТОНІВ МИХАЙЛО</a:t>
            </a:r>
            <a:endParaRPr lang="uk-UA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Negative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9692067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Task: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Побудувати діаграму по ряду чисел серед яких є символи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Steps: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Ввійти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в </a:t>
            </a:r>
            <a:r>
              <a:rPr lang="ru-RU" dirty="0" err="1" smtClean="0">
                <a:solidFill>
                  <a:schemeClr val="bg1"/>
                </a:solidFill>
                <a:latin typeface="Verdana" charset="0"/>
              </a:rPr>
              <a:t>програму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Виділити необхідні клітинки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r>
              <a:rPr lang="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Натиснути кнопку </a:t>
            </a:r>
            <a:r>
              <a:rPr lang="en-US" dirty="0" smtClean="0">
                <a:solidFill>
                  <a:schemeClr val="bg1"/>
                </a:solidFill>
                <a:latin typeface="Verdana" charset="0"/>
              </a:rPr>
              <a:t>F11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r>
              <a:rPr lang="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Вибрати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файл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Натиснути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Verdana" charset="0"/>
              </a:rPr>
              <a:t>Send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Перевірити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чи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діаграма побудована правильно</a:t>
            </a:r>
            <a:r>
              <a:rPr lang="ru" dirty="0">
                <a:solidFill>
                  <a:schemeClr val="bg1"/>
                </a:solidFill>
                <a:latin typeface="Century Gothic" charset="0"/>
              </a:rPr>
              <a:t/>
            </a:r>
            <a:br>
              <a:rPr lang="ru" dirty="0">
                <a:solidFill>
                  <a:schemeClr val="bg1"/>
                </a:solidFill>
                <a:latin typeface="Century Gothic" charset="0"/>
              </a:rPr>
            </a:br>
            <a:r>
              <a:rPr lang="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" dirty="0">
                <a:solidFill>
                  <a:schemeClr val="bg1"/>
                </a:solidFill>
                <a:latin typeface="Century Gothic" charset="0"/>
              </a:rPr>
              <a:t/>
            </a:r>
            <a:br>
              <a:rPr lang="ru" dirty="0">
                <a:solidFill>
                  <a:schemeClr val="bg1"/>
                </a:solidFill>
                <a:latin typeface="Century Gothic" charset="0"/>
              </a:rPr>
            </a:br>
            <a:r>
              <a:rPr lang="en-US" b="1" dirty="0">
                <a:solidFill>
                  <a:schemeClr val="bg1"/>
                </a:solidFill>
                <a:latin typeface="Verdana" charset="0"/>
              </a:rPr>
              <a:t>Expected</a:t>
            </a:r>
            <a:r>
              <a:rPr lang="ru" b="1" dirty="0">
                <a:solidFill>
                  <a:schemeClr val="bg1"/>
                </a:solidFill>
                <a:latin typeface="Verdana" charset="0"/>
              </a:rPr>
              <a:t>: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Буде виведено помилку про невірний формат даних</a:t>
            </a:r>
            <a:r>
              <a:rPr lang="ru" dirty="0">
                <a:solidFill>
                  <a:schemeClr val="bg1"/>
                </a:solidFill>
                <a:latin typeface="Century Gothic" charset="0"/>
              </a:rPr>
              <a:t/>
            </a:r>
            <a:br>
              <a:rPr lang="ru" dirty="0">
                <a:solidFill>
                  <a:schemeClr val="bg1"/>
                </a:solidFill>
                <a:latin typeface="Century Gothic" charset="0"/>
              </a:rPr>
            </a:br>
            <a:r>
              <a:rPr lang="en-US" b="1" dirty="0">
                <a:solidFill>
                  <a:schemeClr val="bg1"/>
                </a:solidFill>
                <a:latin typeface="Verdana" charset="0"/>
              </a:rPr>
              <a:t>Actual</a:t>
            </a:r>
            <a:r>
              <a:rPr lang="ru-RU" b="1" dirty="0">
                <a:solidFill>
                  <a:schemeClr val="bg1"/>
                </a:solidFill>
                <a:latin typeface="Verdana" charset="0"/>
              </a:rPr>
              <a:t>: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Побудована беззмістовна діаграма </a:t>
            </a:r>
            <a:r>
              <a:rPr lang="ru" dirty="0" smtClean="0">
                <a:solidFill>
                  <a:schemeClr val="bg1"/>
                </a:solidFill>
                <a:latin typeface="Verdana" charset="0"/>
              </a:rPr>
              <a:t>.</a:t>
            </a:r>
            <a:r>
              <a:rPr lang="ru" dirty="0">
                <a:solidFill>
                  <a:schemeClr val="bg1"/>
                </a:solidFill>
                <a:latin typeface="Verdana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charset="0"/>
              </a:rPr>
            </a:br>
            <a:r>
              <a:rPr lang="ru" dirty="0">
                <a:solidFill>
                  <a:schemeClr val="bg1"/>
                </a:solidFill>
                <a:latin typeface="Verdana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charset="0"/>
              </a:rPr>
            </a:br>
            <a:r>
              <a:rPr lang="ru" b="1" dirty="0">
                <a:solidFill>
                  <a:schemeClr val="bg1"/>
                </a:solidFill>
                <a:latin typeface="Verdana" charset="0"/>
              </a:rPr>
              <a:t>Deffect: Не виводиться </a:t>
            </a:r>
            <a:r>
              <a:rPr lang="ru" b="1" dirty="0" smtClean="0">
                <a:solidFill>
                  <a:schemeClr val="bg1"/>
                </a:solidFill>
                <a:latin typeface="Verdana" charset="0"/>
              </a:rPr>
              <a:t>попередження </a:t>
            </a:r>
            <a:r>
              <a:rPr lang="ru-RU" b="1" dirty="0" smtClean="0">
                <a:solidFill>
                  <a:schemeClr val="bg1"/>
                </a:solidFill>
                <a:latin typeface="Verdana" charset="0"/>
              </a:rPr>
              <a:t>про </a:t>
            </a:r>
            <a:r>
              <a:rPr lang="ru-RU" b="1" dirty="0" err="1" smtClean="0">
                <a:solidFill>
                  <a:schemeClr val="bg1"/>
                </a:solidFill>
                <a:latin typeface="Verdana" charset="0"/>
              </a:rPr>
              <a:t>невірний</a:t>
            </a:r>
            <a:r>
              <a:rPr lang="ru-RU" b="1" dirty="0" smtClean="0">
                <a:solidFill>
                  <a:schemeClr val="bg1"/>
                </a:solidFill>
                <a:latin typeface="Verdana" charset="0"/>
              </a:rPr>
              <a:t> формат </a:t>
            </a:r>
            <a:r>
              <a:rPr lang="ru-RU" b="1" dirty="0" err="1" smtClean="0">
                <a:solidFill>
                  <a:schemeClr val="bg1"/>
                </a:solidFill>
                <a:latin typeface="Verdana" charset="0"/>
              </a:rPr>
              <a:t>даних</a:t>
            </a:r>
            <a:endParaRPr lang="en-US" b="1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18" y="2435081"/>
            <a:ext cx="3908457" cy="254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5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Висновок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результаті тестування було зроблено висновок про те, що </a:t>
            </a:r>
            <a:r>
              <a:rPr lang="en-US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Microsoft Excel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є багатофункціональним програмним забезпечення для роботи з таблицями, проте функціонал такого ПЗ є надмірним, а інтерфейс </a:t>
            </a:r>
            <a:r>
              <a:rPr lang="uk-UA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неінтуїтивним</a:t>
            </a:r>
            <a:endParaRPr lang="ru-RU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9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400" dirty="0" smtClean="0">
                <a:solidFill>
                  <a:schemeClr val="bg1"/>
                </a:solidFill>
              </a:rPr>
              <a:t>Дякую за увагу</a:t>
            </a:r>
            <a:endParaRPr lang="uk-UA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Ва</a:t>
            </a:r>
            <a:r>
              <a:rPr lang="uk-UA" dirty="0" err="1" smtClean="0">
                <a:solidFill>
                  <a:schemeClr val="bg1"/>
                </a:solidFill>
              </a:rPr>
              <a:t>ріант</a:t>
            </a:r>
            <a:r>
              <a:rPr lang="uk-UA" dirty="0" smtClean="0">
                <a:solidFill>
                  <a:schemeClr val="bg1"/>
                </a:solidFill>
              </a:rPr>
              <a:t> 15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53" y="1625821"/>
            <a:ext cx="8584441" cy="457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2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Проведені типи тестування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Functional Testing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Non-Functional testing: UI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Non-Functional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testing: Performance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Positive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testing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Negative testing</a:t>
            </a:r>
            <a:endParaRPr lang="uk-UA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Functional </a:t>
            </a:r>
            <a:r>
              <a:rPr lang="en-US" dirty="0" smtClean="0">
                <a:solidFill>
                  <a:schemeClr val="bg1"/>
                </a:solidFill>
              </a:rPr>
              <a:t>Testing</a:t>
            </a:r>
            <a:r>
              <a:rPr lang="uk-UA" dirty="0"/>
              <a:t/>
            </a:r>
            <a:br>
              <a:rPr lang="uk-UA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Task: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Перевірити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функцію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додавання нового листа</a:t>
            </a:r>
            <a:endParaRPr lang="en-US" sz="2400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Steps:</a:t>
            </a:r>
            <a:r>
              <a:rPr lang="en-US" b="1" dirty="0">
                <a:solidFill>
                  <a:schemeClr val="bg1"/>
                </a:solidFill>
                <a:latin typeface="Century Gothic" charset="0"/>
              </a:rPr>
              <a:t> </a:t>
            </a:r>
          </a:p>
          <a:p>
            <a:pPr marL="0" indent="0" algn="just">
              <a:buNone/>
            </a:pP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	-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Ввійти в </a:t>
            </a: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програму</a:t>
            </a:r>
            <a:endParaRPr lang="en-US" dirty="0">
              <a:solidFill>
                <a:schemeClr val="bg1"/>
              </a:solidFill>
              <a:latin typeface="Century Gothic" charset="0"/>
            </a:endParaRPr>
          </a:p>
          <a:p>
            <a:pPr marL="0" indent="0" algn="just">
              <a:buNone/>
            </a:pPr>
            <a:r>
              <a:rPr lang="az-Cyrl-AZ" sz="2400" dirty="0" smtClean="0">
                <a:solidFill>
                  <a:schemeClr val="bg1"/>
                </a:solidFill>
                <a:latin typeface="Calibri" charset="0"/>
              </a:rPr>
              <a:t>	</a:t>
            </a: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-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В нижній панелі натиснути кнопку 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457200" lvl="1" indent="0" algn="just">
              <a:buNone/>
            </a:pPr>
            <a:r>
              <a:rPr lang="ru" b="1" dirty="0" smtClean="0">
                <a:solidFill>
                  <a:schemeClr val="bg1"/>
                </a:solidFill>
                <a:latin typeface="Verdana" charset="0"/>
              </a:rPr>
              <a:t>- </a:t>
            </a:r>
            <a:r>
              <a:rPr lang="ru" sz="2000" dirty="0">
                <a:solidFill>
                  <a:schemeClr val="bg1"/>
                </a:solidFill>
                <a:latin typeface="Verdana" charset="0"/>
              </a:rPr>
              <a:t>Перевірити чи в </a:t>
            </a:r>
            <a:r>
              <a:rPr lang="ru" sz="2000" dirty="0" smtClean="0">
                <a:solidFill>
                  <a:schemeClr val="bg1"/>
                </a:solidFill>
                <a:latin typeface="Verdana" charset="0"/>
              </a:rPr>
              <a:t>з’явився </a:t>
            </a:r>
            <a:r>
              <a:rPr lang="ru" sz="2000" dirty="0">
                <a:solidFill>
                  <a:schemeClr val="bg1"/>
                </a:solidFill>
                <a:latin typeface="Verdana" charset="0"/>
              </a:rPr>
              <a:t>новий </a:t>
            </a:r>
            <a:r>
              <a:rPr lang="ru" sz="2000" dirty="0" smtClean="0">
                <a:solidFill>
                  <a:schemeClr val="bg1"/>
                </a:solidFill>
                <a:latin typeface="Verdana" charset="0"/>
              </a:rPr>
              <a:t>лист</a:t>
            </a:r>
            <a:endParaRPr lang="ru" sz="2000" dirty="0">
              <a:solidFill>
                <a:schemeClr val="bg1"/>
              </a:solidFill>
              <a:latin typeface="Verdana" charset="0"/>
            </a:endParaRPr>
          </a:p>
          <a:p>
            <a:pPr algn="just"/>
            <a:endParaRPr lang="ru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Expected: </a:t>
            </a:r>
            <a:r>
              <a:rPr lang="uk-UA" sz="2400" dirty="0" smtClean="0">
                <a:solidFill>
                  <a:schemeClr val="bg1"/>
                </a:solidFill>
                <a:latin typeface="Verdana" charset="0"/>
              </a:rPr>
              <a:t>Створено новий лист</a:t>
            </a:r>
            <a:endParaRPr lang="en-US" sz="2400" b="1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Actual:  </a:t>
            </a:r>
            <a:r>
              <a:rPr lang="uk-UA" sz="2400" dirty="0" smtClean="0">
                <a:solidFill>
                  <a:schemeClr val="bg1"/>
                </a:solidFill>
                <a:latin typeface="Verdana" charset="0"/>
              </a:rPr>
              <a:t>Новий лист</a:t>
            </a:r>
            <a:r>
              <a:rPr lang="en-US" sz="24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Verdana" charset="0"/>
              </a:rPr>
              <a:t>створено </a:t>
            </a:r>
            <a:r>
              <a:rPr lang="ru-RU" sz="2400" dirty="0" err="1">
                <a:solidFill>
                  <a:schemeClr val="bg1"/>
                </a:solidFill>
                <a:latin typeface="Verdana" charset="0"/>
              </a:rPr>
              <a:t>успішно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010" y="3461650"/>
            <a:ext cx="477742" cy="23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4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Functional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065797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Task: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Перевірити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функцію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" dirty="0">
                <a:solidFill>
                  <a:schemeClr val="bg1"/>
                </a:solidFill>
                <a:latin typeface="Verdana" charset="0"/>
              </a:rPr>
              <a:t>створення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діаграми</a:t>
            </a:r>
            <a:endParaRPr lang="en-US" sz="2400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Steps:</a:t>
            </a:r>
            <a:r>
              <a:rPr lang="en-US" b="1" dirty="0">
                <a:solidFill>
                  <a:schemeClr val="bg1"/>
                </a:solidFill>
                <a:latin typeface="Century Gothic" charset="0"/>
              </a:rPr>
              <a:t> </a:t>
            </a:r>
          </a:p>
          <a:p>
            <a:pPr marL="0" indent="0" algn="just">
              <a:buNone/>
            </a:pP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-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Ввійти в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програму</a:t>
            </a:r>
            <a:endParaRPr lang="en-US" dirty="0">
              <a:solidFill>
                <a:schemeClr val="bg1"/>
              </a:solidFill>
              <a:latin typeface="Century Gothic" charset="0"/>
            </a:endParaRPr>
          </a:p>
          <a:p>
            <a:pPr marL="0" indent="0" algn="just">
              <a:buNone/>
            </a:pP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- Ввиділити необхідні клітинки</a:t>
            </a:r>
          </a:p>
          <a:p>
            <a:pPr marL="0" indent="0" algn="just">
              <a:buNone/>
            </a:pPr>
            <a:r>
              <a:rPr lang="ru" dirty="0" smtClean="0">
                <a:solidFill>
                  <a:schemeClr val="bg1"/>
                </a:solidFill>
                <a:latin typeface="Verdana" charset="0"/>
              </a:rPr>
              <a:t>-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Натиснути кнопку </a:t>
            </a:r>
            <a:r>
              <a:rPr lang="en-US" dirty="0" smtClean="0">
                <a:solidFill>
                  <a:schemeClr val="bg1"/>
                </a:solidFill>
                <a:latin typeface="Verdana" charset="0"/>
              </a:rPr>
              <a:t>F11</a:t>
            </a:r>
            <a:endParaRPr lang="uk-UA" dirty="0" smtClean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ru" dirty="0" smtClean="0">
                <a:solidFill>
                  <a:schemeClr val="bg1"/>
                </a:solidFill>
                <a:latin typeface="Verdana" charset="0"/>
              </a:rPr>
              <a:t>-</a:t>
            </a:r>
            <a:r>
              <a:rPr lang="ru" b="1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" dirty="0">
                <a:solidFill>
                  <a:schemeClr val="bg1"/>
                </a:solidFill>
                <a:latin typeface="Verdana" charset="0"/>
              </a:rPr>
              <a:t>Перевірити чи </a:t>
            </a:r>
            <a:r>
              <a:rPr lang="ru" dirty="0" smtClean="0">
                <a:solidFill>
                  <a:schemeClr val="bg1"/>
                </a:solidFill>
                <a:latin typeface="Verdana" charset="0"/>
              </a:rPr>
              <a:t>з’яви</a:t>
            </a:r>
            <a:r>
              <a:rPr lang="uk-UA" dirty="0" err="1" smtClean="0">
                <a:solidFill>
                  <a:schemeClr val="bg1"/>
                </a:solidFill>
                <a:latin typeface="Verdana" charset="0"/>
              </a:rPr>
              <a:t>лась</a:t>
            </a:r>
            <a:r>
              <a:rPr lang="ru" dirty="0" smtClean="0">
                <a:solidFill>
                  <a:schemeClr val="bg1"/>
                </a:solidFill>
                <a:latin typeface="Verdana" charset="0"/>
              </a:rPr>
              <a:t> діаграма</a:t>
            </a:r>
            <a:endParaRPr lang="ru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endParaRPr lang="ru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Expected: </a:t>
            </a:r>
            <a:r>
              <a:rPr lang="uk-UA" sz="2400" dirty="0" smtClean="0">
                <a:solidFill>
                  <a:schemeClr val="bg1"/>
                </a:solidFill>
                <a:latin typeface="Verdana" charset="0"/>
              </a:rPr>
              <a:t>Діаграму було створено</a:t>
            </a:r>
            <a:endParaRPr lang="en-US" sz="2400" b="1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Actual:  </a:t>
            </a:r>
            <a:r>
              <a:rPr lang="uk-UA" sz="2400" dirty="0" smtClean="0">
                <a:solidFill>
                  <a:schemeClr val="bg1"/>
                </a:solidFill>
                <a:latin typeface="Verdana" charset="0"/>
              </a:rPr>
              <a:t>Діаграму</a:t>
            </a:r>
            <a:r>
              <a:rPr lang="en-US" sz="24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Verdana" charset="0"/>
              </a:rPr>
              <a:t>створено </a:t>
            </a:r>
            <a:r>
              <a:rPr lang="ru-RU" sz="2400" dirty="0" err="1">
                <a:solidFill>
                  <a:schemeClr val="bg1"/>
                </a:solidFill>
                <a:latin typeface="Verdana" charset="0"/>
              </a:rPr>
              <a:t>успішно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949" y="2750628"/>
            <a:ext cx="4119184" cy="231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Functional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Task: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Перевірити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функцію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додавання фігури</a:t>
            </a:r>
            <a:endParaRPr lang="en-US" sz="2400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Steps:</a:t>
            </a:r>
            <a:r>
              <a:rPr lang="en-US" b="1" dirty="0">
                <a:solidFill>
                  <a:schemeClr val="bg1"/>
                </a:solidFill>
                <a:latin typeface="Century Gothic" charset="0"/>
              </a:rPr>
              <a:t> </a:t>
            </a:r>
          </a:p>
          <a:p>
            <a:pPr marL="0" indent="0" algn="just">
              <a:buNone/>
            </a:pPr>
            <a:r>
              <a:rPr lang="az-Cyrl-AZ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 -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Ввійти в </a:t>
            </a: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програму</a:t>
            </a:r>
            <a:endParaRPr lang="en-US" dirty="0">
              <a:solidFill>
                <a:schemeClr val="bg1"/>
              </a:solidFill>
              <a:latin typeface="Century Gothic" charset="0"/>
            </a:endParaRPr>
          </a:p>
          <a:p>
            <a:pPr marL="0" indent="0" algn="just">
              <a:buNone/>
            </a:pPr>
            <a:r>
              <a:rPr lang="az-Cyrl-AZ" sz="2400" dirty="0">
                <a:solidFill>
                  <a:schemeClr val="bg1"/>
                </a:solidFill>
                <a:latin typeface="Calibri" charset="0"/>
              </a:rPr>
              <a:t> 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- В меню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натиснути вкладку «Вставка»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dirty="0">
                <a:solidFill>
                  <a:schemeClr val="bg1"/>
                </a:solidFill>
                <a:latin typeface="Calibri" charset="0"/>
              </a:rPr>
              <a:t> 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-</a:t>
            </a:r>
            <a:r>
              <a:rPr lang="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Вибрати елемент «Фігури»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dirty="0">
                <a:solidFill>
                  <a:schemeClr val="bg1"/>
                </a:solidFill>
                <a:latin typeface="Calibri" charset="0"/>
              </a:rPr>
              <a:t> 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-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Вибрати фігуру</a:t>
            </a:r>
          </a:p>
          <a:p>
            <a:pPr marL="0" indent="0" algn="just">
              <a:buNone/>
            </a:pPr>
            <a:r>
              <a:rPr lang="uk-UA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- Натиснути в будь якому місці робочої області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ru" b="1" dirty="0">
                <a:solidFill>
                  <a:schemeClr val="bg1"/>
                </a:solidFill>
                <a:latin typeface="Verdana" charset="0"/>
              </a:rPr>
              <a:t> - </a:t>
            </a:r>
            <a:r>
              <a:rPr lang="ru" dirty="0">
                <a:solidFill>
                  <a:schemeClr val="bg1"/>
                </a:solidFill>
                <a:latin typeface="Verdana" charset="0"/>
              </a:rPr>
              <a:t>Перевірити чи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було додано обрану фігуру </a:t>
            </a:r>
          </a:p>
          <a:p>
            <a:pPr marL="0" indent="0" algn="just">
              <a:buNone/>
            </a:pPr>
            <a:endParaRPr lang="ru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Expected: </a:t>
            </a:r>
            <a:r>
              <a:rPr lang="uk-UA" sz="2400" dirty="0" smtClean="0">
                <a:solidFill>
                  <a:schemeClr val="bg1"/>
                </a:solidFill>
                <a:latin typeface="Verdana" charset="0"/>
              </a:rPr>
              <a:t>Обрана фігура була додана</a:t>
            </a:r>
            <a:endParaRPr lang="en-US" sz="2400" b="1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Actual: </a:t>
            </a:r>
            <a:r>
              <a:rPr lang="uk-UA" sz="2400" dirty="0">
                <a:solidFill>
                  <a:schemeClr val="bg1"/>
                </a:solidFill>
                <a:latin typeface="Verdana" charset="0"/>
              </a:rPr>
              <a:t>Обрана фігура була додана</a:t>
            </a:r>
            <a:r>
              <a:rPr lang="ru-RU" sz="24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Verdana" charset="0"/>
              </a:rPr>
              <a:t>успішно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Non</a:t>
            </a:r>
            <a:r>
              <a:rPr lang="uk-UA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functional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UI</a:t>
            </a:r>
            <a:r>
              <a:rPr lang="uk-UA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UX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5106571"/>
            <a:ext cx="8946541" cy="1141827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>
                <a:solidFill>
                  <a:schemeClr val="bg1"/>
                </a:solidFill>
              </a:rPr>
              <a:t>Інтерфейс є надмірним та перебільшеним, передбачено весь основний функціонал, але також додано забагато функціоналу що ніколи не буде використовуватись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598" y="1157348"/>
            <a:ext cx="7485061" cy="398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9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Non</a:t>
            </a:r>
            <a:r>
              <a:rPr lang="uk-UA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functional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Performance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937816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Task</a:t>
            </a:r>
            <a:r>
              <a:rPr lang="uk-UA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Система повинна відкрити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документ,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не пізніше ніж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через 5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секунд після натискання на кнопку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Edit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Steps</a:t>
            </a:r>
            <a:r>
              <a:rPr lang="uk-UA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uk-UA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Ввійти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додаток</a:t>
            </a:r>
          </a:p>
          <a:p>
            <a:pPr marL="0" lv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Вибрати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файл для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відкривання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Після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натиснення кнопки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«</a:t>
            </a:r>
            <a:r>
              <a:rPr lang="en-US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Edit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»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виміряти час відкриття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документа з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подальшою можливостю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його редагування .</a:t>
            </a:r>
            <a:endParaRPr lang="en-US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endParaRPr lang="uk-UA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az-Cyrl-AZ" b="1" dirty="0">
                <a:solidFill>
                  <a:schemeClr val="bg1"/>
                </a:solidFill>
                <a:latin typeface="Verdana" charset="0"/>
              </a:rPr>
              <a:t>Expected: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Файл відкриється для редагування</a:t>
            </a:r>
            <a:endParaRPr lang="en-US" b="1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b="1" dirty="0">
                <a:solidFill>
                  <a:schemeClr val="bg1"/>
                </a:solidFill>
                <a:latin typeface="Verdana" charset="0"/>
              </a:rPr>
              <a:t>Actual: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Файл для редагування був відкритий успішно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Positive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Task: </a:t>
            </a:r>
            <a:r>
              <a:rPr lang="ru-RU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Додати</a:t>
            </a:r>
            <a:r>
              <a:rPr lang="ru-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зображення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на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новий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лист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Steps: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</a:t>
            </a:r>
            <a:r>
              <a:rPr lang="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Ввійти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програму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 Перейти </a:t>
            </a:r>
            <a:r>
              <a:rPr lang="ru-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вкладку «Вставка»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Натиснути іконку «Рисунок»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 </a:t>
            </a:r>
            <a:r>
              <a:rPr lang="ru-RU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Вибрати</a:t>
            </a:r>
            <a:r>
              <a:rPr lang="ru-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файл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</a:t>
            </a:r>
            <a:r>
              <a:rPr lang="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Натиснути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«Вставити»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</a:t>
            </a:r>
            <a:r>
              <a:rPr lang="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Перевірити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зображення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додано</a:t>
            </a:r>
            <a: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Expected</a:t>
            </a:r>
            <a:r>
              <a:rPr lang="ru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Зображення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буде додано </a:t>
            </a:r>
            <a:r>
              <a:rPr lang="ru-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і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відображено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на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екрані</a:t>
            </a:r>
            <a: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Actual</a:t>
            </a:r>
            <a:r>
              <a:rPr lang="ru-RU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Зображення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успішно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додано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053" y="641445"/>
            <a:ext cx="4285469" cy="456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2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_Plan_IonGreen_16X9_TP103417220.potx" id="{4B1FCF6B-AC37-473E-AFE9-684358FD50D7}" vid="{D849E02E-A37B-4F65-A00F-6E9D5C4BFA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бизнес-плана (светло-зеленое оформление, широкоэкранный формат)</Template>
  <TotalTime>66</TotalTime>
  <Words>334</Words>
  <Application>Microsoft Office PowerPoint</Application>
  <PresentationFormat>Широкоэкранный</PresentationFormat>
  <Paragraphs>74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Calibri</vt:lpstr>
      <vt:lpstr>Century Gothic</vt:lpstr>
      <vt:lpstr>Times New Roman</vt:lpstr>
      <vt:lpstr>Verdana</vt:lpstr>
      <vt:lpstr>Wingdings 3</vt:lpstr>
      <vt:lpstr>Ион</vt:lpstr>
      <vt:lpstr>Microsoft Excel</vt:lpstr>
      <vt:lpstr>Варіант 15</vt:lpstr>
      <vt:lpstr>Проведені типи тестування</vt:lpstr>
      <vt:lpstr>Functional Testing </vt:lpstr>
      <vt:lpstr>Functional Testing</vt:lpstr>
      <vt:lpstr>Functional Testing</vt:lpstr>
      <vt:lpstr>Non-functional: UI/UX Testing</vt:lpstr>
      <vt:lpstr>Non-functional: Performance Testing</vt:lpstr>
      <vt:lpstr>Positive Testing</vt:lpstr>
      <vt:lpstr>Negative Testing</vt:lpstr>
      <vt:lpstr>Висновок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Google slides</dc:title>
  <dc:creator>Andre</dc:creator>
  <cp:keywords/>
  <cp:lastModifiedBy>UserPc</cp:lastModifiedBy>
  <cp:revision>10</cp:revision>
  <cp:lastPrinted>2012-08-15T21:38:02Z</cp:lastPrinted>
  <dcterms:created xsi:type="dcterms:W3CDTF">2016-05-18T19:40:09Z</dcterms:created>
  <dcterms:modified xsi:type="dcterms:W3CDTF">2016-06-09T16:12:38Z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