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575FD-47D1-447F-823D-2CB83AFC04FA}" type="datetimeFigureOut">
              <a:rPr lang="en-US"/>
              <a:t>4/13/2016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8FA7A-F59D-44EC-B890-DCDAE66FE21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2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8FA7A-F59D-44EC-B890-DCDAE66FE21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21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8FA7A-F59D-44EC-B890-DCDAE66FE21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54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8FA7A-F59D-44EC-B890-DCDAE66FE21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86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8FA7A-F59D-44EC-B890-DCDAE66FE21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71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8FA7A-F59D-44EC-B890-DCDAE66FE21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8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z-Cyrl-AZ" dirty="0">
                <a:latin typeface="Verdana" charset="0"/>
              </a:rPr>
              <a:t>Тестування простого предмета</a:t>
            </a:r>
            <a:endParaRPr lang="en-US" dirty="0">
              <a:latin typeface="Verdan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Ihor Sakaylyuk PI-13-2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300" y="696913"/>
            <a:ext cx="10726461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az-Cyrl-AZ" b="1" dirty="0">
                <a:latin typeface="Verdana" charset="0"/>
              </a:rPr>
              <a:t>Вимога: </a:t>
            </a:r>
            <a:r>
              <a:rPr lang="ru-RU" dirty="0">
                <a:latin typeface="Verdana" charset="0"/>
              </a:rPr>
              <a:t>перш за все зошит повинен виконувати свою основну</a:t>
            </a:r>
            <a:endParaRPr lang="en-US" dirty="0">
              <a:latin typeface="Verdana" charset="0"/>
            </a:endParaRPr>
          </a:p>
          <a:p>
            <a:pPr algn="ctr"/>
            <a:r>
              <a:rPr lang="az-Cyrl-AZ" dirty="0">
                <a:latin typeface="Verdana" charset="0"/>
              </a:rPr>
              <a:t>функцію, тобто зберігати інформацію.</a:t>
            </a:r>
            <a:endParaRPr lang="en-US" dirty="0">
              <a:latin typeface="Verdana" charset="0"/>
            </a:endParaRPr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2432" y="1906380"/>
            <a:ext cx="10677731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az-Cyrl-AZ" b="1" dirty="0">
                <a:solidFill>
                  <a:srgbClr val="FFFFFF"/>
                </a:solidFill>
                <a:latin typeface="Verdana" charset="0"/>
              </a:rPr>
              <a:t>Результат: </a:t>
            </a:r>
            <a:r>
              <a:rPr lang="az-Cyrl-AZ" b="1" dirty="0">
                <a:solidFill>
                  <a:srgbClr val="008000"/>
                </a:solidFill>
                <a:latin typeface="Verdana" charset="0"/>
              </a:rPr>
              <a:t>Успішно. </a:t>
            </a:r>
            <a:r>
              <a:rPr lang="ru-RU" dirty="0">
                <a:latin typeface="Verdana" charset="0"/>
              </a:rPr>
              <a:t>Після тестування можливості внесення інформації за допомогою ручки(</a:t>
            </a:r>
            <a:r>
              <a:rPr lang="en-US" dirty="0">
                <a:latin typeface="Verdana" charset="0"/>
              </a:rPr>
              <a:t>qPen</a:t>
            </a:r>
            <a:r>
              <a:rPr lang="az-Cyrl-AZ" dirty="0">
                <a:latin typeface="Verdana" charset="0"/>
              </a:rPr>
              <a:t> 10</a:t>
            </a:r>
            <a:r>
              <a:rPr lang="en-US" dirty="0">
                <a:latin typeface="Verdana" charset="0"/>
              </a:rPr>
              <a:t>m</a:t>
            </a:r>
            <a:r>
              <a:rPr lang="az-Cyrl-AZ" dirty="0">
                <a:latin typeface="Verdana" charset="0"/>
              </a:rPr>
              <a:t>) та олівця(</a:t>
            </a:r>
            <a:r>
              <a:rPr lang="en-US" dirty="0">
                <a:latin typeface="Verdana" charset="0"/>
              </a:rPr>
              <a:t>skipper hb</a:t>
            </a:r>
            <a:r>
              <a:rPr lang="ru-RU" dirty="0">
                <a:latin typeface="Verdana" charset="0"/>
              </a:rPr>
              <a:t>) не було виявлено ніяких побічних ефектів.</a:t>
            </a:r>
            <a:endParaRPr lang="en-US" dirty="0">
              <a:latin typeface="Verdana" charset="0"/>
            </a:endParaRPr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2432" y="3672165"/>
            <a:ext cx="10726461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az-Cyrl-AZ" b="1" dirty="0">
                <a:latin typeface="Century Gothic" charset="0"/>
              </a:rPr>
              <a:t>2. Вимога: </a:t>
            </a:r>
            <a:r>
              <a:rPr lang="ru-RU" dirty="0">
                <a:latin typeface="Century Gothic" charset="0"/>
              </a:rPr>
              <a:t>зошит повинен містити всю необхідну інформацію (формат, кількість аркушів, виробник) на тильній стороні.</a:t>
            </a:r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5564" y="4946123"/>
            <a:ext cx="10677731" cy="120032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just"/>
            <a:r>
              <a:rPr lang="az-Cyrl-AZ" b="1" dirty="0">
                <a:solidFill>
                  <a:srgbClr val="FFFFFF"/>
                </a:solidFill>
                <a:latin typeface="Verdana" charset="0"/>
              </a:rPr>
              <a:t>Результат:</a:t>
            </a:r>
            <a:r>
              <a:rPr lang="az-Cyrl-AZ" b="1" dirty="0">
                <a:solidFill>
                  <a:srgbClr val="008000"/>
                </a:solidFill>
                <a:latin typeface="Verdana" charset="0"/>
              </a:rPr>
              <a:t> Успішно.</a:t>
            </a:r>
            <a:r>
              <a:rPr lang="az-Cyrl-AZ" dirty="0">
                <a:solidFill>
                  <a:srgbClr val="FFFFFF"/>
                </a:solidFill>
                <a:latin typeface="Verdana" charset="0"/>
              </a:rPr>
              <a:t> Всі основні характаристики(к-сть аркушів</a:t>
            </a:r>
            <a:r>
              <a:rPr lang="ru" dirty="0">
                <a:solidFill>
                  <a:srgbClr val="FFFFFF"/>
                </a:solidFill>
                <a:latin typeface="Verdana" charset="0"/>
              </a:rPr>
              <a:t>: 48</a:t>
            </a:r>
            <a:r>
              <a:rPr lang="az-Cyrl-AZ" dirty="0">
                <a:solidFill>
                  <a:srgbClr val="FFFFFF"/>
                </a:solidFill>
                <a:latin typeface="Verdana" charset="0"/>
              </a:rPr>
              <a:t>, </a:t>
            </a:r>
            <a:r>
              <a:rPr lang="ru" dirty="0">
                <a:solidFill>
                  <a:srgbClr val="FFFFFF"/>
                </a:solidFill>
                <a:latin typeface="Verdana" charset="0"/>
              </a:rPr>
              <a:t>формат: «в </a:t>
            </a:r>
            <a:r>
              <a:rPr lang="ru" dirty="0" err="1">
                <a:solidFill>
                  <a:srgbClr val="FFFFFF"/>
                </a:solidFill>
                <a:latin typeface="Verdana" charset="0"/>
              </a:rPr>
              <a:t>клітинку</a:t>
            </a:r>
            <a:r>
              <a:rPr lang="ru" dirty="0">
                <a:solidFill>
                  <a:srgbClr val="FFFFFF"/>
                </a:solidFill>
                <a:latin typeface="Verdana" charset="0"/>
              </a:rPr>
              <a:t>», </a:t>
            </a:r>
            <a:r>
              <a:rPr lang="ru" dirty="0" err="1">
                <a:solidFill>
                  <a:srgbClr val="FFFFFF"/>
                </a:solidFill>
                <a:latin typeface="Verdana" charset="0"/>
              </a:rPr>
              <a:t>виробник</a:t>
            </a:r>
            <a:r>
              <a:rPr lang="ru" dirty="0">
                <a:solidFill>
                  <a:srgbClr val="FFFFFF"/>
                </a:solidFill>
                <a:latin typeface="Verdana" charset="0"/>
              </a:rPr>
              <a:t>: “</a:t>
            </a:r>
            <a:r>
              <a:rPr lang="az-Cyrl-AZ">
                <a:solidFill>
                  <a:srgbClr val="FFFFFF"/>
                </a:solidFill>
                <a:latin typeface="Verdana" charset="0"/>
              </a:rPr>
              <a:t>Школярик</a:t>
            </a:r>
            <a:r>
              <a:rPr lang="ru" dirty="0">
                <a:solidFill>
                  <a:srgbClr val="FFFFFF"/>
                </a:solidFill>
                <a:latin typeface="Verdana" charset="0"/>
              </a:rPr>
              <a:t>”</a:t>
            </a:r>
            <a:r>
              <a:rPr lang="ru-RU" dirty="0">
                <a:latin typeface="Verdana" charset="0"/>
              </a:rPr>
              <a:t>) </a:t>
            </a:r>
            <a:r>
              <a:rPr lang="ru-RU" dirty="0" err="1">
                <a:latin typeface="Verdana" charset="0"/>
              </a:rPr>
              <a:t>містяться</a:t>
            </a:r>
            <a:r>
              <a:rPr lang="ru-RU" dirty="0">
                <a:latin typeface="Verdana" charset="0"/>
              </a:rPr>
              <a:t> на </a:t>
            </a:r>
            <a:r>
              <a:rPr lang="ru-RU" dirty="0" err="1">
                <a:latin typeface="Verdana" charset="0"/>
              </a:rPr>
              <a:t>тильній</a:t>
            </a:r>
            <a:r>
              <a:rPr lang="ru-RU" dirty="0">
                <a:latin typeface="Verdana" charset="0"/>
              </a:rPr>
              <a:t> </a:t>
            </a:r>
            <a:r>
              <a:rPr lang="ru-RU" dirty="0" err="1">
                <a:latin typeface="Verdana" charset="0"/>
              </a:rPr>
              <a:t>стороні</a:t>
            </a:r>
            <a:r>
              <a:rPr lang="ru-RU" dirty="0">
                <a:latin typeface="Verdana" charset="0"/>
              </a:rPr>
              <a:t> в правому </a:t>
            </a:r>
            <a:r>
              <a:rPr lang="ru-RU" dirty="0" err="1">
                <a:latin typeface="Verdana" charset="0"/>
              </a:rPr>
              <a:t>нижньму</a:t>
            </a:r>
            <a:r>
              <a:rPr lang="ru-RU" dirty="0">
                <a:latin typeface="Verdana" charset="0"/>
              </a:rPr>
              <a:t> </a:t>
            </a:r>
            <a:r>
              <a:rPr lang="ru-RU" dirty="0" err="1">
                <a:latin typeface="Verdana" charset="0"/>
              </a:rPr>
              <a:t>куті</a:t>
            </a:r>
            <a:r>
              <a:rPr lang="ru-RU" dirty="0">
                <a:latin typeface="Verdana" charset="0"/>
              </a:rPr>
              <a:t>(як і </a:t>
            </a:r>
            <a:r>
              <a:rPr lang="ru-RU" dirty="0" err="1">
                <a:latin typeface="Verdana" charset="0"/>
              </a:rPr>
              <a:t>очікувалося</a:t>
            </a:r>
            <a:r>
              <a:rPr lang="ru-RU" dirty="0">
                <a:latin typeface="Verdana" charset="0"/>
              </a:rPr>
              <a:t>).</a:t>
            </a:r>
            <a:endParaRPr lang="en-US" dirty="0">
              <a:latin typeface="Verdana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4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300" y="696913"/>
            <a:ext cx="10726461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az-Cyrl-AZ" b="1" dirty="0">
                <a:latin typeface="Century Gothic" charset="0"/>
              </a:rPr>
              <a:t>3. Вимога: </a:t>
            </a:r>
            <a:r>
              <a:rPr lang="ru-RU" dirty="0">
                <a:latin typeface="Century Gothic" charset="0"/>
              </a:rPr>
              <a:t>зошит</a:t>
            </a:r>
            <a:r>
              <a:rPr lang="az-Cyrl-AZ" b="1" dirty="0">
                <a:latin typeface="Century Gothic" charset="0"/>
              </a:rPr>
              <a:t>  </a:t>
            </a:r>
            <a:r>
              <a:rPr lang="ru-RU" dirty="0">
                <a:latin typeface="Century Gothic" charset="0"/>
              </a:rPr>
              <a:t>повинен підртимувати ідентифікацію користувача, тобто містити форму для внесення відомостей про власника.</a:t>
            </a:r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2432" y="1906380"/>
            <a:ext cx="10677731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just"/>
            <a:r>
              <a:rPr lang="az-Cyrl-AZ" b="1" dirty="0">
                <a:solidFill>
                  <a:srgbClr val="FFFFFF"/>
                </a:solidFill>
                <a:latin typeface="Century Gothic" charset="0"/>
              </a:rPr>
              <a:t>Результат:</a:t>
            </a:r>
            <a:r>
              <a:rPr lang="az-Cyrl-AZ" b="1" dirty="0">
                <a:solidFill>
                  <a:srgbClr val="008000"/>
                </a:solidFill>
                <a:latin typeface="Century Gothic" charset="0"/>
              </a:rPr>
              <a:t> Успішно. </a:t>
            </a:r>
            <a:r>
              <a:rPr lang="az-Cyrl-AZ" dirty="0">
                <a:solidFill>
                  <a:srgbClr val="FFFFFF"/>
                </a:solidFill>
                <a:latin typeface="Century Gothic" charset="0"/>
              </a:rPr>
              <a:t>На титульній ст</a:t>
            </a:r>
            <a:r>
              <a:rPr lang="ru" dirty="0">
                <a:solidFill>
                  <a:srgbClr val="FFFFFF"/>
                </a:solidFill>
                <a:latin typeface="Century Gothic" charset="0"/>
              </a:rPr>
              <a:t>о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роні зошита міститься форма для заповення</a:t>
            </a:r>
            <a:r>
              <a:rPr lang="ru-RU" b="1" dirty="0">
                <a:solidFill>
                  <a:srgbClr val="008000"/>
                </a:solidFill>
                <a:latin typeface="Century Gothic" charset="0"/>
              </a:rPr>
              <a:t> </a:t>
            </a:r>
            <a:r>
              <a:rPr lang="ru-RU" dirty="0">
                <a:latin typeface="Century Gothic" charset="0"/>
              </a:rPr>
              <a:t>інформації про властика(5 рядків).</a:t>
            </a:r>
            <a:endParaRPr lang="en-US" dirty="0">
              <a:latin typeface="Century Gothic" charset="0"/>
            </a:endParaRPr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2432" y="3672165"/>
            <a:ext cx="10726461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az-Cyrl-AZ" b="1" dirty="0">
                <a:latin typeface="Verdana" charset="0"/>
              </a:rPr>
              <a:t>4. Вимога: </a:t>
            </a:r>
            <a:r>
              <a:rPr lang="ru-RU" dirty="0">
                <a:latin typeface="Verdana" charset="0"/>
              </a:rPr>
              <a:t>зошит повинен підтримувати функцію видалення непотрібної інформації, шляхом виривання сторінок.</a:t>
            </a:r>
            <a:endParaRPr lang="en-US" dirty="0">
              <a:latin typeface="Verdana" charset="0"/>
            </a:endParaRPr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5564" y="4946123"/>
            <a:ext cx="10677731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just"/>
            <a:r>
              <a:rPr lang="az-Cyrl-AZ" b="1" dirty="0">
                <a:solidFill>
                  <a:srgbClr val="FFFFFF"/>
                </a:solidFill>
                <a:latin typeface="Century Gothic" charset="0"/>
              </a:rPr>
              <a:t>Результат:</a:t>
            </a:r>
            <a:r>
              <a:rPr lang="az-Cyrl-AZ" b="1" dirty="0">
                <a:solidFill>
                  <a:srgbClr val="008000"/>
                </a:solidFill>
                <a:latin typeface="Century Gothic" charset="0"/>
              </a:rPr>
              <a:t> </a:t>
            </a:r>
            <a:r>
              <a:rPr lang="az-Cyrl-AZ" b="1" dirty="0">
                <a:solidFill>
                  <a:srgbClr val="FF0000"/>
                </a:solidFill>
                <a:latin typeface="Century Gothic" charset="0"/>
              </a:rPr>
              <a:t>Невдало. 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Міститься побічний ефект. </a:t>
            </a:r>
            <a:r>
              <a:rPr lang="ru-RU" dirty="0" err="1">
                <a:solidFill>
                  <a:srgbClr val="FFFFFF"/>
                </a:solidFill>
                <a:latin typeface="Century Gothic" charset="0"/>
              </a:rPr>
              <a:t>Після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 charset="0"/>
              </a:rPr>
              <a:t>виривання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 n-</a:t>
            </a:r>
            <a:r>
              <a:rPr lang="ru-RU" dirty="0" err="1">
                <a:solidFill>
                  <a:srgbClr val="FFFFFF"/>
                </a:solidFill>
                <a:latin typeface="Century Gothic" charset="0"/>
              </a:rPr>
              <a:t>ої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 автоматично </a:t>
            </a:r>
            <a:r>
              <a:rPr lang="ru-RU" dirty="0" err="1">
                <a:solidFill>
                  <a:srgbClr val="FFFFFF"/>
                </a:solidFill>
                <a:latin typeface="Century Gothic" charset="0"/>
              </a:rPr>
              <a:t>випадає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 (</a:t>
            </a:r>
            <a:r>
              <a:rPr lang="ru" dirty="0" err="1">
                <a:solidFill>
                  <a:srgbClr val="FFFFFF"/>
                </a:solidFill>
                <a:latin typeface="Century Gothic" charset="0"/>
              </a:rPr>
              <a:t>кількість</a:t>
            </a:r>
            <a:r>
              <a:rPr lang="ru" dirty="0">
                <a:solidFill>
                  <a:srgbClr val="FFFFFF"/>
                </a:solidFill>
                <a:latin typeface="Century Gothic" charset="0"/>
              </a:rPr>
              <a:t> </a:t>
            </a:r>
            <a:r>
              <a:rPr lang="ru" dirty="0" err="1">
                <a:solidFill>
                  <a:srgbClr val="FFFFFF"/>
                </a:solidFill>
                <a:latin typeface="Century Gothic" charset="0"/>
              </a:rPr>
              <a:t>сторінок</a:t>
            </a:r>
            <a:r>
              <a:rPr lang="ru" dirty="0">
                <a:solidFill>
                  <a:srgbClr val="FFFFFF"/>
                </a:solidFill>
                <a:latin typeface="Century Gothic" charset="0"/>
              </a:rPr>
              <a:t> – </a:t>
            </a:r>
            <a:r>
              <a:rPr lang="en-US" dirty="0">
                <a:solidFill>
                  <a:srgbClr val="FFFFFF"/>
                </a:solidFill>
                <a:latin typeface="Century Gothic" charset="0"/>
              </a:rPr>
              <a:t>n</a:t>
            </a:r>
            <a:r>
              <a:rPr lang="ru-RU" dirty="0">
                <a:latin typeface="Century Gothic" charset="0"/>
              </a:rPr>
              <a:t>)</a:t>
            </a:r>
            <a:r>
              <a:rPr lang="ru" dirty="0">
                <a:latin typeface="Century Gothic" charset="0"/>
              </a:rPr>
              <a:t>-а</a:t>
            </a:r>
            <a:r>
              <a:rPr lang="az-Cyrl-AZ" dirty="0">
                <a:latin typeface="Century Gothic" charset="0"/>
              </a:rPr>
              <a:t> сторінка.</a:t>
            </a:r>
            <a:r>
              <a:rPr lang="ru" dirty="0">
                <a:solidFill>
                  <a:srgbClr val="FF0000"/>
                </a:solidFill>
                <a:latin typeface="Century Gothic" charset="0"/>
              </a:rPr>
              <a:t>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0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300" y="696913"/>
            <a:ext cx="10726461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az-Cyrl-AZ" b="1" dirty="0">
                <a:latin typeface="Verdana" charset="0"/>
              </a:rPr>
              <a:t>5. Вимога: зошит </a:t>
            </a:r>
            <a:r>
              <a:rPr lang="az-Cyrl-AZ" dirty="0">
                <a:latin typeface="Verdana" charset="0"/>
              </a:rPr>
              <a:t>повинен відповідати </a:t>
            </a:r>
            <a:r>
              <a:rPr lang="ru" dirty="0">
                <a:latin typeface="Verdana" charset="0"/>
              </a:rPr>
              <a:t>характеристикам, </a:t>
            </a:r>
            <a:r>
              <a:rPr lang="ru" dirty="0" err="1">
                <a:latin typeface="Verdana" charset="0"/>
              </a:rPr>
              <a:t>зазначеним</a:t>
            </a:r>
            <a:r>
              <a:rPr lang="ru" dirty="0">
                <a:latin typeface="Verdana" charset="0"/>
              </a:rPr>
              <a:t> на </a:t>
            </a:r>
            <a:r>
              <a:rPr lang="ru" dirty="0" err="1">
                <a:latin typeface="Verdana" charset="0"/>
              </a:rPr>
              <a:t>тильній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стороні</a:t>
            </a:r>
            <a:r>
              <a:rPr lang="ru" dirty="0">
                <a:latin typeface="Verdana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2432" y="1906380"/>
            <a:ext cx="10677731" cy="120032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just"/>
            <a:r>
              <a:rPr lang="az-Cyrl-AZ" b="1" dirty="0">
                <a:solidFill>
                  <a:srgbClr val="FFFFFF"/>
                </a:solidFill>
                <a:latin typeface="Century Gothic" charset="0"/>
              </a:rPr>
              <a:t>Результат:</a:t>
            </a:r>
            <a:r>
              <a:rPr lang="az-Cyrl-AZ" b="1" dirty="0">
                <a:solidFill>
                  <a:srgbClr val="008000"/>
                </a:solidFill>
                <a:latin typeface="Century Gothic" charset="0"/>
              </a:rPr>
              <a:t> Успішно. 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Розгорнувши зошит можна переконатися в тому, що</a:t>
            </a:r>
            <a:r>
              <a:rPr lang="az-Cyrl-AZ" dirty="0">
                <a:solidFill>
                  <a:srgbClr val="FFFFFF"/>
                </a:solidFill>
                <a:latin typeface="Century Gothic" charset="0"/>
              </a:rPr>
              <a:t> формат зошита – «в клітинку». Кількість сторінок теж збігається із зазначеною кількістю(48 аркушів).</a:t>
            </a:r>
            <a:endParaRPr lang="en-US" dirty="0">
              <a:solidFill>
                <a:srgbClr val="FFFFFF"/>
              </a:solidFill>
              <a:latin typeface="Century Gothic" charset="0"/>
            </a:endParaRPr>
          </a:p>
          <a:p>
            <a:pPr algn="just"/>
            <a:r>
              <a:rPr lang="az-Cyrl-AZ" b="1" dirty="0">
                <a:latin typeface="Century Gothic" charset="0"/>
              </a:rPr>
              <a:t> </a:t>
            </a:r>
            <a:endParaRPr lang="en-US" b="1" dirty="0">
              <a:latin typeface="Century Gothic" charset="0"/>
            </a:endParaRPr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2432" y="3672165"/>
            <a:ext cx="10726461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az-Cyrl-AZ" b="1" dirty="0">
                <a:latin typeface="Verdana" charset="0"/>
              </a:rPr>
              <a:t>6. Вимога: </a:t>
            </a:r>
            <a:r>
              <a:rPr lang="ru-RU" dirty="0">
                <a:latin typeface="Verdana" charset="0"/>
              </a:rPr>
              <a:t>зошит повинен містити поля для нототок та зауважень з правого боку кожного аркуша.</a:t>
            </a:r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5564" y="4946123"/>
            <a:ext cx="10677731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just"/>
            <a:r>
              <a:rPr lang="az-Cyrl-AZ" b="1" dirty="0">
                <a:solidFill>
                  <a:srgbClr val="FFFFFF"/>
                </a:solidFill>
                <a:latin typeface="Century Gothic" charset="0"/>
              </a:rPr>
              <a:t>Результат:</a:t>
            </a:r>
            <a:r>
              <a:rPr lang="az-Cyrl-AZ" b="1" dirty="0">
                <a:solidFill>
                  <a:srgbClr val="008000"/>
                </a:solidFill>
                <a:latin typeface="Century Gothic" charset="0"/>
              </a:rPr>
              <a:t> Успішно. 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Поля для нотаток містяться </a:t>
            </a:r>
            <a:r>
              <a:rPr lang="ru-RU" dirty="0">
                <a:latin typeface="Century Gothic" charset="0"/>
              </a:rPr>
              <a:t>на кохному аркуші і виділені червоним кольором.</a:t>
            </a:r>
            <a:endParaRPr lang="en-US" dirty="0">
              <a:latin typeface="Century Gothic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6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300" y="696913"/>
            <a:ext cx="10726461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az-Cyrl-AZ" b="1" dirty="0">
                <a:latin typeface="Century Gothic" charset="0"/>
              </a:rPr>
              <a:t>7. Вимога: </a:t>
            </a:r>
            <a:r>
              <a:rPr lang="ru-RU" dirty="0">
                <a:latin typeface="Century Gothic" charset="0"/>
              </a:rPr>
              <a:t>зошит повинен зберігати всі свої функціональні властивості та відповіний вонішній вигляд після тривалого часу використання.</a:t>
            </a:r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2432" y="1906380"/>
            <a:ext cx="10677731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just"/>
            <a:r>
              <a:rPr lang="az-Cyrl-AZ" b="1" dirty="0">
                <a:solidFill>
                  <a:srgbClr val="FFFFFF"/>
                </a:solidFill>
                <a:latin typeface="Century Gothic" charset="0"/>
              </a:rPr>
              <a:t>     Результат:</a:t>
            </a:r>
            <a:r>
              <a:rPr lang="az-Cyrl-AZ" b="1" dirty="0">
                <a:solidFill>
                  <a:srgbClr val="008000"/>
                </a:solidFill>
                <a:latin typeface="Century Gothic" charset="0"/>
              </a:rPr>
              <a:t> Успішно. </a:t>
            </a:r>
            <a:r>
              <a:rPr lang="ru-RU" dirty="0">
                <a:latin typeface="Century Gothic" charset="0"/>
              </a:rPr>
              <a:t>Після використання зошита протягом одного семестру(17 тижнів) ніяких значних пошкоджень не знайшлося.</a:t>
            </a:r>
            <a:endParaRPr lang="en-US" dirty="0">
              <a:latin typeface="Century Gothic" charset="0"/>
            </a:endParaRPr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2432" y="3672165"/>
            <a:ext cx="10726461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az-Cyrl-AZ" b="1" dirty="0">
                <a:latin typeface="Verdana" charset="0"/>
              </a:rPr>
              <a:t>8. Вимога: </a:t>
            </a:r>
            <a:r>
              <a:rPr lang="ru-RU" dirty="0">
                <a:latin typeface="Verdana" charset="0"/>
              </a:rPr>
              <a:t>зошит повинен витримувати більшість видів</a:t>
            </a:r>
            <a:r>
              <a:rPr lang="az-Cyrl-AZ" b="1" dirty="0">
                <a:latin typeface="Verdana" charset="0"/>
              </a:rPr>
              <a:t> </a:t>
            </a:r>
            <a:r>
              <a:rPr lang="ru-RU" dirty="0">
                <a:latin typeface="Verdana" charset="0"/>
              </a:rPr>
              <a:t>пристроїв для внесення інформації без побічних ефектів.</a:t>
            </a:r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5564" y="4946123"/>
            <a:ext cx="10677731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just"/>
            <a:r>
              <a:rPr lang="az-Cyrl-AZ" b="1" dirty="0">
                <a:solidFill>
                  <a:srgbClr val="FFFFFF"/>
                </a:solidFill>
                <a:latin typeface="Century Gothic" charset="0"/>
              </a:rPr>
              <a:t>Результат:</a:t>
            </a:r>
            <a:r>
              <a:rPr lang="az-Cyrl-AZ" b="1" dirty="0">
                <a:solidFill>
                  <a:srgbClr val="008000"/>
                </a:solidFill>
                <a:latin typeface="Verdana" charset="0"/>
              </a:rPr>
              <a:t> </a:t>
            </a:r>
            <a:r>
              <a:rPr lang="az-Cyrl-AZ" b="1" dirty="0">
                <a:solidFill>
                  <a:srgbClr val="008000"/>
                </a:solidFill>
                <a:latin typeface="Century Gothic" charset="0"/>
              </a:rPr>
              <a:t>Успішно. </a:t>
            </a:r>
            <a:r>
              <a:rPr lang="ru-RU" dirty="0">
                <a:solidFill>
                  <a:srgbClr val="FFFFFF"/>
                </a:solidFill>
                <a:latin typeface="Century Gothic" charset="0"/>
              </a:rPr>
              <a:t>Після тестування за допомогою різних видів ручок та олівців не було виявлено ніяких побічних ефектів.</a:t>
            </a:r>
            <a:endParaRPr lang="en-US" dirty="0">
              <a:solidFill>
                <a:srgbClr val="FFFFFF"/>
              </a:solidFill>
              <a:latin typeface="Century Gothic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1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9574" y="3081959"/>
            <a:ext cx="468133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600" dirty="0"/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57859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Quotable</vt:lpstr>
      <vt:lpstr>Тестування простого предмета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</cp:revision>
  <dcterms:created xsi:type="dcterms:W3CDTF">2014-08-26T23:49:58Z</dcterms:created>
  <dcterms:modified xsi:type="dcterms:W3CDTF">2016-04-13T13:39:10Z</dcterms:modified>
</cp:coreProperties>
</file>