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210A-71B0-49B8-B433-4FEB212DA3F0}" type="datetimeFigureOut">
              <a:rPr lang="en-US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5FE7A-526E-4540-93E1-0F7631B926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5FE7A-526E-4540-93E1-0F7631B926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Тестування Продукту</a:t>
            </a:r>
            <a:br>
              <a:rPr lang="en-US" dirty="0"/>
            </a:br>
            <a:r>
              <a:rPr lang="en-US" dirty="0">
                <a:latin typeface="Verdana" charset="0"/>
              </a:rPr>
              <a:t>Slack: Mobile Client for Communication tool.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Сакайлюк І. М ПІ-13-2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096" y="2966002"/>
            <a:ext cx="5426696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3312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1270" y="564311"/>
            <a:ext cx="274320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Functional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13" y="1766888"/>
            <a:ext cx="7261052" cy="486287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FFFF"/>
                </a:solidFill>
                <a:latin typeface="Calibri" charset="0"/>
              </a:rPr>
              <a:t>Task: 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Перевірити</a:t>
            </a:r>
            <a:r>
              <a:rPr lang="ru-RU" sz="20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функцію</a:t>
            </a:r>
            <a:r>
              <a:rPr lang="ru-RU" sz="20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надсилання</a:t>
            </a:r>
            <a:r>
              <a:rPr lang="ru-RU" sz="20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повідомлень</a:t>
            </a:r>
            <a:r>
              <a:rPr lang="ru-RU" sz="20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слакботу</a:t>
            </a:r>
            <a:endParaRPr lang="en-US" sz="2000" dirty="0">
              <a:solidFill>
                <a:srgbClr val="FFFFFF"/>
              </a:solidFill>
              <a:latin typeface="Calibri" charset="0"/>
            </a:endParaRPr>
          </a:p>
          <a:p>
            <a:pPr algn="just"/>
            <a:endParaRPr lang="en-US" sz="2000" dirty="0">
              <a:solidFill>
                <a:srgbClr val="FFFFFF"/>
              </a:solidFill>
              <a:latin typeface="Calibri" charset="0"/>
            </a:endParaRPr>
          </a:p>
          <a:p>
            <a:pPr algn="just"/>
            <a:r>
              <a:rPr lang="en-US" sz="2000" b="1" dirty="0">
                <a:solidFill>
                  <a:srgbClr val="FFFFFF"/>
                </a:solidFill>
                <a:latin typeface="Calibri" charset="0"/>
              </a:rPr>
              <a:t>Steps:</a:t>
            </a:r>
          </a:p>
          <a:p>
            <a:pPr algn="just"/>
            <a:r>
              <a:rPr lang="az-Cyrl-AZ" sz="2000" dirty="0">
                <a:solidFill>
                  <a:srgbClr val="FFFFFF"/>
                </a:solidFill>
                <a:latin typeface="Calibri" charset="0"/>
              </a:rPr>
              <a:t>  - Ввійти в додаток</a:t>
            </a:r>
          </a:p>
          <a:p>
            <a:pPr algn="just"/>
            <a:r>
              <a:rPr lang="az-Cyrl-AZ" sz="2000" dirty="0">
                <a:solidFill>
                  <a:srgbClr val="FFFFFF"/>
                </a:solidFill>
                <a:latin typeface="Calibri" charset="0"/>
              </a:rPr>
              <a:t>  - В меню direct messages вибрати slackbot</a:t>
            </a:r>
            <a:endParaRPr lang="en-US" sz="2000" dirty="0">
              <a:solidFill>
                <a:srgbClr val="FFFFFF"/>
              </a:solidFill>
              <a:latin typeface="Calibri" charset="0"/>
            </a:endParaRPr>
          </a:p>
          <a:p>
            <a:pPr algn="just"/>
            <a:r>
              <a:rPr lang="ru-RU" sz="2000" dirty="0">
                <a:solidFill>
                  <a:srgbClr val="FFFFFF"/>
                </a:solidFill>
                <a:latin typeface="Calibri" charset="0"/>
              </a:rPr>
              <a:t>  - 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Натиснути</a:t>
            </a:r>
            <a:r>
              <a:rPr lang="ru-RU" sz="2000" dirty="0">
                <a:solidFill>
                  <a:srgbClr val="FFFFFF"/>
                </a:solidFill>
                <a:latin typeface="Calibri" charset="0"/>
              </a:rPr>
              <a:t> на поле вводу 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Message</a:t>
            </a:r>
            <a:r>
              <a:rPr lang="ru-RU" sz="2000" dirty="0">
                <a:solidFill>
                  <a:srgbClr val="FFFFFF"/>
                </a:solidFill>
                <a:latin typeface="Calibri" charset="0"/>
              </a:rPr>
              <a:t> @</a:t>
            </a:r>
            <a:r>
              <a:rPr lang="ru-RU" sz="2000" dirty="0" err="1">
                <a:solidFill>
                  <a:srgbClr val="FFFFFF"/>
                </a:solidFill>
                <a:latin typeface="Calibri" charset="0"/>
              </a:rPr>
              <a:t>slackbot</a:t>
            </a:r>
            <a:endParaRPr lang="en-US" sz="2000" dirty="0">
              <a:solidFill>
                <a:srgbClr val="FFFFFF"/>
              </a:solidFill>
              <a:latin typeface="Calibri" charset="0"/>
            </a:endParaRPr>
          </a:p>
          <a:p>
            <a:pPr algn="just"/>
            <a:r>
              <a:rPr lang="az-Cyrl-AZ" sz="2000" dirty="0">
                <a:solidFill>
                  <a:srgbClr val="FFFFFF"/>
                </a:solidFill>
                <a:latin typeface="Calibri" charset="0"/>
              </a:rPr>
              <a:t>  - Написати повідомлення</a:t>
            </a:r>
            <a:endParaRPr lang="en-US" sz="2000" dirty="0">
              <a:solidFill>
                <a:srgbClr val="FFFFFF"/>
              </a:solidFill>
              <a:latin typeface="Calibri" charset="0"/>
            </a:endParaRPr>
          </a:p>
          <a:p>
            <a:pPr algn="just"/>
            <a:r>
              <a:rPr lang="az-Cyrl-AZ" sz="2000" dirty="0">
                <a:solidFill>
                  <a:srgbClr val="FFFFFF"/>
                </a:solidFill>
                <a:latin typeface="Calibri" charset="0"/>
              </a:rPr>
              <a:t>  - Натиснути Send</a:t>
            </a:r>
            <a:endParaRPr lang="en-US" sz="2000" dirty="0">
              <a:solidFill>
                <a:srgbClr val="FFFFFF"/>
              </a:solidFill>
              <a:latin typeface="Calibri" charset="0"/>
            </a:endParaRPr>
          </a:p>
          <a:p>
            <a:pPr algn="just"/>
            <a:br>
              <a:rPr lang="en-US" b="1" dirty="0">
                <a:solidFill>
                  <a:srgbClr val="000000"/>
                </a:solidFill>
                <a:latin typeface="Calibri" charset="0"/>
              </a:rPr>
            </a:br>
            <a:endParaRPr lang="en-US" b="1" dirty="0">
              <a:solidFill>
                <a:srgbClr val="000000"/>
              </a:solidFill>
              <a:latin typeface="Calibri" charset="0"/>
            </a:endParaRPr>
          </a:p>
          <a:p>
            <a:pPr algn="just"/>
            <a:r>
              <a:rPr lang="az-Cyrl-AZ" sz="2000" b="1">
                <a:solidFill>
                  <a:srgbClr val="FFFFFF"/>
                </a:solidFill>
                <a:latin typeface="Calibri" charset="0"/>
              </a:rPr>
              <a:t>Expected: </a:t>
            </a:r>
            <a:r>
              <a:rPr lang="az-Cyrl-AZ" sz="2000">
                <a:solidFill>
                  <a:srgbClr val="FFFFFF"/>
                </a:solidFill>
                <a:latin typeface="Calibri" charset="0"/>
              </a:rPr>
              <a:t>Повідомлення буде надіслане і slackbot відправить відповідь</a:t>
            </a:r>
            <a:endParaRPr lang="en-US" sz="2000" b="1" dirty="0">
              <a:solidFill>
                <a:srgbClr val="FFFFFF"/>
              </a:solidFill>
              <a:latin typeface="Calibri" charset="0"/>
            </a:endParaRPr>
          </a:p>
          <a:p>
            <a:pPr algn="just"/>
            <a:r>
              <a:rPr lang="az-Cyrl-AZ" sz="2000" b="1">
                <a:solidFill>
                  <a:srgbClr val="FFFFFF"/>
                </a:solidFill>
                <a:latin typeface="Calibri" charset="0"/>
              </a:rPr>
              <a:t>Actual:  </a:t>
            </a:r>
            <a:r>
              <a:rPr lang="az-Cyrl-AZ" sz="2000">
                <a:solidFill>
                  <a:srgbClr val="FFFFFF"/>
                </a:solidFill>
                <a:latin typeface="Calibri" charset="0"/>
              </a:rPr>
              <a:t>Повідомлення надіслане успішно</a:t>
            </a:r>
            <a:endParaRPr lang="ru-RU" sz="2000" dirty="0">
              <a:solidFill>
                <a:srgbClr val="FFFFFF"/>
              </a:solidFill>
              <a:latin typeface="Calibri" charset="0"/>
            </a:endParaRPr>
          </a:p>
          <a:p>
            <a:pPr algn="just"/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 descr="slackb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71" y="1818654"/>
            <a:ext cx="4363763" cy="28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1270" y="564311"/>
            <a:ext cx="274320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Functional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13" y="1766888"/>
            <a:ext cx="7261052" cy="301621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just"/>
            <a:r>
              <a:rPr lang="en-US" b="1" dirty="0">
                <a:solidFill>
                  <a:srgbClr val="FFFFFF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" dirty="0" err="1">
                <a:solidFill>
                  <a:srgbClr val="FFFFFF"/>
                </a:solidFill>
                <a:latin typeface="Verdana" charset="0"/>
              </a:rPr>
              <a:t>створення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нового каналу </a:t>
            </a:r>
            <a:endParaRPr lang="en-US" sz="2000" dirty="0">
              <a:solidFill>
                <a:srgbClr val="FFFFFF"/>
              </a:solidFill>
              <a:latin typeface="Verdana" charset="0"/>
            </a:endParaRPr>
          </a:p>
          <a:p>
            <a:pPr algn="just"/>
            <a:r>
              <a:rPr lang="en-US" b="1" dirty="0">
                <a:solidFill>
                  <a:srgbClr val="FFFFFF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rgbClr val="FFFFFF"/>
                </a:solidFill>
                <a:latin typeface="Century Gothic" charset="0"/>
              </a:rPr>
              <a:t> </a:t>
            </a:r>
          </a:p>
          <a:p>
            <a:pPr algn="just"/>
            <a:r>
              <a:rPr lang="az-Cyrl-AZ" dirty="0">
                <a:solidFill>
                  <a:srgbClr val="FFFFFF"/>
                </a:solidFill>
                <a:latin typeface="Verdana" charset="0"/>
              </a:rPr>
              <a:t>  - Ввійти в додаток</a:t>
            </a:r>
            <a:r>
              <a:rPr lang="en-US" dirty="0">
                <a:solidFill>
                  <a:srgbClr val="FFFFFF"/>
                </a:solidFill>
                <a:latin typeface="Century Gothic" charset="0"/>
              </a:rPr>
              <a:t> </a:t>
            </a:r>
          </a:p>
          <a:p>
            <a:pPr algn="just"/>
            <a:r>
              <a:rPr lang="az-Cyrl-AZ" sz="2000" dirty="0">
                <a:solidFill>
                  <a:srgbClr val="FFFFFF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rgbClr val="FFFFFF"/>
                </a:solidFill>
                <a:latin typeface="Verdana" charset="0"/>
              </a:rPr>
              <a:t>- В меню </a:t>
            </a:r>
            <a:r>
              <a:rPr lang="en-US" dirty="0">
                <a:solidFill>
                  <a:srgbClr val="FFFFFF"/>
                </a:solidFill>
                <a:latin typeface="Verdana" charset="0"/>
              </a:rPr>
              <a:t>channels 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натиснути на кнопку +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pPr algn="just"/>
            <a:r>
              <a:rPr lang="az-Cyrl-AZ" sz="2000" dirty="0">
                <a:solidFill>
                  <a:srgbClr val="FFFFFF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rgbClr val="FFFFFF"/>
                </a:solidFill>
                <a:latin typeface="Verdana" charset="0"/>
              </a:rPr>
              <a:t>-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Ввести 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назву каналу «</a:t>
            </a:r>
            <a:r>
              <a:rPr lang="en-US" dirty="0">
                <a:solidFill>
                  <a:srgbClr val="FFFFFF"/>
                </a:solidFill>
                <a:latin typeface="Verdana" charset="0"/>
              </a:rPr>
              <a:t>new channel»</a:t>
            </a:r>
          </a:p>
          <a:p>
            <a:pPr algn="just"/>
            <a:r>
              <a:rPr lang="az-Cyrl-AZ" sz="2000" dirty="0">
                <a:solidFill>
                  <a:srgbClr val="FFFFFF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rgbClr val="FFFFFF"/>
                </a:solidFill>
                <a:latin typeface="Verdana" charset="0"/>
              </a:rPr>
              <a:t>- Натиснути</a:t>
            </a:r>
            <a:r>
              <a:rPr lang="az-Cyrl-AZ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Verdana" charset="0"/>
              </a:rPr>
              <a:t>create</a:t>
            </a:r>
          </a:p>
          <a:p>
            <a:pPr algn="just"/>
            <a:r>
              <a:rPr lang="ru" b="1" dirty="0">
                <a:solidFill>
                  <a:srgbClr val="FFFFFF"/>
                </a:solidFill>
                <a:latin typeface="Verdana" charset="0"/>
              </a:rPr>
              <a:t> - </a:t>
            </a:r>
            <a:r>
              <a:rPr lang="ru" dirty="0" err="1">
                <a:solidFill>
                  <a:srgbClr val="FFFFFF"/>
                </a:solidFill>
                <a:latin typeface="Verdana" charset="0"/>
              </a:rPr>
              <a:t>Перевірити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" dirty="0" err="1">
                <a:solidFill>
                  <a:srgbClr val="FFFFFF"/>
                </a:solidFill>
                <a:latin typeface="Verdana" charset="0"/>
              </a:rPr>
              <a:t>чи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в меню </a:t>
            </a:r>
            <a:r>
              <a:rPr lang="en-US" dirty="0">
                <a:solidFill>
                  <a:srgbClr val="FFFFFF"/>
                </a:solidFill>
                <a:latin typeface="Verdana" charset="0"/>
              </a:rPr>
              <a:t>channels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" dirty="0" err="1">
                <a:solidFill>
                  <a:srgbClr val="FFFFFF"/>
                </a:solidFill>
                <a:latin typeface="Verdana" charset="0"/>
              </a:rPr>
              <a:t>з’явився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" dirty="0" err="1">
                <a:solidFill>
                  <a:srgbClr val="FFFFFF"/>
                </a:solidFill>
                <a:latin typeface="Verdana" charset="0"/>
              </a:rPr>
              <a:t>новий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канал</a:t>
            </a:r>
          </a:p>
          <a:p>
            <a:pPr algn="just"/>
            <a:endParaRPr lang="ru" dirty="0">
              <a:solidFill>
                <a:srgbClr val="FFFFFF"/>
              </a:solidFill>
              <a:latin typeface="Verdana" charset="0"/>
            </a:endParaRPr>
          </a:p>
          <a:p>
            <a:pPr algn="just"/>
            <a:r>
              <a:rPr lang="az-Cyrl-AZ" sz="2000" b="1">
                <a:solidFill>
                  <a:srgbClr val="FFFFFF"/>
                </a:solidFill>
                <a:latin typeface="Verdana" charset="0"/>
              </a:rPr>
              <a:t>Expected: </a:t>
            </a:r>
            <a:r>
              <a:rPr lang="ru-RU" sz="2000" dirty="0">
                <a:solidFill>
                  <a:srgbClr val="FFFFFF"/>
                </a:solidFill>
                <a:latin typeface="Verdana" charset="0"/>
              </a:rPr>
              <a:t>Канал «</a:t>
            </a:r>
            <a:r>
              <a:rPr lang="en-US" sz="2000" dirty="0">
                <a:solidFill>
                  <a:srgbClr val="FFFFFF"/>
                </a:solidFill>
                <a:latin typeface="Verdana" charset="0"/>
              </a:rPr>
              <a:t>new channel</a:t>
            </a:r>
            <a:r>
              <a:rPr lang="ru-RU" sz="2000" dirty="0">
                <a:solidFill>
                  <a:srgbClr val="FFFFFF"/>
                </a:solidFill>
                <a:latin typeface="Verdana" charset="0"/>
              </a:rPr>
              <a:t>» буде </a:t>
            </a:r>
            <a:r>
              <a:rPr lang="ru-RU" sz="2000" dirty="0" err="1">
                <a:solidFill>
                  <a:srgbClr val="FFFFFF"/>
                </a:solidFill>
                <a:latin typeface="Verdana" charset="0"/>
              </a:rPr>
              <a:t>створений</a:t>
            </a:r>
            <a:endParaRPr lang="en-US" sz="2000" b="1" dirty="0">
              <a:solidFill>
                <a:srgbClr val="FFFFFF"/>
              </a:solidFill>
              <a:latin typeface="Verdana" charset="0"/>
            </a:endParaRPr>
          </a:p>
          <a:p>
            <a:pPr algn="just"/>
            <a:r>
              <a:rPr lang="az-Cyrl-AZ" sz="2000" b="1">
                <a:solidFill>
                  <a:srgbClr val="FFFFFF"/>
                </a:solidFill>
                <a:latin typeface="Verdana" charset="0"/>
              </a:rPr>
              <a:t>Actual:  </a:t>
            </a:r>
            <a:r>
              <a:rPr lang="ru-RU" sz="2000" dirty="0">
                <a:solidFill>
                  <a:srgbClr val="FFFFFF"/>
                </a:solidFill>
                <a:latin typeface="Verdana" charset="0"/>
              </a:rPr>
              <a:t>Канал «</a:t>
            </a:r>
            <a:r>
              <a:rPr lang="en-US" sz="2000" dirty="0">
                <a:solidFill>
                  <a:srgbClr val="FFFFFF"/>
                </a:solidFill>
                <a:latin typeface="Verdana" charset="0"/>
              </a:rPr>
              <a:t>new channel»  </a:t>
            </a:r>
            <a:r>
              <a:rPr lang="ru-RU" sz="2000" dirty="0" err="1">
                <a:solidFill>
                  <a:srgbClr val="FFFFFF"/>
                </a:solidFill>
                <a:latin typeface="Verdana" charset="0"/>
              </a:rPr>
              <a:t>створений</a:t>
            </a:r>
            <a:r>
              <a:rPr lang="ru-RU" sz="2000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sz="2000" dirty="0" err="1">
                <a:solidFill>
                  <a:srgbClr val="FFFFFF"/>
                </a:solidFill>
                <a:latin typeface="Verdana" charset="0"/>
              </a:rPr>
              <a:t>успішно</a:t>
            </a:r>
            <a:endParaRPr lang="en-US" dirty="0"/>
          </a:p>
        </p:txBody>
      </p:sp>
      <p:pic>
        <p:nvPicPr>
          <p:cNvPr id="4" name="Picture 3" descr="new-chan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500" y="564311"/>
            <a:ext cx="3817522" cy="60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77549" y="635828"/>
            <a:ext cx="8557246" cy="138499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Verdana" charset="0"/>
              </a:rPr>
              <a:t>Non-functional: UI/UX Testing</a:t>
            </a:r>
          </a:p>
          <a:p>
            <a:pPr algn="ctr"/>
            <a:endParaRPr lang="en-US" sz="2800" b="1" dirty="0">
              <a:solidFill>
                <a:srgbClr val="000000"/>
              </a:solidFill>
              <a:latin typeface="Verdana" charset="0"/>
            </a:endParaRPr>
          </a:p>
          <a:p>
            <a:pPr algn="ctr"/>
            <a:endParaRPr lang="en-US" sz="2800" b="1" dirty="0">
              <a:latin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157" y="2612197"/>
            <a:ext cx="5687530" cy="193833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just"/>
            <a:r>
              <a:rPr lang="ru-RU" sz="2000" b="1" dirty="0" err="1">
                <a:solidFill>
                  <a:srgbClr val="FFFFFF"/>
                </a:solidFill>
                <a:latin typeface="Verdana" charset="0"/>
              </a:rPr>
              <a:t>Task</a:t>
            </a:r>
            <a:r>
              <a:rPr lang="ru-RU" sz="2000" b="1" dirty="0">
                <a:solidFill>
                  <a:srgbClr val="FFFFFF"/>
                </a:solidFill>
                <a:latin typeface="Verdana" charset="0"/>
              </a:rPr>
              <a:t>: </a:t>
            </a:r>
            <a:r>
              <a:rPr lang="ru-RU" sz="2000" dirty="0" err="1">
                <a:solidFill>
                  <a:srgbClr val="FFFFFF"/>
                </a:solidFill>
                <a:latin typeface="Verdana" charset="0"/>
              </a:rPr>
              <a:t>Перевірити</a:t>
            </a:r>
            <a:r>
              <a:rPr lang="ru-RU" sz="2000" dirty="0">
                <a:solidFill>
                  <a:srgbClr val="FFFFFF"/>
                </a:solidFill>
                <a:latin typeface="Verdana" charset="0"/>
              </a:rPr>
              <a:t> UI </a:t>
            </a:r>
            <a:r>
              <a:rPr lang="ru-RU" sz="2000" dirty="0" err="1">
                <a:solidFill>
                  <a:srgbClr val="FFFFFF"/>
                </a:solidFill>
                <a:latin typeface="Verdana" charset="0"/>
              </a:rPr>
              <a:t>елементи</a:t>
            </a:r>
            <a:r>
              <a:rPr lang="ru-RU" sz="2000" dirty="0">
                <a:solidFill>
                  <a:srgbClr val="FFFFFF"/>
                </a:solidFill>
                <a:latin typeface="Verdana" charset="0"/>
              </a:rPr>
              <a:t> в </a:t>
            </a:r>
            <a:r>
              <a:rPr lang="ru-RU" sz="2000" dirty="0" err="1">
                <a:solidFill>
                  <a:srgbClr val="FFFFFF"/>
                </a:solidFill>
                <a:latin typeface="Verdana" charset="0"/>
              </a:rPr>
              <a:t>налаштуваннях</a:t>
            </a:r>
            <a:r>
              <a:rPr lang="ru-RU" sz="2000" dirty="0">
                <a:solidFill>
                  <a:srgbClr val="FFFFFF"/>
                </a:solidFill>
                <a:latin typeface="Verdana" charset="0"/>
              </a:rPr>
              <a:t> каналу</a:t>
            </a:r>
            <a:r>
              <a:rPr lang="en-US" sz="2000" dirty="0">
                <a:solidFill>
                  <a:srgbClr val="FFFFFF"/>
                </a:solidFill>
                <a:latin typeface="Verdana" charset="0"/>
              </a:rPr>
              <a:t>  </a:t>
            </a:r>
          </a:p>
          <a:p>
            <a:pPr algn="just"/>
            <a:r>
              <a:rPr lang="en-US" sz="2000" b="1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Verdana" charset="0"/>
              </a:rPr>
              <a:t> 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pPr algn="just"/>
            <a:r>
              <a:rPr lang="en-US" sz="2000" b="1" dirty="0">
                <a:solidFill>
                  <a:srgbClr val="FFFFFF"/>
                </a:solidFill>
                <a:latin typeface="Verdana" charset="0"/>
              </a:rPr>
              <a:t>Defect: </a:t>
            </a:r>
            <a:r>
              <a:rPr lang="az-Cyrl-AZ" sz="2000">
                <a:solidFill>
                  <a:srgbClr val="FFFFFF"/>
                </a:solidFill>
                <a:latin typeface="Verdana" charset="0"/>
              </a:rPr>
              <a:t>кнопки редагування </a:t>
            </a:r>
            <a:r>
              <a:rPr lang="en-US" sz="2000" dirty="0">
                <a:solidFill>
                  <a:srgbClr val="FFFFFF"/>
                </a:solidFill>
                <a:latin typeface="Verdana" charset="0"/>
              </a:rPr>
              <a:t>channel info</a:t>
            </a:r>
            <a:r>
              <a:rPr lang="az-Cyrl-AZ" sz="2000">
                <a:solidFill>
                  <a:srgbClr val="FFFFFF"/>
                </a:solidFill>
                <a:latin typeface="Verdana" charset="0"/>
              </a:rPr>
              <a:t> та </a:t>
            </a:r>
            <a:r>
              <a:rPr lang="en-US" sz="2000" dirty="0">
                <a:solidFill>
                  <a:srgbClr val="FFFFFF"/>
                </a:solidFill>
                <a:latin typeface="Verdana" charset="0"/>
              </a:rPr>
              <a:t>channel topic</a:t>
            </a:r>
            <a:r>
              <a:rPr lang="az-Cyrl-AZ" sz="2000">
                <a:solidFill>
                  <a:srgbClr val="FFFFFF"/>
                </a:solidFill>
                <a:latin typeface="Verdana" charset="0"/>
              </a:rPr>
              <a:t> не реагують.</a:t>
            </a:r>
            <a:endParaRPr lang="az-Cyrl-AZ" sz="2000" dirty="0">
              <a:solidFill>
                <a:srgbClr val="FFFFFF"/>
              </a:solidFill>
              <a:latin typeface="Verdana" charset="0"/>
            </a:endParaRPr>
          </a:p>
          <a:p>
            <a:pPr algn="just"/>
            <a:endParaRPr lang="en-US" dirty="0"/>
          </a:p>
        </p:txBody>
      </p:sp>
      <p:pic>
        <p:nvPicPr>
          <p:cNvPr id="5" name="Picture 4" descr="not-respond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495" y="635828"/>
            <a:ext cx="4104041" cy="599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464" y="235038"/>
            <a:ext cx="8557246" cy="5232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Verdana" charset="0"/>
              </a:rPr>
              <a:t>Non-functional: Load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6623" y="3032263"/>
            <a:ext cx="9204324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Verdana" charset="0"/>
              </a:rPr>
              <a:t>Task: 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За допомогою інструментів автоматизації запустити надсилання випадкових повідомлень (45 повідомлень/хв)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Verdana" charset="0"/>
              </a:rPr>
              <a:t>Steps:</a:t>
            </a:r>
          </a:p>
          <a:p>
            <a:r>
              <a:rPr lang="ru" b="1" dirty="0">
                <a:solidFill>
                  <a:srgbClr val="FFFFFF"/>
                </a:solidFill>
                <a:latin typeface="Verdana" charset="0"/>
              </a:rPr>
              <a:t>        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-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Запустити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програму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для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надсилання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повідомлень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r>
              <a:rPr lang="az-Cyrl-AZ" dirty="0">
                <a:solidFill>
                  <a:srgbClr val="FFFFFF"/>
                </a:solidFill>
                <a:latin typeface="Verdana" charset="0"/>
              </a:rPr>
              <a:t>        - Зайти в додаток 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r>
              <a:rPr lang="az-Cyrl-AZ" dirty="0">
                <a:solidFill>
                  <a:srgbClr val="FFFFFF"/>
                </a:solidFill>
                <a:latin typeface="Verdana" charset="0"/>
              </a:rPr>
              <a:t>        - Самостійно написати повідомлення 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Verdana" charset="0"/>
              </a:rPr>
              <a:t>        -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Зупинити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програму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для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надсилання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повідомлень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Verdana" charset="0"/>
              </a:rPr>
              <a:t>        -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чи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,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набране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вами,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повідомлення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було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отримане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і за </a:t>
            </a:r>
            <a:r>
              <a:rPr lang="ru-RU" dirty="0" err="1">
                <a:solidFill>
                  <a:srgbClr val="FFFFFF"/>
                </a:solidFill>
                <a:latin typeface="Verdana" charset="0"/>
              </a:rPr>
              <a:t>який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  час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Verdana" charset="0"/>
              </a:rPr>
              <a:t> </a:t>
            </a:r>
          </a:p>
          <a:p>
            <a:r>
              <a:rPr lang="az-Cyrl-AZ" b="1" dirty="0">
                <a:solidFill>
                  <a:srgbClr val="FFFFFF"/>
                </a:solidFill>
                <a:latin typeface="Verdana" charset="0"/>
              </a:rPr>
              <a:t>Результат: </a:t>
            </a:r>
            <a:r>
              <a:rPr lang="ru-RU" dirty="0">
                <a:solidFill>
                  <a:srgbClr val="FFFFFF"/>
                </a:solidFill>
                <a:latin typeface="Verdana" charset="0"/>
              </a:rPr>
              <a:t>Повідомлення було отримане за 9 сек</a:t>
            </a:r>
            <a:endParaRPr lang="en-US" dirty="0">
              <a:solidFill>
                <a:srgbClr val="FFFFFF"/>
              </a:solidFill>
              <a:latin typeface="Verdana" charset="0"/>
            </a:endParaRPr>
          </a:p>
          <a:p>
            <a:endParaRPr lang="en-US" dirty="0"/>
          </a:p>
        </p:txBody>
      </p:sp>
      <p:pic>
        <p:nvPicPr>
          <p:cNvPr id="7" name="Picture 6" descr="Red_truck by team.labarna - This truck was one of the first things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8" y="841306"/>
            <a:ext cx="1858755" cy="20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464" y="235038"/>
            <a:ext cx="8557246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Verdana" charset="0"/>
              </a:rPr>
              <a:t>Non-functional: Performance Testing</a:t>
            </a:r>
          </a:p>
          <a:p>
            <a:pPr algn="ctr"/>
            <a:endParaRPr lang="en-US" sz="2800" b="1" dirty="0">
              <a:latin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7894" y="3347002"/>
            <a:ext cx="9204324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entury Gothic" charset="0"/>
              </a:rPr>
              <a:t>Task: </a:t>
            </a:r>
            <a:r>
              <a:rPr lang="ru-RU" b="1" dirty="0">
                <a:solidFill>
                  <a:srgbClr val="FFFFFF"/>
                </a:solidFill>
                <a:latin typeface="Century Gothic" charset="0"/>
              </a:rPr>
              <a:t>Система повинна</a:t>
            </a:r>
            <a:r>
              <a:rPr lang="ru" b="1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b="1" dirty="0">
                <a:solidFill>
                  <a:srgbClr val="FFFFFF"/>
                </a:solidFill>
                <a:latin typeface="Century Gothic" charset="0"/>
              </a:rPr>
              <a:t>відправляти повідомлення менш ніж за 10 секунд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entury Gothic" charset="0"/>
              </a:rPr>
              <a:t>Steps:</a:t>
            </a:r>
          </a:p>
          <a:p>
            <a:r>
              <a:rPr lang="az-Cyrl-AZ" dirty="0">
                <a:solidFill>
                  <a:srgbClr val="FFFFFF"/>
                </a:solidFill>
                <a:latin typeface="Century Gothic" charset="0"/>
              </a:rPr>
              <a:t>  -</a:t>
            </a:r>
            <a:r>
              <a:rPr lang="ru" dirty="0">
                <a:solidFill>
                  <a:srgbClr val="FFFFFF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Ввійти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в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додаток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r>
              <a:rPr lang="az-Cyrl-AZ" dirty="0">
                <a:solidFill>
                  <a:srgbClr val="FFFFFF"/>
                </a:solidFill>
                <a:latin typeface="Century Gothic" charset="0"/>
              </a:rPr>
              <a:t>  -</a:t>
            </a:r>
            <a:r>
              <a:rPr lang="ru" dirty="0">
                <a:solidFill>
                  <a:srgbClr val="FFFFFF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Вибрати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користувача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,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якому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буде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надіслане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повідомлення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Century Gothic" charset="0"/>
              </a:rPr>
              <a:t>  -</a:t>
            </a:r>
            <a:r>
              <a:rPr lang="ru" dirty="0">
                <a:solidFill>
                  <a:srgbClr val="FFFFFF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Надіслати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повідомлення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,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зафіксувавши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час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r>
              <a:rPr lang="ru-RU" dirty="0">
                <a:solidFill>
                  <a:srgbClr val="FFFFFF"/>
                </a:solidFill>
                <a:latin typeface="Century Gothic" charset="0"/>
              </a:rPr>
              <a:t>  -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Перевірити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час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надходження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в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додатку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користувача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,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якому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було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надіслане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повідомлення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r>
              <a:rPr lang="ru" b="1" dirty="0">
                <a:solidFill>
                  <a:srgbClr val="FFFFFF"/>
                </a:solidFill>
                <a:latin typeface="Century Gothic" charset="0"/>
              </a:rPr>
              <a:t>  -</a:t>
            </a:r>
            <a:r>
              <a:rPr lang="ru" b="1" dirty="0">
                <a:solidFill>
                  <a:srgbClr val="FFFFFF"/>
                </a:solidFill>
                <a:latin typeface="Times New Roman" charset="0"/>
              </a:rPr>
              <a:t> </a:t>
            </a:r>
            <a:r>
              <a:rPr lang="ru" dirty="0">
                <a:solidFill>
                  <a:srgbClr val="FFFFFF"/>
                </a:solidFill>
                <a:latin typeface="Times New Roman" charset="0"/>
              </a:rPr>
              <a:t>П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еревірити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чи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різниця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між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часом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надходження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та часом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надсилання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не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більша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10</a:t>
            </a:r>
            <a:br>
              <a:rPr lang="ru" b="1" dirty="0">
                <a:solidFill>
                  <a:srgbClr val="000000"/>
                </a:solidFill>
                <a:latin typeface="Century Gothic" charset="0"/>
              </a:rPr>
            </a:br>
            <a:br>
              <a:rPr lang="ru" b="1" dirty="0">
                <a:solidFill>
                  <a:srgbClr val="000000"/>
                </a:solidFill>
                <a:latin typeface="Century Gothic" charset="0"/>
              </a:rPr>
            </a:br>
            <a:r>
              <a:rPr lang="ru-RU" b="1" dirty="0">
                <a:solidFill>
                  <a:srgbClr val="FFFFFF"/>
                </a:solidFill>
                <a:latin typeface="Century Gothic" charset="0"/>
              </a:rPr>
              <a:t>Результат: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повідомлення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отримане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за 3 секунди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endParaRPr lang="en-US" dirty="0"/>
          </a:p>
        </p:txBody>
      </p:sp>
      <p:pic>
        <p:nvPicPr>
          <p:cNvPr id="2" name="Picture 1" descr="performance level conceptual meter indicate hundred per cent, isolated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990600"/>
            <a:ext cx="2879034" cy="22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464" y="235038"/>
            <a:ext cx="8557246" cy="5232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Verdana" charset="0"/>
              </a:rPr>
              <a:t>Non</a:t>
            </a:r>
            <a:r>
              <a:rPr lang="ru" sz="2800" b="1" dirty="0">
                <a:latin typeface="Verdana" charset="0"/>
              </a:rPr>
              <a:t>-</a:t>
            </a:r>
            <a:r>
              <a:rPr lang="en-US" sz="2800" b="1" dirty="0">
                <a:latin typeface="Verdana" charset="0"/>
              </a:rPr>
              <a:t>functional</a:t>
            </a:r>
            <a:r>
              <a:rPr lang="ru" sz="2800" b="1" dirty="0">
                <a:latin typeface="Verdana" charset="0"/>
              </a:rPr>
              <a:t>: </a:t>
            </a:r>
            <a:r>
              <a:rPr lang="en-US" sz="2800" b="1" dirty="0">
                <a:latin typeface="Verdana" charset="0"/>
              </a:rPr>
              <a:t>Stress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7894" y="3347002"/>
            <a:ext cx="9204324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en-US" b="1" dirty="0">
                <a:solidFill>
                  <a:srgbClr val="F2F2F2"/>
                </a:solidFill>
                <a:latin typeface="Verdana" charset="0"/>
              </a:rPr>
              <a:t>Task: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За допомогою інструментів автоматизації запустити надсилання випадкових повідомлень (</a:t>
            </a:r>
            <a:r>
              <a:rPr lang="ru" dirty="0">
                <a:solidFill>
                  <a:srgbClr val="F2F2F2"/>
                </a:solidFill>
                <a:latin typeface="Verdana" charset="0"/>
              </a:rPr>
              <a:t>150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повідомлень/хв)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pPr algn="just"/>
            <a:r>
              <a:rPr lang="en-US" b="1" dirty="0">
                <a:solidFill>
                  <a:srgbClr val="F2F2F2"/>
                </a:solidFill>
                <a:latin typeface="Verdana" charset="0"/>
              </a:rPr>
              <a:t>Steps:</a:t>
            </a:r>
          </a:p>
          <a:p>
            <a:pPr algn="just"/>
            <a:r>
              <a:rPr lang="ru" b="1" dirty="0">
                <a:solidFill>
                  <a:srgbClr val="FFFFFF"/>
                </a:solidFill>
                <a:latin typeface="Verdana" charset="0"/>
              </a:rPr>
              <a:t>   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      </a:t>
            </a:r>
            <a:r>
              <a:rPr lang="ru" dirty="0">
                <a:solidFill>
                  <a:srgbClr val="F2F2F2"/>
                </a:solidFill>
                <a:latin typeface="Verdana" charset="0"/>
              </a:rPr>
              <a:t>-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Запустити програму для надсилання повідомлень</a:t>
            </a:r>
          </a:p>
          <a:p>
            <a:pPr algn="just"/>
            <a:r>
              <a:rPr lang="ru-RU" b="1" dirty="0">
                <a:solidFill>
                  <a:srgbClr val="000000"/>
                </a:solidFill>
                <a:latin typeface="Verdana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- Зайти в додаток 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Verdana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- Самостійно написати повідомлення 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Verdana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- Зупинити додаток для надсилання повідомлень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Verdana" charset="0"/>
              </a:rPr>
              <a:t>       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-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чи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набране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вами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повідомлення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було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отримане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і за який </a:t>
            </a:r>
            <a:endParaRPr lang="ru" dirty="0">
              <a:solidFill>
                <a:srgbClr val="F2F2F2"/>
              </a:solidFill>
              <a:latin typeface="Verdana" charset="0"/>
            </a:endParaRPr>
          </a:p>
          <a:p>
            <a:pPr algn="just"/>
            <a:r>
              <a:rPr lang="ru-RU" dirty="0">
                <a:solidFill>
                  <a:srgbClr val="F2F2F2"/>
                </a:solidFill>
                <a:latin typeface="Verdana" charset="0"/>
              </a:rPr>
              <a:t>          час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pPr algn="just"/>
            <a:r>
              <a:rPr lang="ru" b="1" dirty="0">
                <a:solidFill>
                  <a:srgbClr val="F2F2F2"/>
                </a:solidFill>
                <a:latin typeface="Verdana" charset="0"/>
              </a:rPr>
              <a:t> </a:t>
            </a:r>
          </a:p>
          <a:p>
            <a:pPr algn="just"/>
            <a:r>
              <a:rPr lang="ru-RU" b="1" dirty="0">
                <a:solidFill>
                  <a:srgbClr val="F2F2F2"/>
                </a:solidFill>
                <a:latin typeface="Verdana" charset="0"/>
              </a:rPr>
              <a:t>Результат: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Повідомлення було отримане за </a:t>
            </a:r>
            <a:r>
              <a:rPr lang="ru" dirty="0">
                <a:solidFill>
                  <a:srgbClr val="F2F2F2"/>
                </a:solidFill>
                <a:latin typeface="Verdana" charset="0"/>
              </a:rPr>
              <a:t>3 </a:t>
            </a:r>
            <a:r>
              <a:rPr lang="ru" dirty="0" err="1">
                <a:solidFill>
                  <a:srgbClr val="F2F2F2"/>
                </a:solidFill>
                <a:latin typeface="Verdana" charset="0"/>
              </a:rPr>
              <a:t>хв</a:t>
            </a:r>
            <a:r>
              <a:rPr lang="ru" dirty="0">
                <a:solidFill>
                  <a:srgbClr val="F2F2F2"/>
                </a:solidFill>
                <a:latin typeface="Verdana" charset="0"/>
              </a:rPr>
              <a:t> 45 сек.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При високому навантаженні повідомлення доходять значно повільніше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pPr algn="just"/>
            <a:endParaRPr lang="en-US" dirty="0"/>
          </a:p>
        </p:txBody>
      </p:sp>
      <p:pic>
        <p:nvPicPr>
          <p:cNvPr id="3" name="Picture 2" descr="Kenderaan Lebihan Muatan DI Cina Yang Menggerunk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690" y="931394"/>
            <a:ext cx="2743200" cy="22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464" y="235038"/>
            <a:ext cx="8557246" cy="5232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Verdana" charset="0"/>
              </a:rPr>
              <a:t>Positive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275" y="1757363"/>
            <a:ext cx="6901760" cy="397031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>
                <a:solidFill>
                  <a:srgbClr val="F2F2F2"/>
                </a:solidFill>
                <a:latin typeface="Century Gothic" charset="0"/>
              </a:rPr>
              <a:t>Task: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Додати файл (зображення) на new channel</a:t>
            </a:r>
            <a:endParaRPr lang="en-US" dirty="0">
              <a:solidFill>
                <a:srgbClr val="F2F2F2"/>
              </a:solidFill>
              <a:latin typeface="Century Gothic" charset="0"/>
            </a:endParaRPr>
          </a:p>
          <a:p>
            <a:r>
              <a:rPr lang="en-US" b="1" dirty="0">
                <a:solidFill>
                  <a:srgbClr val="F2F2F2"/>
                </a:solidFill>
                <a:latin typeface="Century Gothic" charset="0"/>
              </a:rPr>
              <a:t>Steps: </a:t>
            </a:r>
          </a:p>
          <a:p>
            <a:r>
              <a:rPr lang="ru-RU" dirty="0">
                <a:solidFill>
                  <a:srgbClr val="F2F2F2"/>
                </a:solidFill>
                <a:latin typeface="Century Gothic" charset="0"/>
              </a:rPr>
              <a:t>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Ввійти в додаток</a:t>
            </a:r>
            <a:endParaRPr lang="en-US" dirty="0">
              <a:solidFill>
                <a:srgbClr val="F2F2F2"/>
              </a:solidFill>
              <a:latin typeface="Century Gothic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entury Gothic" charset="0"/>
              </a:rPr>
              <a:t>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Перейти на </a:t>
            </a:r>
            <a:r>
              <a:rPr lang="en-US" dirty="0">
                <a:solidFill>
                  <a:srgbClr val="F2F2F2"/>
                </a:solidFill>
                <a:latin typeface="Century Gothic" charset="0"/>
              </a:rPr>
              <a:t>new channel</a:t>
            </a:r>
          </a:p>
          <a:p>
            <a:r>
              <a:rPr lang="ru" dirty="0">
                <a:solidFill>
                  <a:srgbClr val="F2F2F2"/>
                </a:solidFill>
                <a:latin typeface="Century Gothic" charset="0"/>
              </a:rPr>
              <a:t>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В полі </a:t>
            </a:r>
            <a:r>
              <a:rPr lang="en-US" dirty="0">
                <a:solidFill>
                  <a:srgbClr val="F2F2F2"/>
                </a:solidFill>
                <a:latin typeface="Century Gothic" charset="0"/>
              </a:rPr>
              <a:t>message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 натиснути +</a:t>
            </a:r>
            <a:r>
              <a:rPr lang="en-US" dirty="0">
                <a:solidFill>
                  <a:srgbClr val="F2F2F2"/>
                </a:solidFill>
                <a:latin typeface="Century Gothic" charset="0"/>
              </a:rPr>
              <a:t> Pick a file</a:t>
            </a:r>
          </a:p>
          <a:p>
            <a:r>
              <a:rPr lang="ru" dirty="0">
                <a:solidFill>
                  <a:srgbClr val="F2F2F2"/>
                </a:solidFill>
                <a:latin typeface="Century Gothic" charset="0"/>
              </a:rPr>
              <a:t>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Вибрати файл</a:t>
            </a:r>
            <a:endParaRPr lang="en-US" dirty="0">
              <a:solidFill>
                <a:srgbClr val="F2F2F2"/>
              </a:solidFill>
              <a:latin typeface="Century Gothic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entury Gothic" charset="0"/>
              </a:rPr>
              <a:t>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       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Натиснути </a:t>
            </a:r>
            <a:r>
              <a:rPr lang="en-US" dirty="0">
                <a:solidFill>
                  <a:srgbClr val="F2F2F2"/>
                </a:solidFill>
                <a:latin typeface="Century Gothic" charset="0"/>
              </a:rPr>
              <a:t>Send</a:t>
            </a:r>
          </a:p>
          <a:p>
            <a:r>
              <a:rPr lang="ru-RU" dirty="0">
                <a:solidFill>
                  <a:srgbClr val="F2F2F2"/>
                </a:solidFill>
                <a:latin typeface="Century Gothic" charset="0"/>
              </a:rPr>
              <a:t>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        </a:t>
            </a:r>
            <a:r>
              <a:rPr lang="ru-RU" dirty="0" err="1">
                <a:solidFill>
                  <a:srgbClr val="F2F2F2"/>
                </a:solidFill>
                <a:latin typeface="Century Gothic" charset="0"/>
              </a:rPr>
              <a:t>Перевірити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Century Gothic" charset="0"/>
              </a:rPr>
              <a:t>чи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 файл </a:t>
            </a:r>
            <a:r>
              <a:rPr lang="ru-RU" dirty="0" err="1">
                <a:solidFill>
                  <a:srgbClr val="F2F2F2"/>
                </a:solidFill>
                <a:latin typeface="Century Gothic" charset="0"/>
              </a:rPr>
              <a:t>надісланий</a:t>
            </a: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r>
              <a:rPr lang="en-US" b="1" dirty="0">
                <a:solidFill>
                  <a:srgbClr val="F2F2F2"/>
                </a:solidFill>
                <a:latin typeface="Century Gothic" charset="0"/>
              </a:rPr>
              <a:t>Expected</a:t>
            </a:r>
            <a:r>
              <a:rPr lang="ru" b="1" dirty="0">
                <a:solidFill>
                  <a:srgbClr val="F2F2F2"/>
                </a:solidFill>
                <a:latin typeface="Century Gothic" charset="0"/>
              </a:rPr>
              <a:t>: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файл</a:t>
            </a:r>
            <a:r>
              <a:rPr lang="ru" b="1" dirty="0">
                <a:solidFill>
                  <a:srgbClr val="F2F2F2"/>
                </a:solidFill>
                <a:latin typeface="Century Gothic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буде доданий і відображений у стрічці подій</a:t>
            </a: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r>
              <a:rPr lang="en-US" b="1" dirty="0">
                <a:solidFill>
                  <a:srgbClr val="F2F2F2"/>
                </a:solidFill>
                <a:latin typeface="Century Gothic" charset="0"/>
              </a:rPr>
              <a:t>Actual</a:t>
            </a:r>
            <a:r>
              <a:rPr lang="ru-RU" b="1" dirty="0">
                <a:solidFill>
                  <a:srgbClr val="F2F2F2"/>
                </a:solidFill>
                <a:latin typeface="Century Gothic" charset="0"/>
              </a:rPr>
              <a:t>: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файл</a:t>
            </a:r>
            <a:r>
              <a:rPr lang="ru" dirty="0">
                <a:solidFill>
                  <a:srgbClr val="F2F2F2"/>
                </a:solidFill>
                <a:latin typeface="Century Gothic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Century Gothic" charset="0"/>
              </a:rPr>
              <a:t>успішно доданий</a:t>
            </a:r>
            <a:endParaRPr lang="en-US" dirty="0">
              <a:solidFill>
                <a:srgbClr val="F2F2F2"/>
              </a:solidFill>
              <a:latin typeface="Century Gothic" charset="0"/>
            </a:endParaRPr>
          </a:p>
          <a:p>
            <a:endParaRPr lang="en-US" dirty="0"/>
          </a:p>
        </p:txBody>
      </p:sp>
      <p:pic>
        <p:nvPicPr>
          <p:cNvPr id="2" name="Picture 1" descr="eclip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47" y="1883465"/>
            <a:ext cx="4211982" cy="36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464" y="235038"/>
            <a:ext cx="8557246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Verdana" charset="0"/>
              </a:rPr>
              <a:t>Negative Testing</a:t>
            </a:r>
          </a:p>
          <a:p>
            <a:pPr algn="ctr"/>
            <a:endParaRPr lang="en-US" sz="2800" b="1" dirty="0">
              <a:latin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231" y="1525450"/>
            <a:ext cx="11209061" cy="424731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>
                <a:solidFill>
                  <a:srgbClr val="F2F2F2"/>
                </a:solidFill>
                <a:latin typeface="Verdana" charset="0"/>
              </a:rPr>
              <a:t>Task: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Додати файл (великий архів 500+mb) на new channel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r>
              <a:rPr lang="en-US" b="1" dirty="0">
                <a:solidFill>
                  <a:srgbClr val="F2F2F2"/>
                </a:solidFill>
                <a:latin typeface="Verdana" charset="0"/>
              </a:rPr>
              <a:t>Steps: </a:t>
            </a:r>
          </a:p>
          <a:p>
            <a:r>
              <a:rPr lang="ru-RU" dirty="0">
                <a:solidFill>
                  <a:srgbClr val="F2F2F2"/>
                </a:solidFill>
                <a:latin typeface="Verdana" charset="0"/>
              </a:rPr>
              <a:t>  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Ввійти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в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додаток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Verdana" charset="0"/>
              </a:rPr>
              <a:t>  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Перейти на </a:t>
            </a:r>
            <a:r>
              <a:rPr lang="en-US" dirty="0">
                <a:solidFill>
                  <a:srgbClr val="F2F2F2"/>
                </a:solidFill>
                <a:latin typeface="Verdana" charset="0"/>
              </a:rPr>
              <a:t>new channel</a:t>
            </a:r>
          </a:p>
          <a:p>
            <a:r>
              <a:rPr lang="ru" dirty="0">
                <a:solidFill>
                  <a:srgbClr val="F2F2F2"/>
                </a:solidFill>
                <a:latin typeface="Verdana" charset="0"/>
              </a:rPr>
              <a:t>  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В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полі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en-US" dirty="0">
                <a:solidFill>
                  <a:srgbClr val="F2F2F2"/>
                </a:solidFill>
                <a:latin typeface="Verdana" charset="0"/>
              </a:rPr>
              <a:t>message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натиснути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+</a:t>
            </a:r>
            <a:r>
              <a:rPr lang="en-US" dirty="0">
                <a:solidFill>
                  <a:srgbClr val="F2F2F2"/>
                </a:solidFill>
                <a:latin typeface="Verdana" charset="0"/>
              </a:rPr>
              <a:t> Pick a file</a:t>
            </a:r>
          </a:p>
          <a:p>
            <a:r>
              <a:rPr lang="ru" dirty="0">
                <a:solidFill>
                  <a:srgbClr val="F2F2F2"/>
                </a:solidFill>
                <a:latin typeface="Verdana" charset="0"/>
              </a:rPr>
              <a:t>  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Вибрати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файл</a:t>
            </a:r>
            <a:endParaRPr lang="en-US" dirty="0">
              <a:solidFill>
                <a:srgbClr val="F2F2F2"/>
              </a:solidFill>
              <a:latin typeface="Verdana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Verdana" charset="0"/>
              </a:rPr>
              <a:t>  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Натиснути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en-US" dirty="0">
                <a:solidFill>
                  <a:srgbClr val="F2F2F2"/>
                </a:solidFill>
                <a:latin typeface="Verdana" charset="0"/>
              </a:rPr>
              <a:t>Send</a:t>
            </a:r>
          </a:p>
          <a:p>
            <a:r>
              <a:rPr lang="ru-RU" dirty="0">
                <a:solidFill>
                  <a:srgbClr val="F2F2F2"/>
                </a:solidFill>
                <a:latin typeface="Verdana" charset="0"/>
              </a:rPr>
              <a:t>  -</a:t>
            </a:r>
            <a:r>
              <a:rPr lang="ru" dirty="0">
                <a:solidFill>
                  <a:srgbClr val="F2F2F2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чи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 файл </a:t>
            </a:r>
            <a:r>
              <a:rPr lang="ru-RU" dirty="0" err="1">
                <a:solidFill>
                  <a:srgbClr val="F2F2F2"/>
                </a:solidFill>
                <a:latin typeface="Verdana" charset="0"/>
              </a:rPr>
              <a:t>надісланий</a:t>
            </a: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r>
              <a:rPr lang="ru" dirty="0">
                <a:solidFill>
                  <a:srgbClr val="F2F2F2"/>
                </a:solidFill>
                <a:latin typeface="Verdana" charset="0"/>
              </a:rPr>
              <a:t> </a:t>
            </a: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r>
              <a:rPr lang="en-US" b="1" dirty="0">
                <a:solidFill>
                  <a:srgbClr val="F2F2F2"/>
                </a:solidFill>
                <a:latin typeface="Verdana" charset="0"/>
              </a:rPr>
              <a:t>Expected</a:t>
            </a:r>
            <a:r>
              <a:rPr lang="ru" b="1" dirty="0">
                <a:solidFill>
                  <a:srgbClr val="F2F2F2"/>
                </a:solidFill>
                <a:latin typeface="Verdana" charset="0"/>
              </a:rPr>
              <a:t>: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файл</a:t>
            </a:r>
            <a:r>
              <a:rPr lang="ru" b="1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буде доданий і відображений у стрічці подій</a:t>
            </a: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br>
              <a:rPr lang="ru" dirty="0">
                <a:solidFill>
                  <a:srgbClr val="F2F2F2"/>
                </a:solidFill>
                <a:latin typeface="Century Gothic" charset="0"/>
              </a:rPr>
            </a:br>
            <a:r>
              <a:rPr lang="en-US" b="1" dirty="0">
                <a:solidFill>
                  <a:srgbClr val="F2F2F2"/>
                </a:solidFill>
                <a:latin typeface="Verdana" charset="0"/>
              </a:rPr>
              <a:t>Actual</a:t>
            </a:r>
            <a:r>
              <a:rPr lang="ru-RU" b="1" dirty="0">
                <a:solidFill>
                  <a:srgbClr val="F2F2F2"/>
                </a:solidFill>
                <a:latin typeface="Verdana" charset="0"/>
              </a:rPr>
              <a:t>: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файл</a:t>
            </a:r>
            <a:r>
              <a:rPr lang="ru" b="1" dirty="0">
                <a:solidFill>
                  <a:srgbClr val="F2F2F2"/>
                </a:solidFill>
                <a:latin typeface="Verdana" charset="0"/>
              </a:rPr>
              <a:t> </a:t>
            </a:r>
            <a:r>
              <a:rPr lang="ru-RU" b="1" dirty="0">
                <a:solidFill>
                  <a:srgbClr val="F2F2F2"/>
                </a:solidFill>
                <a:latin typeface="Verdana" charset="0"/>
              </a:rPr>
              <a:t>не </a:t>
            </a:r>
            <a:r>
              <a:rPr lang="ru-RU" dirty="0">
                <a:solidFill>
                  <a:srgbClr val="F2F2F2"/>
                </a:solidFill>
                <a:latin typeface="Verdana" charset="0"/>
              </a:rPr>
              <a:t>доданий і повідомлення про помилку не виведене</a:t>
            </a:r>
            <a:r>
              <a:rPr lang="ru" dirty="0">
                <a:solidFill>
                  <a:srgbClr val="F2F2F2"/>
                </a:solidFill>
                <a:latin typeface="Verdana" charset="0"/>
              </a:rPr>
              <a:t>.</a:t>
            </a:r>
            <a:br>
              <a:rPr lang="ru" dirty="0">
                <a:solidFill>
                  <a:srgbClr val="F2F2F2"/>
                </a:solidFill>
                <a:latin typeface="Verdana" charset="0"/>
              </a:rPr>
            </a:br>
            <a:br>
              <a:rPr lang="ru" dirty="0">
                <a:solidFill>
                  <a:srgbClr val="F2F2F2"/>
                </a:solidFill>
                <a:latin typeface="Verdana" charset="0"/>
              </a:rPr>
            </a:br>
            <a:r>
              <a:rPr lang="ru" b="1" dirty="0" err="1">
                <a:solidFill>
                  <a:srgbClr val="C00000"/>
                </a:solidFill>
                <a:latin typeface="Verdana" charset="0"/>
              </a:rPr>
              <a:t>Deffect</a:t>
            </a:r>
            <a:r>
              <a:rPr lang="ru" b="1" dirty="0">
                <a:solidFill>
                  <a:srgbClr val="C00000"/>
                </a:solidFill>
                <a:latin typeface="Verdana" charset="0"/>
              </a:rPr>
              <a:t>: Не </a:t>
            </a:r>
            <a:r>
              <a:rPr lang="ru" b="1" dirty="0" err="1">
                <a:solidFill>
                  <a:srgbClr val="C00000"/>
                </a:solidFill>
                <a:latin typeface="Verdana" charset="0"/>
              </a:rPr>
              <a:t>виводиться</a:t>
            </a:r>
            <a:r>
              <a:rPr lang="ru" b="1" dirty="0">
                <a:solidFill>
                  <a:srgbClr val="C00000"/>
                </a:solidFill>
                <a:latin typeface="Verdana" charset="0"/>
              </a:rPr>
              <a:t> </a:t>
            </a:r>
            <a:r>
              <a:rPr lang="ru" b="1" dirty="0" err="1">
                <a:solidFill>
                  <a:srgbClr val="C00000"/>
                </a:solidFill>
                <a:latin typeface="Verdana" charset="0"/>
              </a:rPr>
              <a:t>помилка</a:t>
            </a:r>
            <a:r>
              <a:rPr lang="ru" b="1" dirty="0">
                <a:solidFill>
                  <a:srgbClr val="C00000"/>
                </a:solidFill>
                <a:latin typeface="Verdana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Verdana" charset="0"/>
              </a:rPr>
              <a:t>про </a:t>
            </a:r>
            <a:r>
              <a:rPr lang="ru-RU" b="1" dirty="0" err="1">
                <a:solidFill>
                  <a:srgbClr val="C00000"/>
                </a:solidFill>
                <a:latin typeface="Verdana" charset="0"/>
              </a:rPr>
              <a:t>невдале</a:t>
            </a:r>
            <a:r>
              <a:rPr lang="ru-RU" b="1" dirty="0">
                <a:solidFill>
                  <a:srgbClr val="C00000"/>
                </a:solidFill>
                <a:latin typeface="Verdana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Verdana" charset="0"/>
              </a:rPr>
              <a:t>додання</a:t>
            </a:r>
            <a:r>
              <a:rPr lang="ru-RU" b="1" dirty="0">
                <a:solidFill>
                  <a:srgbClr val="C00000"/>
                </a:solidFill>
                <a:latin typeface="Verdana" charset="0"/>
              </a:rPr>
              <a:t> файлу</a:t>
            </a:r>
            <a:endParaRPr lang="en-US" b="1" dirty="0">
              <a:solidFill>
                <a:srgbClr val="C00000"/>
              </a:solidFill>
              <a:latin typeface="Verdan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Тестування Продукту Slack: Mobile Client for Communication tool.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2013-07-15T20:24:02Z</dcterms:created>
  <dcterms:modified xsi:type="dcterms:W3CDTF">2016-04-21T16:57:13Z</dcterms:modified>
</cp:coreProperties>
</file>