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58" r:id="rId27"/>
    <p:sldId id="25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Лабораторна робота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№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4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2420888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uk-UA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uk-UA" sz="4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Тестування правильності побудови  інтерфейсу</a:t>
            </a:r>
            <a:r>
              <a:rPr lang="uk-UA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uk-UA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5085184"/>
            <a:ext cx="372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Виконав: студент групи ПІ-13-2 </a:t>
            </a:r>
            <a:br>
              <a:rPr lang="uk-UA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Федишин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А.Г.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58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dirty="0"/>
              <a:t>8</a:t>
            </a:r>
            <a:r>
              <a:rPr lang="en-US" sz="2800" dirty="0" smtClean="0"/>
              <a:t>.</a:t>
            </a:r>
            <a:r>
              <a:rPr lang="uk-UA" sz="2800" dirty="0" smtClean="0"/>
              <a:t> </a:t>
            </a:r>
            <a:r>
              <a:rPr lang="uk-UA" sz="2800" dirty="0"/>
              <a:t>Чи </a:t>
            </a:r>
            <a:r>
              <a:rPr lang="uk-UA" sz="2800" dirty="0" err="1"/>
              <a:t>radio</a:t>
            </a:r>
            <a:r>
              <a:rPr lang="uk-UA" sz="2800" dirty="0"/>
              <a:t> кнопка буде кращим вибором</a:t>
            </a:r>
            <a:r>
              <a:rPr lang="ru-RU" sz="2800" dirty="0"/>
              <a:t>? </a:t>
            </a:r>
            <a:r>
              <a:rPr lang="uk-UA" sz="2800" dirty="0"/>
              <a:t>(Вибрати між </a:t>
            </a:r>
            <a:r>
              <a:rPr lang="uk-UA" sz="2800" dirty="0" err="1"/>
              <a:t>горзонтальним</a:t>
            </a:r>
            <a:r>
              <a:rPr lang="uk-UA" sz="2800" dirty="0"/>
              <a:t> та вертикальним режимом. Горизонтальний вибраний за замовчуванням. )</a:t>
            </a:r>
          </a:p>
          <a:p>
            <a:pPr marL="0" indent="0">
              <a:buNone/>
            </a:pPr>
            <a:endParaRPr lang="uk-UA" sz="2800" i="1" dirty="0" smtClean="0"/>
          </a:p>
          <a:p>
            <a:pPr marL="0" indent="0">
              <a:buNone/>
            </a:pPr>
            <a:r>
              <a:rPr lang="uk-UA" sz="2800" i="1" dirty="0"/>
              <a:t/>
            </a:r>
            <a:br>
              <a:rPr lang="uk-UA" sz="2800" i="1" dirty="0"/>
            </a:br>
            <a:r>
              <a:rPr lang="uk-UA" sz="2800" i="1" dirty="0"/>
              <a:t>Звичайний </a:t>
            </a:r>
            <a:r>
              <a:rPr lang="uk-UA" sz="2800" i="1" dirty="0" err="1"/>
              <a:t>checkbox</a:t>
            </a:r>
            <a:r>
              <a:rPr lang="uk-UA" sz="2800" i="1" dirty="0"/>
              <a:t> вирішує задану задачу, але даний функціонал краще реалізувати перемикачем у вигляді двох кнопок типу </a:t>
            </a:r>
            <a:r>
              <a:rPr lang="en-US" sz="2800" i="1" dirty="0"/>
              <a:t>radio button</a:t>
            </a:r>
            <a:r>
              <a:rPr lang="uk-UA" sz="2800" i="1" dirty="0"/>
              <a:t>.</a:t>
            </a:r>
            <a:endParaRPr lang="uk-UA" sz="2800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61748"/>
              </p:ext>
            </p:extLst>
          </p:nvPr>
        </p:nvGraphicFramePr>
        <p:xfrm>
          <a:off x="3652950" y="1988840"/>
          <a:ext cx="183809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itmap Image" r:id="rId3" imgW="923810" imgH="361809" progId="Paint.Picture">
                  <p:embed/>
                </p:oleObj>
              </mc:Choice>
              <mc:Fallback>
                <p:oleObj name="Bitmap Image" r:id="rId3" imgW="923810" imgH="36180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950" y="1988840"/>
                        <a:ext cx="1838099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54746"/>
              </p:ext>
            </p:extLst>
          </p:nvPr>
        </p:nvGraphicFramePr>
        <p:xfrm>
          <a:off x="3563888" y="4437112"/>
          <a:ext cx="219130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Bitmap Image" r:id="rId5" imgW="923810" imgH="485586" progId="Paint.Picture">
                  <p:embed/>
                </p:oleObj>
              </mc:Choice>
              <mc:Fallback>
                <p:oleObj name="Bitmap Image" r:id="rId5" imgW="923810" imgH="4855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437112"/>
                        <a:ext cx="2191302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3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9</a:t>
            </a:r>
            <a:r>
              <a:rPr lang="en-US" dirty="0" smtClean="0"/>
              <a:t>.</a:t>
            </a:r>
            <a:r>
              <a:rPr lang="uk-UA" dirty="0"/>
              <a:t> Чи </a:t>
            </a:r>
            <a:r>
              <a:rPr lang="uk-UA" dirty="0" err="1"/>
              <a:t>radio</a:t>
            </a:r>
            <a:r>
              <a:rPr lang="uk-UA" dirty="0"/>
              <a:t> кнопка є кращим вибором?</a:t>
            </a:r>
          </a:p>
          <a:p>
            <a:pPr marL="0" indent="0">
              <a:buNone/>
            </a:pPr>
            <a:endParaRPr lang="uk-UA" i="1" dirty="0"/>
          </a:p>
          <a:p>
            <a:pPr marL="0" indent="0">
              <a:buNone/>
            </a:pPr>
            <a:endParaRPr lang="uk-UA" i="1" dirty="0"/>
          </a:p>
          <a:p>
            <a:pPr marL="0" indent="0">
              <a:buNone/>
            </a:pPr>
            <a:endParaRPr lang="uk-UA" i="1" dirty="0" smtClean="0"/>
          </a:p>
          <a:p>
            <a:pPr marL="0" indent="0">
              <a:buNone/>
            </a:pPr>
            <a:endParaRPr lang="uk-UA" i="1" dirty="0"/>
          </a:p>
          <a:p>
            <a:pPr marL="0" indent="0">
              <a:buNone/>
            </a:pPr>
            <a:r>
              <a:rPr lang="uk-UA" i="1" dirty="0" smtClean="0"/>
              <a:t>Ні</a:t>
            </a:r>
            <a:r>
              <a:rPr lang="uk-UA" i="1" dirty="0"/>
              <a:t>. Вистачить одного елемента </a:t>
            </a:r>
            <a:r>
              <a:rPr lang="ru-RU" i="1" dirty="0" err="1"/>
              <a:t>checkbox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797125"/>
              </p:ext>
            </p:extLst>
          </p:nvPr>
        </p:nvGraphicFramePr>
        <p:xfrm>
          <a:off x="3347864" y="1556792"/>
          <a:ext cx="2875748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Bitmap Image" r:id="rId3" imgW="1409897" imgH="600159" progId="Paint.Picture">
                  <p:embed/>
                </p:oleObj>
              </mc:Choice>
              <mc:Fallback>
                <p:oleObj name="Bitmap Image" r:id="rId3" imgW="1409897" imgH="60015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556792"/>
                        <a:ext cx="2875748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514531"/>
              </p:ext>
            </p:extLst>
          </p:nvPr>
        </p:nvGraphicFramePr>
        <p:xfrm>
          <a:off x="3131840" y="4365104"/>
          <a:ext cx="331626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Bitmap Image" r:id="rId5" imgW="1352381" imgH="352474" progId="Paint.Picture">
                  <p:embed/>
                </p:oleObj>
              </mc:Choice>
              <mc:Fallback>
                <p:oleObj name="Bitmap Image" r:id="rId5" imgW="1352381" imgH="35247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365104"/>
                        <a:ext cx="3316260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8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688632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10.</a:t>
            </a:r>
            <a:r>
              <a:rPr lang="uk-UA" dirty="0"/>
              <a:t> Чи це найкраща реалізація інтерфейсу</a:t>
            </a:r>
            <a:r>
              <a:rPr lang="uk-UA" dirty="0" smtClean="0"/>
              <a:t>?</a:t>
            </a:r>
          </a:p>
          <a:p>
            <a:pPr marL="0" lvl="0" indent="0">
              <a:buNone/>
            </a:pPr>
            <a:endParaRPr lang="uk-UA" dirty="0"/>
          </a:p>
          <a:p>
            <a:pPr marL="0" lv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i="1" dirty="0" smtClean="0"/>
              <a:t/>
            </a:r>
            <a:br>
              <a:rPr lang="uk-UA" i="1" dirty="0" smtClean="0"/>
            </a:br>
            <a:r>
              <a:rPr lang="uk-UA" i="1" dirty="0" smtClean="0"/>
              <a:t>Ні</a:t>
            </a:r>
            <a:r>
              <a:rPr lang="uk-UA" i="1" dirty="0"/>
              <a:t>. </a:t>
            </a:r>
            <a:r>
              <a:rPr lang="en-US" i="1" dirty="0"/>
              <a:t>Checkboxes </a:t>
            </a:r>
            <a:r>
              <a:rPr lang="uk-UA" i="1" dirty="0"/>
              <a:t>краще розмістити вертикально – для більш </a:t>
            </a:r>
            <a:r>
              <a:rPr lang="ru-RU" i="1" dirty="0" err="1"/>
              <a:t>зручного</a:t>
            </a:r>
            <a:r>
              <a:rPr lang="uk-UA" i="1" dirty="0"/>
              <a:t> візуального сприйняття.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695574"/>
              </p:ext>
            </p:extLst>
          </p:nvPr>
        </p:nvGraphicFramePr>
        <p:xfrm>
          <a:off x="557808" y="1412776"/>
          <a:ext cx="8028384" cy="80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Bitmap Image" r:id="rId3" imgW="4952381" imgH="495369" progId="Paint.Picture">
                  <p:embed/>
                </p:oleObj>
              </mc:Choice>
              <mc:Fallback>
                <p:oleObj name="Bitmap Image" r:id="rId3" imgW="4952381" imgH="49536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08" y="1412776"/>
                        <a:ext cx="8028384" cy="802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954356"/>
              </p:ext>
            </p:extLst>
          </p:nvPr>
        </p:nvGraphicFramePr>
        <p:xfrm>
          <a:off x="2557147" y="4365104"/>
          <a:ext cx="4029705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Bitmap Image" r:id="rId5" imgW="2152951" imgH="1000000" progId="Paint.Picture">
                  <p:embed/>
                </p:oleObj>
              </mc:Choice>
              <mc:Fallback>
                <p:oleObj name="Bitmap Image" r:id="rId5" imgW="2152951" imgH="10000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147" y="4365104"/>
                        <a:ext cx="4029705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8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11.</a:t>
            </a:r>
            <a:r>
              <a:rPr lang="uk-UA" dirty="0" smtClean="0"/>
              <a:t> </a:t>
            </a:r>
            <a:r>
              <a:rPr lang="uk-UA" dirty="0"/>
              <a:t>Який стан у checkbox-у</a:t>
            </a:r>
            <a:r>
              <a:rPr lang="uk-UA" dirty="0" smtClean="0"/>
              <a:t>?</a:t>
            </a:r>
          </a:p>
          <a:p>
            <a:pPr marL="0" lvl="0" indent="0">
              <a:buNone/>
            </a:pPr>
            <a:endParaRPr lang="uk-UA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uk-UA" i="1" dirty="0" smtClean="0"/>
          </a:p>
          <a:p>
            <a:pPr marL="0" indent="0">
              <a:buNone/>
            </a:pPr>
            <a:r>
              <a:rPr lang="en-US" i="1" dirty="0" smtClean="0"/>
              <a:t>Indeterminate </a:t>
            </a:r>
            <a:r>
              <a:rPr lang="uk-UA" i="1" dirty="0"/>
              <a:t>(за замовчуванням) - користувач не </a:t>
            </a:r>
            <a:r>
              <a:rPr lang="ru-RU" i="1" dirty="0" err="1"/>
              <a:t>здійснював</a:t>
            </a:r>
            <a:r>
              <a:rPr lang="ru-RU" i="1" dirty="0"/>
              <a:t> </a:t>
            </a:r>
            <a:r>
              <a:rPr lang="uk-UA" i="1" dirty="0"/>
              <a:t>жодних операцій.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58780"/>
              </p:ext>
            </p:extLst>
          </p:nvPr>
        </p:nvGraphicFramePr>
        <p:xfrm>
          <a:off x="2915816" y="1916832"/>
          <a:ext cx="3672408" cy="91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Bitmap Image" r:id="rId3" imgW="1190476" imgH="295238" progId="Paint.Picture">
                  <p:embed/>
                </p:oleObj>
              </mc:Choice>
              <mc:Fallback>
                <p:oleObj name="Bitmap Image" r:id="rId3" imgW="1190476" imgH="29523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916832"/>
                        <a:ext cx="3672408" cy="9107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4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12.</a:t>
            </a:r>
            <a:r>
              <a:rPr lang="uk-UA" dirty="0" smtClean="0"/>
              <a:t> </a:t>
            </a:r>
            <a:r>
              <a:rPr lang="uk-UA" dirty="0"/>
              <a:t>Чи ми можемо використовувати </a:t>
            </a:r>
            <a:r>
              <a:rPr lang="uk-UA" dirty="0" err="1"/>
              <a:t>checkbox-и</a:t>
            </a:r>
            <a:r>
              <a:rPr lang="uk-UA" dirty="0"/>
              <a:t> як індикатори прогресу?</a:t>
            </a:r>
          </a:p>
          <a:p>
            <a:pPr marL="0" indent="0">
              <a:buNone/>
            </a:pPr>
            <a:r>
              <a:rPr lang="uk-UA" dirty="0"/>
              <a:t> 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ru-RU" i="1" dirty="0" err="1" smtClean="0"/>
              <a:t>Можливо</a:t>
            </a:r>
            <a:r>
              <a:rPr lang="ru-RU" i="1" dirty="0"/>
              <a:t>, </a:t>
            </a:r>
            <a:r>
              <a:rPr lang="ru-RU" i="1" dirty="0" err="1"/>
              <a:t>якщо</a:t>
            </a:r>
            <a:r>
              <a:rPr lang="ru-RU" i="1" dirty="0"/>
              <a:t> вони не є </a:t>
            </a:r>
            <a:r>
              <a:rPr lang="ru-RU" i="1" dirty="0" err="1"/>
              <a:t>інтерактивними</a:t>
            </a:r>
            <a:r>
              <a:rPr lang="ru-RU" i="1" dirty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470748"/>
              </p:ext>
            </p:extLst>
          </p:nvPr>
        </p:nvGraphicFramePr>
        <p:xfrm>
          <a:off x="2483768" y="2132856"/>
          <a:ext cx="3880416" cy="191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Bitmap Image" r:id="rId3" imgW="2371429" imgH="1171429" progId="Paint.Picture">
                  <p:embed/>
                </p:oleObj>
              </mc:Choice>
              <mc:Fallback>
                <p:oleObj name="Bitmap Image" r:id="rId3" imgW="2371429" imgH="117142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132856"/>
                        <a:ext cx="3880416" cy="1916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1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13.</a:t>
            </a:r>
            <a:r>
              <a:rPr lang="uk-UA" dirty="0" smtClean="0"/>
              <a:t> </a:t>
            </a:r>
            <a:r>
              <a:rPr lang="uk-UA" dirty="0"/>
              <a:t>Чи можемо ми використовувати </a:t>
            </a:r>
            <a:r>
              <a:rPr lang="uk-UA" dirty="0" err="1"/>
              <a:t>checkbox-и</a:t>
            </a:r>
            <a:r>
              <a:rPr lang="uk-UA" dirty="0"/>
              <a:t> для виконання операцій?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i="1" dirty="0"/>
              <a:t>Ні. Реалізація такого підходу, звісно, можлива, але надто неочевидна і абсурдна за самим своїм значенням.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384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496944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14.</a:t>
            </a:r>
            <a:r>
              <a:rPr lang="uk-UA" dirty="0" smtClean="0"/>
              <a:t> </a:t>
            </a:r>
            <a:r>
              <a:rPr lang="uk-UA" dirty="0"/>
              <a:t>Чи можемо ми використовувати </a:t>
            </a:r>
            <a:r>
              <a:rPr lang="en-US" dirty="0"/>
              <a:t>checkbox</a:t>
            </a:r>
            <a:r>
              <a:rPr lang="uk-UA" dirty="0"/>
              <a:t>-и для динамічного відображення інших елементів управління, які були вибрані в </a:t>
            </a:r>
            <a:r>
              <a:rPr lang="en-US" dirty="0"/>
              <a:t>checkbox</a:t>
            </a:r>
            <a:r>
              <a:rPr lang="ru-RU" dirty="0"/>
              <a:t>-і.</a:t>
            </a:r>
            <a:endParaRPr lang="uk-UA" dirty="0"/>
          </a:p>
          <a:p>
            <a:pPr marL="0" indent="0">
              <a:buNone/>
            </a:pPr>
            <a:r>
              <a:rPr lang="ru-RU" dirty="0"/>
              <a:t> 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i="1" dirty="0"/>
              <a:t>Так, за необхідності це можливо.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71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424936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15.</a:t>
            </a:r>
            <a:r>
              <a:rPr lang="uk-UA" dirty="0" smtClean="0"/>
              <a:t> </a:t>
            </a:r>
            <a:r>
              <a:rPr lang="uk-UA" dirty="0"/>
              <a:t>Чи ми можемо використовувати </a:t>
            </a:r>
            <a:r>
              <a:rPr lang="uk-UA" dirty="0" err="1"/>
              <a:t>checkbox-и</a:t>
            </a:r>
            <a:r>
              <a:rPr lang="uk-UA" dirty="0"/>
              <a:t> для </a:t>
            </a:r>
            <a:r>
              <a:rPr lang="uk-UA" dirty="0" smtClean="0"/>
              <a:t>відображення </a:t>
            </a:r>
            <a:r>
              <a:rPr lang="uk-UA" dirty="0"/>
              <a:t>інших вікон, таких як діалогові вікна та інше?</a:t>
            </a:r>
          </a:p>
          <a:p>
            <a:pPr marL="0" indent="0">
              <a:buNone/>
            </a:pPr>
            <a:r>
              <a:rPr lang="uk-UA" dirty="0"/>
              <a:t> 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i="1" dirty="0"/>
              <a:t>Ні. Для цього краще підходять кнопки типу </a:t>
            </a:r>
            <a:r>
              <a:rPr lang="uk-UA" i="1" dirty="0" err="1"/>
              <a:t>radio</a:t>
            </a:r>
            <a:r>
              <a:rPr lang="uk-UA" i="1" dirty="0"/>
              <a:t> </a:t>
            </a:r>
            <a:r>
              <a:rPr lang="uk-UA" i="1" dirty="0" err="1"/>
              <a:t>button</a:t>
            </a:r>
            <a:r>
              <a:rPr lang="uk-UA" i="1" dirty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67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>
            <a:normAutofit fontScale="92500"/>
          </a:bodyPr>
          <a:lstStyle/>
          <a:p>
            <a:pPr marL="0" lvl="0" indent="0" algn="just">
              <a:buNone/>
            </a:pPr>
            <a:r>
              <a:rPr lang="en-US" sz="2800" dirty="0" smtClean="0"/>
              <a:t>16.</a:t>
            </a:r>
            <a:r>
              <a:rPr lang="uk-UA" sz="2800" dirty="0"/>
              <a:t> </a:t>
            </a:r>
            <a:r>
              <a:rPr lang="en-US" sz="2800" dirty="0" err="1"/>
              <a:t>Чи</a:t>
            </a:r>
            <a:r>
              <a:rPr lang="en-US" sz="2800" dirty="0"/>
              <a:t> є </a:t>
            </a:r>
            <a:r>
              <a:rPr lang="en-US" sz="2800" dirty="0" err="1"/>
              <a:t>якісь</a:t>
            </a:r>
            <a:r>
              <a:rPr lang="en-US" sz="2800" dirty="0"/>
              <a:t> </a:t>
            </a:r>
            <a:r>
              <a:rPr lang="en-US" sz="2800" dirty="0" err="1"/>
              <a:t>неточності</a:t>
            </a:r>
            <a:r>
              <a:rPr lang="en-US" sz="2800" dirty="0"/>
              <a:t> у </a:t>
            </a:r>
            <a:r>
              <a:rPr lang="en-US" sz="2800" dirty="0" err="1"/>
              <a:t>зв’язках</a:t>
            </a:r>
            <a:r>
              <a:rPr lang="en-US" sz="2800" dirty="0"/>
              <a:t> radio </a:t>
            </a:r>
            <a:r>
              <a:rPr lang="en-US" sz="2800" dirty="0" err="1"/>
              <a:t>кнопок</a:t>
            </a:r>
            <a:r>
              <a:rPr lang="en-US" sz="2800" dirty="0"/>
              <a:t> </a:t>
            </a:r>
            <a:r>
              <a:rPr lang="en-US" sz="2800" dirty="0" err="1"/>
              <a:t>та</a:t>
            </a:r>
            <a:r>
              <a:rPr lang="en-US" sz="2800" dirty="0"/>
              <a:t> checkbox-</a:t>
            </a:r>
            <a:r>
              <a:rPr lang="en-US" sz="2800" dirty="0" err="1"/>
              <a:t>ів</a:t>
            </a:r>
            <a:r>
              <a:rPr lang="en-US" sz="2800" dirty="0"/>
              <a:t>? </a:t>
            </a:r>
            <a:r>
              <a:rPr lang="ru-RU" sz="2800" dirty="0"/>
              <a:t>В</a:t>
            </a:r>
            <a:r>
              <a:rPr lang="uk-UA" sz="2800" dirty="0" err="1"/>
              <a:t>имога</a:t>
            </a:r>
            <a:r>
              <a:rPr lang="uk-UA" sz="2800" dirty="0"/>
              <a:t>: коли </a:t>
            </a:r>
            <a:r>
              <a:rPr lang="en-US" sz="2800" dirty="0"/>
              <a:t>radio</a:t>
            </a:r>
            <a:r>
              <a:rPr lang="ru-RU" sz="2800" dirty="0"/>
              <a:t> кнопка </a:t>
            </a:r>
            <a:r>
              <a:rPr lang="uk-UA" sz="2800" dirty="0"/>
              <a:t>«</a:t>
            </a:r>
            <a:r>
              <a:rPr lang="en-US" sz="2800" dirty="0"/>
              <a:t>Custom</a:t>
            </a:r>
            <a:r>
              <a:rPr lang="uk-UA" sz="2800" dirty="0"/>
              <a:t>»</a:t>
            </a:r>
            <a:r>
              <a:rPr lang="ru-RU" sz="2800" dirty="0"/>
              <a:t> </a:t>
            </a:r>
            <a:r>
              <a:rPr lang="ru-RU" sz="2800" dirty="0" err="1"/>
              <a:t>активована</a:t>
            </a:r>
            <a:r>
              <a:rPr lang="ru-RU" sz="2800" dirty="0"/>
              <a:t> </a:t>
            </a:r>
            <a:r>
              <a:rPr lang="ru-RU" sz="2800" dirty="0" err="1"/>
              <a:t>всі</a:t>
            </a:r>
            <a:r>
              <a:rPr lang="ru-RU" sz="2800" dirty="0"/>
              <a:t> </a:t>
            </a:r>
            <a:r>
              <a:rPr lang="en-US" sz="2800" dirty="0"/>
              <a:t>checkbox</a:t>
            </a:r>
            <a:r>
              <a:rPr lang="ru-RU" sz="2800" dirty="0"/>
              <a:t>-и </a:t>
            </a:r>
            <a:r>
              <a:rPr lang="uk-UA" sz="2800" dirty="0"/>
              <a:t>стають доступними.</a:t>
            </a:r>
          </a:p>
          <a:p>
            <a:pPr marL="0" indent="0" algn="just">
              <a:buNone/>
            </a:pPr>
            <a:r>
              <a:rPr lang="uk-UA" sz="2800" dirty="0"/>
              <a:t> </a:t>
            </a:r>
            <a:endParaRPr lang="uk-UA" sz="2800" dirty="0" smtClean="0"/>
          </a:p>
          <a:p>
            <a:pPr marL="0" indent="0" algn="just">
              <a:buNone/>
            </a:pPr>
            <a:endParaRPr lang="uk-UA" sz="2800" dirty="0"/>
          </a:p>
          <a:p>
            <a:pPr marL="0" indent="0" algn="just">
              <a:buNone/>
            </a:pPr>
            <a:endParaRPr lang="uk-UA" sz="2800" dirty="0" smtClean="0"/>
          </a:p>
          <a:p>
            <a:pPr marL="0" indent="0" algn="just">
              <a:buNone/>
            </a:pPr>
            <a:endParaRPr lang="uk-UA" sz="2800" dirty="0"/>
          </a:p>
          <a:p>
            <a:pPr marL="0" indent="0" algn="just">
              <a:buNone/>
            </a:pPr>
            <a:endParaRPr lang="uk-UA" sz="2800" dirty="0" smtClean="0"/>
          </a:p>
          <a:p>
            <a:pPr marL="0" indent="0" algn="just">
              <a:buNone/>
            </a:pPr>
            <a:endParaRPr lang="uk-UA" sz="2800" dirty="0"/>
          </a:p>
          <a:p>
            <a:pPr marL="0" indent="0" algn="just">
              <a:buNone/>
            </a:pPr>
            <a:endParaRPr lang="uk-UA" sz="2800" dirty="0"/>
          </a:p>
          <a:p>
            <a:pPr marL="0" indent="0" algn="just">
              <a:buNone/>
            </a:pPr>
            <a:r>
              <a:rPr lang="uk-UA" sz="2800" i="1" dirty="0"/>
              <a:t>Так. Група </a:t>
            </a:r>
            <a:r>
              <a:rPr lang="en-US" sz="2800" i="1" dirty="0"/>
              <a:t>checkboxes</a:t>
            </a:r>
            <a:r>
              <a:rPr lang="uk-UA" sz="2800" i="1" dirty="0"/>
              <a:t> повинна ставати активною (</a:t>
            </a:r>
            <a:r>
              <a:rPr lang="en-US" sz="2800" i="1" dirty="0"/>
              <a:t>enable</a:t>
            </a:r>
            <a:r>
              <a:rPr lang="uk-UA" sz="2800" i="1" dirty="0"/>
              <a:t>) тільки після активації </a:t>
            </a:r>
            <a:r>
              <a:rPr lang="uk-UA" sz="2800" i="1" dirty="0" err="1"/>
              <a:t>radio</a:t>
            </a:r>
            <a:r>
              <a:rPr lang="uk-UA" sz="2800" i="1" dirty="0"/>
              <a:t> </a:t>
            </a:r>
            <a:r>
              <a:rPr lang="uk-UA" sz="2800" i="1" dirty="0" err="1"/>
              <a:t>button</a:t>
            </a:r>
            <a:r>
              <a:rPr lang="uk-UA" sz="2800" i="1" dirty="0"/>
              <a:t> «</a:t>
            </a:r>
            <a:r>
              <a:rPr lang="en-US" sz="2800" i="1" dirty="0"/>
              <a:t>Custom</a:t>
            </a:r>
            <a:r>
              <a:rPr lang="uk-UA" sz="2800" i="1" dirty="0"/>
              <a:t>».</a:t>
            </a:r>
            <a:endParaRPr lang="uk-UA" sz="2800" dirty="0"/>
          </a:p>
          <a:p>
            <a:pPr marL="0" indent="0" algn="just">
              <a:buNone/>
            </a:pPr>
            <a:endParaRPr lang="uk-UA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26" y="1916832"/>
            <a:ext cx="424519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1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17.</a:t>
            </a:r>
            <a:r>
              <a:rPr lang="uk-UA" dirty="0" smtClean="0"/>
              <a:t> </a:t>
            </a:r>
            <a:r>
              <a:rPr lang="uk-UA" dirty="0"/>
              <a:t>Це найкраща реалізація інтерфейсу?</a:t>
            </a:r>
          </a:p>
          <a:p>
            <a:pPr marL="0" indent="0">
              <a:buNone/>
            </a:pPr>
            <a:endParaRPr lang="uk-UA" i="1" dirty="0"/>
          </a:p>
          <a:p>
            <a:pPr marL="0" indent="0">
              <a:buNone/>
            </a:pPr>
            <a:endParaRPr lang="uk-UA" i="1" dirty="0"/>
          </a:p>
          <a:p>
            <a:pPr marL="0" indent="0">
              <a:buNone/>
            </a:pPr>
            <a:endParaRPr lang="uk-UA" i="1" dirty="0"/>
          </a:p>
          <a:p>
            <a:pPr marL="0" indent="0">
              <a:buNone/>
            </a:pPr>
            <a:endParaRPr lang="uk-UA" i="1" dirty="0"/>
          </a:p>
          <a:p>
            <a:pPr marL="0" indent="0">
              <a:buNone/>
            </a:pPr>
            <a:endParaRPr lang="uk-UA" i="1" dirty="0" smtClean="0"/>
          </a:p>
          <a:p>
            <a:pPr marL="0" indent="0">
              <a:buNone/>
            </a:pPr>
            <a:r>
              <a:rPr lang="uk-UA" i="1" dirty="0" smtClean="0"/>
              <a:t>Так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132" y="1628800"/>
            <a:ext cx="523274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0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Мета: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92897"/>
            <a:ext cx="8229600" cy="345638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Навчитися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знаходити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неточності в побудованих інтерфейсах користувача 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18.</a:t>
            </a:r>
            <a:r>
              <a:rPr lang="uk-UA" dirty="0" smtClean="0"/>
              <a:t> </a:t>
            </a:r>
            <a:r>
              <a:rPr lang="uk-UA" dirty="0"/>
              <a:t>Як інтерфейс може бути покращений?</a:t>
            </a:r>
          </a:p>
          <a:p>
            <a:pPr marL="0" indent="0">
              <a:buNone/>
            </a:pPr>
            <a:r>
              <a:rPr lang="uk-UA" dirty="0"/>
              <a:t> </a:t>
            </a:r>
          </a:p>
          <a:p>
            <a:pPr marL="0" indent="0">
              <a:buNone/>
            </a:pPr>
            <a:endParaRPr lang="uk-UA" i="1" dirty="0" smtClean="0"/>
          </a:p>
          <a:p>
            <a:pPr marL="0" indent="0">
              <a:buNone/>
            </a:pPr>
            <a:endParaRPr lang="uk-UA" i="1" dirty="0"/>
          </a:p>
          <a:p>
            <a:pPr marL="0" indent="0">
              <a:buNone/>
            </a:pPr>
            <a:r>
              <a:rPr lang="uk-UA" i="1" dirty="0"/>
              <a:t/>
            </a:r>
            <a:br>
              <a:rPr lang="uk-UA" i="1" dirty="0"/>
            </a:br>
            <a:r>
              <a:rPr lang="uk-UA" i="1" dirty="0"/>
              <a:t/>
            </a:r>
            <a:br>
              <a:rPr lang="uk-UA" i="1" dirty="0"/>
            </a:br>
            <a:r>
              <a:rPr lang="uk-UA" i="1" dirty="0"/>
              <a:t>Розмістити </a:t>
            </a:r>
            <a:r>
              <a:rPr lang="uk-UA" i="1" dirty="0" smtClean="0"/>
              <a:t>елементи типу </a:t>
            </a:r>
            <a:r>
              <a:rPr lang="uk-UA" i="1" dirty="0" err="1"/>
              <a:t>radio</a:t>
            </a:r>
            <a:r>
              <a:rPr lang="uk-UA" i="1" dirty="0"/>
              <a:t> </a:t>
            </a:r>
            <a:r>
              <a:rPr lang="uk-UA" i="1" dirty="0" err="1"/>
              <a:t>button</a:t>
            </a:r>
            <a:r>
              <a:rPr lang="uk-UA" i="1" dirty="0"/>
              <a:t> горизонтально.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187" y="1556792"/>
            <a:ext cx="2829330" cy="20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5193597"/>
            <a:ext cx="5472608" cy="58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2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19.</a:t>
            </a:r>
            <a:r>
              <a:rPr lang="uk-UA" dirty="0"/>
              <a:t> Чи це найкращий спосіб розміщення </a:t>
            </a:r>
            <a:r>
              <a:rPr lang="uk-UA" dirty="0" err="1"/>
              <a:t>radio</a:t>
            </a:r>
            <a:r>
              <a:rPr lang="uk-UA" dirty="0"/>
              <a:t> кнопок</a:t>
            </a:r>
            <a:r>
              <a:rPr lang="uk-UA" dirty="0" smtClean="0"/>
              <a:t>?</a:t>
            </a:r>
          </a:p>
          <a:p>
            <a:pPr marL="0" lvl="0" indent="0">
              <a:buNone/>
            </a:pPr>
            <a:endParaRPr lang="uk-UA" dirty="0"/>
          </a:p>
          <a:p>
            <a:pPr marL="0" lvl="0" indent="0">
              <a:buNone/>
            </a:pPr>
            <a:endParaRPr lang="uk-UA" dirty="0" smtClean="0"/>
          </a:p>
          <a:p>
            <a:pPr marL="0" lvl="0" indent="0">
              <a:buNone/>
            </a:pPr>
            <a:endParaRPr lang="uk-UA" dirty="0"/>
          </a:p>
          <a:p>
            <a:pPr marL="0" indent="0">
              <a:buNone/>
            </a:pPr>
            <a:endParaRPr lang="uk-UA" i="1" dirty="0"/>
          </a:p>
          <a:p>
            <a:pPr marL="0" indent="0">
              <a:buNone/>
            </a:pPr>
            <a:r>
              <a:rPr lang="uk-UA" i="1" dirty="0" smtClean="0"/>
              <a:t>Так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5400600" cy="5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2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 smtClean="0"/>
              <a:t>20.</a:t>
            </a:r>
            <a:r>
              <a:rPr lang="uk-UA" sz="2800" dirty="0"/>
              <a:t> Чи правильно залишати поля вводу та </a:t>
            </a:r>
            <a:r>
              <a:rPr lang="uk-UA" sz="2800" dirty="0" err="1"/>
              <a:t>випадаючі</a:t>
            </a:r>
            <a:r>
              <a:rPr lang="uk-UA" sz="2800" dirty="0"/>
              <a:t> списки, які можуть редагуватися, доступними, якщо вони </a:t>
            </a:r>
            <a:r>
              <a:rPr lang="uk-UA" sz="2800" dirty="0" err="1"/>
              <a:t>прив’</a:t>
            </a:r>
            <a:r>
              <a:rPr lang="ru-RU" sz="2800" dirty="0" err="1"/>
              <a:t>язані</a:t>
            </a:r>
            <a:r>
              <a:rPr lang="ru-RU" sz="2800" dirty="0"/>
              <a:t> до кнопки.  </a:t>
            </a:r>
            <a:endParaRPr lang="uk-UA" sz="2800" dirty="0"/>
          </a:p>
          <a:p>
            <a:pPr marL="0" indent="0">
              <a:buNone/>
            </a:pPr>
            <a:r>
              <a:rPr lang="uk-UA" sz="2800" dirty="0"/>
              <a:t> </a:t>
            </a:r>
            <a:endParaRPr lang="uk-UA" sz="2800" dirty="0" smtClean="0"/>
          </a:p>
          <a:p>
            <a:pPr marL="0" indent="0">
              <a:buNone/>
            </a:pPr>
            <a:endParaRPr lang="uk-UA" sz="2800" dirty="0"/>
          </a:p>
          <a:p>
            <a:pPr marL="0" indent="0">
              <a:buNone/>
            </a:pPr>
            <a:endParaRPr lang="uk-UA" sz="2800" dirty="0" smtClean="0"/>
          </a:p>
          <a:p>
            <a:pPr marL="0" indent="0">
              <a:buNone/>
            </a:pPr>
            <a:endParaRPr lang="uk-UA" sz="2800" dirty="0" smtClean="0"/>
          </a:p>
          <a:p>
            <a:pPr marL="0" indent="0">
              <a:buNone/>
            </a:pPr>
            <a:endParaRPr lang="uk-UA" sz="2800" dirty="0"/>
          </a:p>
          <a:p>
            <a:pPr marL="0" indent="0">
              <a:buNone/>
            </a:pPr>
            <a:endParaRPr lang="uk-UA" sz="2800" dirty="0"/>
          </a:p>
          <a:p>
            <a:pPr marL="0" indent="0">
              <a:buNone/>
            </a:pPr>
            <a:r>
              <a:rPr lang="uk-UA" sz="2800" i="1" dirty="0"/>
              <a:t>Текстове поле повинно активуватись після вибору елемента </a:t>
            </a:r>
            <a:r>
              <a:rPr lang="en-US" sz="2800" i="1" dirty="0"/>
              <a:t>radio button </a:t>
            </a:r>
            <a:r>
              <a:rPr lang="uk-UA" sz="2800" i="1" dirty="0"/>
              <a:t>з яким воно </a:t>
            </a:r>
            <a:r>
              <a:rPr lang="uk-UA" sz="2800" i="1" dirty="0" smtClean="0"/>
              <a:t>пов’язане</a:t>
            </a:r>
            <a:endParaRPr lang="uk-UA" sz="280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77231"/>
            <a:ext cx="3487666" cy="26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dirty="0" smtClean="0"/>
              <a:t>21.</a:t>
            </a:r>
            <a:r>
              <a:rPr lang="uk-UA" dirty="0" smtClean="0"/>
              <a:t> </a:t>
            </a:r>
            <a:r>
              <a:rPr lang="uk-UA" dirty="0"/>
              <a:t>Що таке list-</a:t>
            </a:r>
            <a:r>
              <a:rPr lang="uk-UA" dirty="0" err="1"/>
              <a:t>box</a:t>
            </a:r>
            <a:r>
              <a:rPr lang="uk-UA" dirty="0"/>
              <a:t>, drop-</a:t>
            </a:r>
            <a:r>
              <a:rPr lang="uk-UA" dirty="0" err="1"/>
              <a:t>down</a:t>
            </a:r>
            <a:r>
              <a:rPr lang="uk-UA" dirty="0"/>
              <a:t> </a:t>
            </a:r>
            <a:r>
              <a:rPr lang="uk-UA" dirty="0" err="1"/>
              <a:t>list</a:t>
            </a:r>
            <a:r>
              <a:rPr lang="uk-UA" dirty="0"/>
              <a:t>, </a:t>
            </a:r>
            <a:r>
              <a:rPr lang="en-US" dirty="0" err="1"/>
              <a:t>combobox</a:t>
            </a:r>
            <a:r>
              <a:rPr lang="uk-UA" dirty="0"/>
              <a:t>? Які є дві типи </a:t>
            </a:r>
            <a:r>
              <a:rPr lang="en-US" dirty="0" err="1"/>
              <a:t>combobox</a:t>
            </a:r>
            <a:r>
              <a:rPr lang="uk-UA" dirty="0"/>
              <a:t>-у?</a:t>
            </a:r>
          </a:p>
          <a:p>
            <a:pPr marL="0" indent="0" algn="just">
              <a:buNone/>
            </a:pPr>
            <a:r>
              <a:rPr lang="uk-UA" i="1" dirty="0" smtClean="0"/>
              <a:t> - List-</a:t>
            </a:r>
            <a:r>
              <a:rPr lang="en-US" i="1" dirty="0"/>
              <a:t>box </a:t>
            </a:r>
            <a:r>
              <a:rPr lang="uk-UA" i="1" dirty="0"/>
              <a:t>дозволяє користувачу вибирати один або декілька пунктів із статичного багаторядкового списку. </a:t>
            </a:r>
            <a:endParaRPr lang="uk-UA" dirty="0"/>
          </a:p>
          <a:p>
            <a:pPr marL="0" indent="0" algn="just">
              <a:buNone/>
            </a:pPr>
            <a:r>
              <a:rPr lang="uk-UA" i="1" dirty="0" smtClean="0"/>
              <a:t> - </a:t>
            </a:r>
            <a:r>
              <a:rPr lang="en-US" i="1" dirty="0" smtClean="0"/>
              <a:t>Drop</a:t>
            </a:r>
            <a:r>
              <a:rPr lang="uk-UA" i="1" dirty="0"/>
              <a:t>-</a:t>
            </a:r>
            <a:r>
              <a:rPr lang="en-US" i="1" dirty="0"/>
              <a:t>down list </a:t>
            </a:r>
            <a:r>
              <a:rPr lang="uk-UA" i="1" dirty="0"/>
              <a:t>дозволяє користувачу вибрати одне значення зі списку. </a:t>
            </a:r>
            <a:endParaRPr lang="uk-UA" dirty="0"/>
          </a:p>
          <a:p>
            <a:pPr marL="0" indent="0" algn="just">
              <a:buNone/>
            </a:pPr>
            <a:r>
              <a:rPr lang="uk-UA" i="1" dirty="0" smtClean="0"/>
              <a:t> - </a:t>
            </a:r>
            <a:r>
              <a:rPr lang="en-US" i="1" dirty="0" err="1" smtClean="0"/>
              <a:t>Combobox</a:t>
            </a:r>
            <a:r>
              <a:rPr lang="uk-UA" i="1" dirty="0" smtClean="0"/>
              <a:t> </a:t>
            </a:r>
            <a:r>
              <a:rPr lang="uk-UA" i="1" dirty="0"/>
              <a:t>поєднує в собі текстове поле та випадний список. </a:t>
            </a:r>
            <a:r>
              <a:rPr lang="en-US" i="1" dirty="0" err="1"/>
              <a:t>Combobox</a:t>
            </a:r>
            <a:r>
              <a:rPr lang="uk-UA" i="1" dirty="0"/>
              <a:t> може мати можливість редагування або ні</a:t>
            </a:r>
            <a:r>
              <a:rPr lang="uk-UA" i="1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62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22.</a:t>
            </a:r>
            <a:r>
              <a:rPr lang="uk-UA" dirty="0" smtClean="0"/>
              <a:t> </a:t>
            </a:r>
            <a:r>
              <a:rPr lang="uk-UA" dirty="0"/>
              <a:t>Є числа від 1 до 31(дні місяця) в drop-</a:t>
            </a:r>
            <a:r>
              <a:rPr lang="uk-UA" dirty="0" err="1"/>
              <a:t>down</a:t>
            </a:r>
            <a:r>
              <a:rPr lang="uk-UA" dirty="0"/>
              <a:t> списку. Як ми можемо вибрати 5-тий?</a:t>
            </a:r>
          </a:p>
          <a:p>
            <a:pPr marL="0" indent="0">
              <a:buNone/>
            </a:pPr>
            <a:r>
              <a:rPr lang="uk-UA" dirty="0"/>
              <a:t> 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i="1" dirty="0"/>
              <a:t>Натиснути на елемент «drop-</a:t>
            </a:r>
            <a:r>
              <a:rPr lang="uk-UA" i="1" dirty="0" err="1"/>
              <a:t>down</a:t>
            </a:r>
            <a:r>
              <a:rPr lang="uk-UA" i="1" dirty="0"/>
              <a:t> </a:t>
            </a:r>
            <a:r>
              <a:rPr lang="uk-UA" i="1" dirty="0" err="1"/>
              <a:t>list</a:t>
            </a:r>
            <a:r>
              <a:rPr lang="uk-UA" i="1" dirty="0"/>
              <a:t>», вибрати «5» із </a:t>
            </a:r>
            <a:r>
              <a:rPr lang="uk-UA" i="1" dirty="0" err="1"/>
              <a:t>випадаючого</a:t>
            </a:r>
            <a:r>
              <a:rPr lang="uk-UA" i="1" dirty="0"/>
              <a:t> списку</a:t>
            </a:r>
            <a:r>
              <a:rPr lang="uk-UA" i="1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62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23.</a:t>
            </a:r>
            <a:r>
              <a:rPr lang="uk-UA" dirty="0" smtClean="0"/>
              <a:t> </a:t>
            </a:r>
            <a:r>
              <a:rPr lang="uk-UA" dirty="0"/>
              <a:t>Є числа від 1 до 31(дні місяця) в drop-</a:t>
            </a:r>
            <a:r>
              <a:rPr lang="uk-UA" dirty="0" err="1"/>
              <a:t>down</a:t>
            </a:r>
            <a:r>
              <a:rPr lang="uk-UA" dirty="0"/>
              <a:t> списку. Як ми можемо змінити вибір між 3, 30 та 31?</a:t>
            </a:r>
          </a:p>
          <a:p>
            <a:pPr marL="0" indent="0">
              <a:buNone/>
            </a:pPr>
            <a:r>
              <a:rPr lang="ru-RU" dirty="0"/>
              <a:t> 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i="1" dirty="0"/>
              <a:t>Натиснути на елемент «drop-</a:t>
            </a:r>
            <a:r>
              <a:rPr lang="uk-UA" i="1" dirty="0" err="1"/>
              <a:t>down</a:t>
            </a:r>
            <a:r>
              <a:rPr lang="uk-UA" i="1" dirty="0"/>
              <a:t> </a:t>
            </a:r>
            <a:r>
              <a:rPr lang="uk-UA" i="1" dirty="0" err="1"/>
              <a:t>list</a:t>
            </a:r>
            <a:r>
              <a:rPr lang="uk-UA" i="1" dirty="0"/>
              <a:t>», вибрати «3», перейти в кінець </a:t>
            </a:r>
            <a:r>
              <a:rPr lang="uk-UA" i="1" dirty="0" err="1"/>
              <a:t>випадаючого</a:t>
            </a:r>
            <a:r>
              <a:rPr lang="uk-UA" i="1" dirty="0"/>
              <a:t> списку за допомогою «</a:t>
            </a:r>
            <a:r>
              <a:rPr lang="en-US" i="1" dirty="0"/>
              <a:t>scroll-bar</a:t>
            </a:r>
            <a:r>
              <a:rPr lang="uk-UA" i="1" dirty="0"/>
              <a:t>», вибрати «30» та «31».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62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Висновки: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на даній лабораторній роботі я навчився перевіряти правильність побудови певних елементів графічного інтерфейсу користувача.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Дякую за увагу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just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Виконання завдання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1. </a:t>
            </a:r>
            <a:r>
              <a:rPr lang="uk-UA" dirty="0" smtClean="0"/>
              <a:t>Ч</a:t>
            </a:r>
            <a:r>
              <a:rPr lang="ru-RU" dirty="0" smtClean="0"/>
              <a:t>и </a:t>
            </a:r>
            <a:r>
              <a:rPr lang="ru-RU" dirty="0"/>
              <a:t>є </a:t>
            </a:r>
            <a:r>
              <a:rPr lang="ru-RU" dirty="0" err="1"/>
              <a:t>якісь</a:t>
            </a:r>
            <a:r>
              <a:rPr lang="ru-RU" dirty="0"/>
              <a:t> </a:t>
            </a:r>
            <a:r>
              <a:rPr lang="ru-RU" dirty="0" err="1"/>
              <a:t>неточності</a:t>
            </a:r>
            <a:r>
              <a:rPr lang="ru-RU" dirty="0"/>
              <a:t> в </a:t>
            </a:r>
            <a:r>
              <a:rPr lang="ru-RU" dirty="0" err="1"/>
              <a:t>інтерфейсі</a:t>
            </a:r>
            <a:r>
              <a:rPr lang="ru-RU" dirty="0"/>
              <a:t>?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 </a:t>
            </a:r>
            <a:endParaRPr lang="uk-UA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r>
              <a:rPr lang="ru-RU" i="1" dirty="0" smtClean="0"/>
              <a:t>Так</a:t>
            </a:r>
            <a:r>
              <a:rPr lang="ru-RU" i="1" dirty="0"/>
              <a:t>. Кнопка </a:t>
            </a:r>
            <a:r>
              <a:rPr lang="uk-UA" i="1" dirty="0" err="1"/>
              <a:t>Cancel</a:t>
            </a:r>
            <a:r>
              <a:rPr lang="uk-UA" i="1" dirty="0"/>
              <a:t> має завжди бути доступною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862654"/>
              </p:ext>
            </p:extLst>
          </p:nvPr>
        </p:nvGraphicFramePr>
        <p:xfrm>
          <a:off x="2443478" y="2924944"/>
          <a:ext cx="425704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1819529" imgH="400000" progId="Paint.Picture">
                  <p:embed/>
                </p:oleObj>
              </mc:Choice>
              <mc:Fallback>
                <p:oleObj name="Bitmap Image" r:id="rId3" imgW="1819529" imgH="40000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478" y="2924944"/>
                        <a:ext cx="4257044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7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2.</a:t>
            </a:r>
            <a:r>
              <a:rPr lang="uk-UA" dirty="0" smtClean="0"/>
              <a:t> </a:t>
            </a:r>
            <a:r>
              <a:rPr lang="ru-RU" dirty="0" err="1"/>
              <a:t>Чи</a:t>
            </a:r>
            <a:r>
              <a:rPr lang="ru-RU" dirty="0"/>
              <a:t> є </a:t>
            </a:r>
            <a:r>
              <a:rPr lang="ru-RU" dirty="0" err="1"/>
              <a:t>якісь</a:t>
            </a:r>
            <a:r>
              <a:rPr lang="ru-RU" dirty="0"/>
              <a:t> </a:t>
            </a:r>
            <a:r>
              <a:rPr lang="ru-RU" dirty="0" err="1"/>
              <a:t>неточності</a:t>
            </a:r>
            <a:r>
              <a:rPr lang="ru-RU" dirty="0"/>
              <a:t> в </a:t>
            </a:r>
            <a:r>
              <a:rPr lang="ru-RU" dirty="0" err="1"/>
              <a:t>інтерфейсі</a:t>
            </a:r>
            <a:r>
              <a:rPr lang="ru-RU" dirty="0"/>
              <a:t>?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 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i="1" dirty="0" smtClean="0"/>
          </a:p>
          <a:p>
            <a:pPr marL="0" indent="0">
              <a:buNone/>
            </a:pPr>
            <a:r>
              <a:rPr lang="uk-UA" i="1" dirty="0" smtClean="0"/>
              <a:t>Ні 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162178"/>
              </p:ext>
            </p:extLst>
          </p:nvPr>
        </p:nvGraphicFramePr>
        <p:xfrm>
          <a:off x="2267744" y="1916832"/>
          <a:ext cx="4384016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2142857" imgH="809738" progId="Paint.Picture">
                  <p:embed/>
                </p:oleObj>
              </mc:Choice>
              <mc:Fallback>
                <p:oleObj name="Bitmap Image" r:id="rId3" imgW="2142857" imgH="80973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916832"/>
                        <a:ext cx="4384016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3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3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  <a:r>
              <a:rPr lang="ru-RU" dirty="0" err="1"/>
              <a:t>Чи</a:t>
            </a:r>
            <a:r>
              <a:rPr lang="ru-RU" dirty="0"/>
              <a:t> є </a:t>
            </a:r>
            <a:r>
              <a:rPr lang="ru-RU" dirty="0" err="1"/>
              <a:t>якісь</a:t>
            </a:r>
            <a:r>
              <a:rPr lang="ru-RU" dirty="0"/>
              <a:t> </a:t>
            </a:r>
            <a:r>
              <a:rPr lang="ru-RU" dirty="0" err="1"/>
              <a:t>неточності</a:t>
            </a:r>
            <a:r>
              <a:rPr lang="ru-RU" dirty="0"/>
              <a:t> в </a:t>
            </a:r>
            <a:r>
              <a:rPr lang="ru-RU" dirty="0" err="1"/>
              <a:t>інтерфейсі</a:t>
            </a:r>
            <a:r>
              <a:rPr lang="ru-RU" dirty="0"/>
              <a:t>?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 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 algn="just">
              <a:buNone/>
            </a:pPr>
            <a:r>
              <a:rPr lang="uk-UA" i="1" dirty="0"/>
              <a:t>Так. Курсор при наведенні має ставати вказівником</a:t>
            </a:r>
            <a:r>
              <a:rPr lang="ru-RU" i="1" dirty="0"/>
              <a:t>, </a:t>
            </a:r>
            <a:r>
              <a:rPr lang="uk-UA" i="1" dirty="0"/>
              <a:t>а також повинна бути присутня підказка (</a:t>
            </a:r>
            <a:r>
              <a:rPr lang="en-US" i="1" dirty="0"/>
              <a:t>hint</a:t>
            </a:r>
            <a:r>
              <a:rPr lang="uk-UA" i="1" dirty="0"/>
              <a:t>)</a:t>
            </a:r>
            <a:r>
              <a:rPr lang="ru-RU" i="1" dirty="0"/>
              <a:t>, </a:t>
            </a:r>
            <a:r>
              <a:rPr lang="uk-UA" i="1" dirty="0"/>
              <a:t>в якій сказано чому поле введення недоступне.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976196"/>
              </p:ext>
            </p:extLst>
          </p:nvPr>
        </p:nvGraphicFramePr>
        <p:xfrm>
          <a:off x="2195736" y="1916832"/>
          <a:ext cx="456457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3" imgW="2095793" imgH="561905" progId="Paint.Picture">
                  <p:embed/>
                </p:oleObj>
              </mc:Choice>
              <mc:Fallback>
                <p:oleObj name="Bitmap Image" r:id="rId3" imgW="2095793" imgH="56190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916832"/>
                        <a:ext cx="4564575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1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4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  <a:r>
              <a:rPr lang="uk-UA" dirty="0"/>
              <a:t>Як можна позначити </a:t>
            </a:r>
            <a:r>
              <a:rPr lang="uk-UA" dirty="0" err="1"/>
              <a:t>checkbox</a:t>
            </a:r>
            <a:r>
              <a:rPr lang="uk-UA" dirty="0"/>
              <a:t>?</a:t>
            </a:r>
          </a:p>
          <a:p>
            <a:pPr marL="0" indent="0">
              <a:buNone/>
            </a:pPr>
            <a:r>
              <a:rPr lang="uk-UA" dirty="0"/>
              <a:t> 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i="1" dirty="0"/>
              <a:t>«</a:t>
            </a:r>
            <a:r>
              <a:rPr lang="uk-UA" i="1" dirty="0" err="1"/>
              <a:t>Клікнути</a:t>
            </a:r>
            <a:r>
              <a:rPr lang="uk-UA" i="1" dirty="0"/>
              <a:t>»</a:t>
            </a:r>
            <a:r>
              <a:rPr lang="en-US" i="1" dirty="0"/>
              <a:t> </a:t>
            </a:r>
            <a:r>
              <a:rPr lang="en-US" i="1" dirty="0" err="1"/>
              <a:t>по</a:t>
            </a:r>
            <a:r>
              <a:rPr lang="en-US" i="1" dirty="0"/>
              <a:t> </a:t>
            </a:r>
            <a:r>
              <a:rPr lang="en-US" i="1" dirty="0" err="1"/>
              <a:t>ньому</a:t>
            </a:r>
            <a:r>
              <a:rPr lang="en-US" i="1" dirty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36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5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  <a:r>
              <a:rPr lang="uk-UA" dirty="0"/>
              <a:t>Секція «Стать» реалізована на екрані знизу. Опишіть слабкі сторони реалізації та запропонуйте покращення</a:t>
            </a:r>
            <a:r>
              <a:rPr lang="uk-UA" dirty="0" smtClean="0"/>
              <a:t>.</a:t>
            </a:r>
          </a:p>
          <a:p>
            <a:pPr marL="0" lv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 </a:t>
            </a:r>
          </a:p>
          <a:p>
            <a:pPr marL="0" indent="0">
              <a:buNone/>
            </a:pPr>
            <a:r>
              <a:rPr lang="uk-UA" i="1" dirty="0" smtClean="0"/>
              <a:t>Один </a:t>
            </a:r>
            <a:r>
              <a:rPr lang="uk-UA" i="1" dirty="0" err="1"/>
              <a:t>checkbox</a:t>
            </a:r>
            <a:r>
              <a:rPr lang="uk-UA" i="1" dirty="0"/>
              <a:t> зручніше бути б замінити на дві кнопки типу </a:t>
            </a:r>
            <a:r>
              <a:rPr lang="en-US" i="1" dirty="0"/>
              <a:t>radio button</a:t>
            </a:r>
            <a:r>
              <a:rPr lang="uk-UA" i="1" dirty="0"/>
              <a:t>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932849"/>
              </p:ext>
            </p:extLst>
          </p:nvPr>
        </p:nvGraphicFramePr>
        <p:xfrm>
          <a:off x="3339427" y="2276872"/>
          <a:ext cx="2465145" cy="707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Bitmap Image" r:id="rId3" imgW="961905" imgH="276117" progId="Paint.Picture">
                  <p:embed/>
                </p:oleObj>
              </mc:Choice>
              <mc:Fallback>
                <p:oleObj name="Bitmap Image" r:id="rId3" imgW="961905" imgH="27611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427" y="2276872"/>
                        <a:ext cx="2465145" cy="707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01365"/>
              </p:ext>
            </p:extLst>
          </p:nvPr>
        </p:nvGraphicFramePr>
        <p:xfrm>
          <a:off x="3890272" y="4509120"/>
          <a:ext cx="136345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Bitmap Image" r:id="rId5" imgW="638264" imgH="438095" progId="Paint.Picture">
                  <p:embed/>
                </p:oleObj>
              </mc:Choice>
              <mc:Fallback>
                <p:oleObj name="Bitmap Image" r:id="rId5" imgW="638264" imgH="43809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272" y="4509120"/>
                        <a:ext cx="1363456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2068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800" dirty="0"/>
              <a:t>6</a:t>
            </a:r>
            <a:r>
              <a:rPr lang="en-US" sz="2800" dirty="0" smtClean="0"/>
              <a:t>.</a:t>
            </a:r>
            <a:r>
              <a:rPr lang="uk-UA" sz="2800" dirty="0" smtClean="0"/>
              <a:t> </a:t>
            </a:r>
            <a:r>
              <a:rPr lang="uk-UA" sz="2800" dirty="0"/>
              <a:t>Будь ласка, запропонуйте покращення для частини екрану позначеного нижче. Вимоги: Якщо «</a:t>
            </a:r>
            <a:r>
              <a:rPr lang="en-US" sz="2800" dirty="0"/>
              <a:t>no thanks</a:t>
            </a:r>
            <a:r>
              <a:rPr lang="uk-UA" sz="2800" dirty="0"/>
              <a:t>» </a:t>
            </a:r>
            <a:r>
              <a:rPr lang="en-US" sz="2800" dirty="0"/>
              <a:t>checkbox</a:t>
            </a:r>
            <a:r>
              <a:rPr lang="uk-UA" sz="2800" dirty="0"/>
              <a:t> був вибраний інші поля мають бути недоступними</a:t>
            </a:r>
            <a:r>
              <a:rPr lang="uk-UA" sz="2800" dirty="0" smtClean="0"/>
              <a:t>.</a:t>
            </a:r>
          </a:p>
          <a:p>
            <a:pPr marL="0" lvl="0" indent="0">
              <a:buNone/>
            </a:pPr>
            <a:endParaRPr lang="uk-UA" sz="2800" dirty="0" smtClean="0"/>
          </a:p>
          <a:p>
            <a:pPr marL="0" lvl="0" indent="0">
              <a:buNone/>
            </a:pPr>
            <a:endParaRPr lang="uk-UA" sz="2800" dirty="0" smtClean="0"/>
          </a:p>
          <a:p>
            <a:pPr marL="0" lvl="0" indent="0">
              <a:buNone/>
            </a:pPr>
            <a:endParaRPr lang="uk-UA" sz="2800" dirty="0"/>
          </a:p>
          <a:p>
            <a:pPr marL="0" lvl="0" indent="0">
              <a:buNone/>
            </a:pPr>
            <a:endParaRPr lang="uk-UA" sz="2800" dirty="0" smtClean="0"/>
          </a:p>
          <a:p>
            <a:pPr marL="0" lvl="0" indent="0">
              <a:buNone/>
            </a:pPr>
            <a:endParaRPr lang="uk-UA" sz="2800" dirty="0"/>
          </a:p>
          <a:p>
            <a:pPr marL="0" lvl="0" indent="0">
              <a:buNone/>
            </a:pPr>
            <a:endParaRPr lang="uk-UA" sz="2800" dirty="0" smtClean="0"/>
          </a:p>
          <a:p>
            <a:pPr marL="0" lvl="0" indent="0">
              <a:buNone/>
            </a:pPr>
            <a:endParaRPr lang="uk-UA" sz="2800" dirty="0"/>
          </a:p>
          <a:p>
            <a:pPr marL="0" indent="0">
              <a:buNone/>
            </a:pPr>
            <a:r>
              <a:rPr lang="uk-UA" sz="2800" i="1" dirty="0"/>
              <a:t>Додані дві кнопки типу </a:t>
            </a:r>
            <a:r>
              <a:rPr lang="en-US" sz="2800" i="1" dirty="0"/>
              <a:t>radio button</a:t>
            </a:r>
            <a:r>
              <a:rPr lang="uk-UA" sz="2800" i="1" dirty="0"/>
              <a:t>, при виборі першої </a:t>
            </a:r>
            <a:r>
              <a:rPr lang="en-US" sz="2800" i="1" dirty="0"/>
              <a:t>checkboxes</a:t>
            </a:r>
            <a:r>
              <a:rPr lang="uk-UA" sz="2800" i="1" dirty="0"/>
              <a:t> стають доступними</a:t>
            </a:r>
            <a:endParaRPr lang="uk-UA" sz="2800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979015"/>
              </p:ext>
            </p:extLst>
          </p:nvPr>
        </p:nvGraphicFramePr>
        <p:xfrm>
          <a:off x="611560" y="2132856"/>
          <a:ext cx="3084224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Bitmap Image" r:id="rId3" imgW="1961905" imgH="1924319" progId="Paint.Picture">
                  <p:embed/>
                </p:oleObj>
              </mc:Choice>
              <mc:Fallback>
                <p:oleObj name="Bitmap Image" r:id="rId3" imgW="1961905" imgH="192431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3084224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407701"/>
              </p:ext>
            </p:extLst>
          </p:nvPr>
        </p:nvGraphicFramePr>
        <p:xfrm>
          <a:off x="5508104" y="2132856"/>
          <a:ext cx="2911513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Bitmap Image" r:id="rId5" imgW="2038095" imgH="2066667" progId="Paint.Picture">
                  <p:embed/>
                </p:oleObj>
              </mc:Choice>
              <mc:Fallback>
                <p:oleObj name="Bitmap Image" r:id="rId5" imgW="2038095" imgH="206666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132856"/>
                        <a:ext cx="2911513" cy="2952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 вправо 6"/>
          <p:cNvSpPr/>
          <p:nvPr/>
        </p:nvSpPr>
        <p:spPr>
          <a:xfrm rot="8044394">
            <a:off x="3559398" y="1697965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Стрелка вправо 7"/>
          <p:cNvSpPr/>
          <p:nvPr/>
        </p:nvSpPr>
        <p:spPr>
          <a:xfrm rot="19301210">
            <a:off x="4931927" y="4749414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30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4461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7.</a:t>
            </a:r>
            <a:r>
              <a:rPr lang="uk-UA" dirty="0"/>
              <a:t> Запропонуйте рекомендації по покращенню </a:t>
            </a:r>
            <a:r>
              <a:rPr lang="uk-UA" dirty="0" smtClean="0"/>
              <a:t>інтерфейсу</a:t>
            </a:r>
          </a:p>
          <a:p>
            <a:pPr marL="0" lvl="0" indent="0">
              <a:buNone/>
            </a:pPr>
            <a:endParaRPr lang="uk-UA" dirty="0"/>
          </a:p>
          <a:p>
            <a:pPr marL="0" lvl="0" indent="0">
              <a:buNone/>
            </a:pPr>
            <a:r>
              <a:rPr lang="uk-UA" dirty="0"/>
              <a:t/>
            </a:r>
            <a:br>
              <a:rPr lang="uk-UA" dirty="0"/>
            </a:br>
            <a:endParaRPr lang="uk-UA" dirty="0" smtClean="0"/>
          </a:p>
          <a:p>
            <a:pPr marL="0" indent="0">
              <a:buNone/>
            </a:pPr>
            <a:r>
              <a:rPr lang="en-US" i="1" dirty="0" smtClean="0"/>
              <a:t>Checkboxes </a:t>
            </a:r>
            <a:r>
              <a:rPr lang="uk-UA" i="1" dirty="0"/>
              <a:t>краще замінити на дві кнопки типу </a:t>
            </a:r>
            <a:r>
              <a:rPr lang="en-US" i="1" dirty="0"/>
              <a:t>radio button</a:t>
            </a:r>
            <a:r>
              <a:rPr lang="uk-UA" i="1" dirty="0"/>
              <a:t>, для однозначності вибору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356615"/>
              </p:ext>
            </p:extLst>
          </p:nvPr>
        </p:nvGraphicFramePr>
        <p:xfrm>
          <a:off x="3028971" y="1916832"/>
          <a:ext cx="308605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Bitmap Image" r:id="rId3" imgW="1666667" imgH="466543" progId="Paint.Picture">
                  <p:embed/>
                </p:oleObj>
              </mc:Choice>
              <mc:Fallback>
                <p:oleObj name="Bitmap Image" r:id="rId3" imgW="1666667" imgH="46654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71" y="1916832"/>
                        <a:ext cx="3086057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511489"/>
              </p:ext>
            </p:extLst>
          </p:nvPr>
        </p:nvGraphicFramePr>
        <p:xfrm>
          <a:off x="3748408" y="4509120"/>
          <a:ext cx="164718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Bitmap Image" r:id="rId5" imgW="581106" imgH="380852" progId="Paint.Picture">
                  <p:embed/>
                </p:oleObj>
              </mc:Choice>
              <mc:Fallback>
                <p:oleObj name="Bitmap Image" r:id="rId5" imgW="581106" imgH="38085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408" y="4509120"/>
                        <a:ext cx="1647183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7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457</Words>
  <Application>Microsoft Office PowerPoint</Application>
  <PresentationFormat>Экран (4:3)</PresentationFormat>
  <Paragraphs>144</Paragraphs>
  <Slides>27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Тема Office</vt:lpstr>
      <vt:lpstr>Paintbrush Picture</vt:lpstr>
      <vt:lpstr>Лабораторна робота №4</vt:lpstr>
      <vt:lpstr>Мета:</vt:lpstr>
      <vt:lpstr>Виконання завдання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Висновки: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№4</dc:title>
  <dc:creator>Andre</dc:creator>
  <cp:lastModifiedBy>Andre</cp:lastModifiedBy>
  <cp:revision>4</cp:revision>
  <dcterms:created xsi:type="dcterms:W3CDTF">2016-04-14T08:18:12Z</dcterms:created>
  <dcterms:modified xsi:type="dcterms:W3CDTF">2016-05-11T18:34:12Z</dcterms:modified>
</cp:coreProperties>
</file>