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2"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FA17-915A-4D4E-9779-14FD7FDCA42D}" type="datetimeFigureOut">
              <a:rPr lang="en-US"/>
              <a:t>4/27/2016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AA4A6-2003-42E9-B2B2-13DFCD1F84BA}" type="slidenum">
              <a:rPr lang="en-US"/>
              <a:t>‹#›</a:t>
            </a:fld>
            <a:endParaRPr lang="en-US"/>
          </a:p>
        </p:txBody>
      </p:sp>
    </p:spTree>
    <p:extLst>
      <p:ext uri="{BB962C8B-B14F-4D97-AF65-F5344CB8AC3E}">
        <p14:creationId xmlns:p14="http://schemas.microsoft.com/office/powerpoint/2010/main" val="1409750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3AA4A6-2003-42E9-B2B2-13DFCD1F84BA}" type="slidenum">
              <a:rPr lang="en-US"/>
              <a:t>‹#›</a:t>
            </a:fld>
            <a:endParaRPr lang="en-US"/>
          </a:p>
        </p:txBody>
      </p:sp>
    </p:spTree>
    <p:extLst>
      <p:ext uri="{BB962C8B-B14F-4D97-AF65-F5344CB8AC3E}">
        <p14:creationId xmlns:p14="http://schemas.microsoft.com/office/powerpoint/2010/main" val="1442683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3AA4A6-2003-42E9-B2B2-13DFCD1F84BA}" type="slidenum">
              <a:rPr lang="en-US"/>
              <a:t>‹#›</a:t>
            </a:fld>
            <a:endParaRPr lang="en-US"/>
          </a:p>
        </p:txBody>
      </p:sp>
    </p:spTree>
    <p:extLst>
      <p:ext uri="{BB962C8B-B14F-4D97-AF65-F5344CB8AC3E}">
        <p14:creationId xmlns:p14="http://schemas.microsoft.com/office/powerpoint/2010/main" val="1475931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3AA4A6-2003-42E9-B2B2-13DFCD1F84BA}" type="slidenum">
              <a:rPr lang="en-US"/>
              <a:t>‹#›</a:t>
            </a:fld>
            <a:endParaRPr lang="en-US"/>
          </a:p>
        </p:txBody>
      </p:sp>
    </p:spTree>
    <p:extLst>
      <p:ext uri="{BB962C8B-B14F-4D97-AF65-F5344CB8AC3E}">
        <p14:creationId xmlns:p14="http://schemas.microsoft.com/office/powerpoint/2010/main" val="54877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3AA4A6-2003-42E9-B2B2-13DFCD1F84BA}" type="slidenum">
              <a:rPr lang="en-US"/>
              <a:t>3</a:t>
            </a:fld>
            <a:endParaRPr lang="en-US"/>
          </a:p>
        </p:txBody>
      </p:sp>
    </p:spTree>
    <p:extLst>
      <p:ext uri="{BB962C8B-B14F-4D97-AF65-F5344CB8AC3E}">
        <p14:creationId xmlns:p14="http://schemas.microsoft.com/office/powerpoint/2010/main" val="3409136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3AA4A6-2003-42E9-B2B2-13DFCD1F84BA}" type="slidenum">
              <a:rPr lang="en-US"/>
              <a:t>‹#›</a:t>
            </a:fld>
            <a:endParaRPr lang="en-US"/>
          </a:p>
        </p:txBody>
      </p:sp>
    </p:spTree>
    <p:extLst>
      <p:ext uri="{BB962C8B-B14F-4D97-AF65-F5344CB8AC3E}">
        <p14:creationId xmlns:p14="http://schemas.microsoft.com/office/powerpoint/2010/main" val="759658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3AA4A6-2003-42E9-B2B2-13DFCD1F84BA}" type="slidenum">
              <a:rPr lang="en-US"/>
              <a:t>6</a:t>
            </a:fld>
            <a:endParaRPr lang="en-US"/>
          </a:p>
        </p:txBody>
      </p:sp>
    </p:spTree>
    <p:extLst>
      <p:ext uri="{BB962C8B-B14F-4D97-AF65-F5344CB8AC3E}">
        <p14:creationId xmlns:p14="http://schemas.microsoft.com/office/powerpoint/2010/main" val="596740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3AA4A6-2003-42E9-B2B2-13DFCD1F84BA}" type="slidenum">
              <a:rPr lang="en-US"/>
              <a:t>7</a:t>
            </a:fld>
            <a:endParaRPr lang="en-US"/>
          </a:p>
        </p:txBody>
      </p:sp>
    </p:spTree>
    <p:extLst>
      <p:ext uri="{BB962C8B-B14F-4D97-AF65-F5344CB8AC3E}">
        <p14:creationId xmlns:p14="http://schemas.microsoft.com/office/powerpoint/2010/main" val="2874067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3AA4A6-2003-42E9-B2B2-13DFCD1F84BA}" type="slidenum">
              <a:rPr lang="en-US"/>
              <a:t>‹#›</a:t>
            </a:fld>
            <a:endParaRPr lang="en-US"/>
          </a:p>
        </p:txBody>
      </p:sp>
    </p:spTree>
    <p:extLst>
      <p:ext uri="{BB962C8B-B14F-4D97-AF65-F5344CB8AC3E}">
        <p14:creationId xmlns:p14="http://schemas.microsoft.com/office/powerpoint/2010/main" val="3295055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4/27/2016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4/27/2016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4/27/2016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a:latin typeface="Verdana" charset="0"/>
              </a:rPr>
              <a:t>Аналіз граничних даних, таблиці рішень, діаграми переходу станів</a:t>
            </a:r>
            <a:endParaRPr lang="en-US" dirty="0">
              <a:latin typeface="Verdana" charset="0"/>
            </a:endParaRPr>
          </a:p>
        </p:txBody>
      </p:sp>
      <p:sp>
        <p:nvSpPr>
          <p:cNvPr id="3" name="Subtitle 2"/>
          <p:cNvSpPr>
            <a:spLocks noGrp="1"/>
          </p:cNvSpPr>
          <p:nvPr>
            <p:ph type="subTitle" idx="1"/>
          </p:nvPr>
        </p:nvSpPr>
        <p:spPr/>
        <p:txBody>
          <a:bodyPr/>
          <a:lstStyle/>
          <a:p>
            <a:r>
              <a:rPr lang="en-US" dirty="0"/>
              <a:t>Ihor Sakaylyuk</a:t>
            </a:r>
          </a:p>
        </p:txBody>
      </p:sp>
    </p:spTree>
    <p:extLst>
      <p:ext uri="{BB962C8B-B14F-4D97-AF65-F5344CB8AC3E}">
        <p14:creationId xmlns:p14="http://schemas.microsoft.com/office/powerpoint/2010/main" val="35632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a:t>
            </a:r>
          </a:p>
        </p:txBody>
      </p:sp>
      <p:sp>
        <p:nvSpPr>
          <p:cNvPr id="3" name="Content Placeholder 2"/>
          <p:cNvSpPr>
            <a:spLocks noGrp="1"/>
          </p:cNvSpPr>
          <p:nvPr>
            <p:ph idx="1"/>
          </p:nvPr>
        </p:nvSpPr>
        <p:spPr>
          <a:xfrm>
            <a:off x="1751301" y="2769153"/>
            <a:ext cx="8825659" cy="3416300"/>
          </a:xfrm>
        </p:spPr>
        <p:txBody>
          <a:bodyPr vert="horz" lIns="91440" tIns="45720" rIns="91440" bIns="45720" rtlCol="0" anchor="t">
            <a:normAutofit fontScale="92500"/>
          </a:bodyPr>
          <a:lstStyle/>
          <a:p>
            <a:pPr marL="0" indent="0">
              <a:buNone/>
            </a:pPr>
            <a:r>
              <a:rPr lang="az-Cyrl-AZ" sz="2400" dirty="0">
                <a:solidFill>
                  <a:srgbClr val="000000"/>
                </a:solidFill>
                <a:latin typeface="Verdana" charset="0"/>
              </a:rPr>
              <a:t>Для того щоб купити продукти в </a:t>
            </a:r>
            <a:r>
              <a:rPr lang="en-US" sz="2400" dirty="0">
                <a:solidFill>
                  <a:srgbClr val="000000"/>
                </a:solidFill>
                <a:latin typeface="Verdana" charset="0"/>
              </a:rPr>
              <a:t>Web Store, </a:t>
            </a:r>
            <a:r>
              <a:rPr lang="az-Cyrl-AZ" sz="2400" dirty="0">
                <a:solidFill>
                  <a:srgbClr val="000000"/>
                </a:solidFill>
                <a:latin typeface="Verdana" charset="0"/>
              </a:rPr>
              <a:t>користувач повинен зареєструвати свій логін на веб-сторінці реєстрації. Поля для введення імені користувача повинне:</a:t>
            </a:r>
          </a:p>
          <a:p>
            <a:r>
              <a:rPr lang="az-Cyrl-AZ" sz="2400" dirty="0">
                <a:solidFill>
                  <a:srgbClr val="000000"/>
                </a:solidFill>
                <a:latin typeface="Verdana" charset="0"/>
              </a:rPr>
              <a:t>містити тільки літери</a:t>
            </a:r>
          </a:p>
          <a:p>
            <a:r>
              <a:rPr lang="ru-RU" sz="2400" dirty="0">
                <a:solidFill>
                  <a:srgbClr val="000000"/>
                </a:solidFill>
                <a:latin typeface="Verdana" charset="0"/>
              </a:rPr>
              <a:t>бути не менше 4 символів</a:t>
            </a:r>
            <a:endParaRPr lang="az-Cyrl-AZ" sz="2400" dirty="0">
              <a:solidFill>
                <a:srgbClr val="000000"/>
              </a:solidFill>
              <a:latin typeface="Verdana" charset="0"/>
            </a:endParaRPr>
          </a:p>
          <a:p>
            <a:r>
              <a:rPr lang="ru-RU" sz="2400" dirty="0">
                <a:solidFill>
                  <a:srgbClr val="000000"/>
                </a:solidFill>
                <a:latin typeface="Verdana" charset="0"/>
              </a:rPr>
              <a:t>бети не більше 10 символів</a:t>
            </a:r>
            <a:endParaRPr lang="az-Cyrl-AZ" sz="2400" dirty="0">
              <a:solidFill>
                <a:srgbClr val="000000"/>
              </a:solidFill>
              <a:latin typeface="Verdana" charset="0"/>
            </a:endParaRPr>
          </a:p>
          <a:p>
            <a:r>
              <a:rPr lang="ru-RU" sz="2400" dirty="0">
                <a:solidFill>
                  <a:srgbClr val="000000"/>
                </a:solidFill>
                <a:latin typeface="Verdana" charset="0"/>
              </a:rPr>
              <a:t>Логіни, які не відповідають вимогам не будуть дозволені</a:t>
            </a:r>
            <a:endParaRPr lang="az-Cyrl-AZ" sz="2400" dirty="0">
              <a:solidFill>
                <a:srgbClr val="000000"/>
              </a:solidFill>
              <a:latin typeface="Verdana" charset="0"/>
            </a:endParaRPr>
          </a:p>
          <a:p>
            <a:pPr marL="0" indent="0">
              <a:buNone/>
            </a:pPr>
            <a:endParaRPr lang="az-Cyrl-AZ" sz="2400" dirty="0">
              <a:solidFill>
                <a:srgbClr val="000000"/>
              </a:solidFill>
              <a:latin typeface="Verdana" charset="0"/>
            </a:endParaRPr>
          </a:p>
        </p:txBody>
      </p:sp>
    </p:spTree>
    <p:extLst>
      <p:ext uri="{BB962C8B-B14F-4D97-AF65-F5344CB8AC3E}">
        <p14:creationId xmlns:p14="http://schemas.microsoft.com/office/powerpoint/2010/main" val="10601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Cyrl-AZ">
                <a:latin typeface="Verdana" charset="0"/>
              </a:rPr>
              <a:t>Еквівалентні класи</a:t>
            </a:r>
            <a:endParaRPr lang="en-US" dirty="0">
              <a:latin typeface="Verdana" charset="0"/>
            </a:endParaRPr>
          </a:p>
        </p:txBody>
      </p:sp>
      <p:sp>
        <p:nvSpPr>
          <p:cNvPr id="3" name="Text Placeholder 2"/>
          <p:cNvSpPr>
            <a:spLocks noGrp="1"/>
          </p:cNvSpPr>
          <p:nvPr>
            <p:ph type="body" idx="1"/>
          </p:nvPr>
        </p:nvSpPr>
        <p:spPr>
          <a:xfrm>
            <a:off x="6896100" y="2678113"/>
            <a:ext cx="4801221" cy="2282825"/>
          </a:xfrm>
        </p:spPr>
        <p:txBody>
          <a:bodyPr>
            <a:normAutofit fontScale="62500" lnSpcReduction="20000"/>
          </a:bodyPr>
          <a:lstStyle/>
          <a:p>
            <a:r>
              <a:rPr lang="ru-RU" sz="2400" dirty="0">
                <a:solidFill>
                  <a:srgbClr val="000000"/>
                </a:solidFill>
                <a:latin typeface="Verdana" charset="0"/>
              </a:rPr>
              <a:t>Клас 1: імена, які містять інші символи крім літер</a:t>
            </a:r>
            <a:endParaRPr lang="en-US" sz="2400" dirty="0">
              <a:solidFill>
                <a:srgbClr val="000000"/>
              </a:solidFill>
              <a:latin typeface="Verdana" charset="0"/>
            </a:endParaRPr>
          </a:p>
          <a:p>
            <a:r>
              <a:rPr lang="ru-RU" sz="2400" dirty="0">
                <a:solidFill>
                  <a:srgbClr val="000000"/>
                </a:solidFill>
                <a:latin typeface="Verdana" charset="0"/>
              </a:rPr>
              <a:t>Клас 2: імена довжиною від 0 до 4(</a:t>
            </a:r>
            <a:r>
              <a:rPr lang="ru-RU" sz="2400" dirty="0" err="1">
                <a:solidFill>
                  <a:srgbClr val="000000"/>
                </a:solidFill>
                <a:latin typeface="Verdana" charset="0"/>
              </a:rPr>
              <a:t>виключно</a:t>
            </a:r>
            <a:r>
              <a:rPr lang="ru-RU" sz="2400" dirty="0">
                <a:solidFill>
                  <a:srgbClr val="000000"/>
                </a:solidFill>
                <a:latin typeface="Verdana" charset="0"/>
              </a:rPr>
              <a:t>) ЛІТЕР</a:t>
            </a:r>
            <a:endParaRPr lang="en-US" sz="2400" dirty="0">
              <a:solidFill>
                <a:srgbClr val="000000"/>
              </a:solidFill>
              <a:latin typeface="Verdana" charset="0"/>
            </a:endParaRPr>
          </a:p>
          <a:p>
            <a:r>
              <a:rPr lang="ru-RU" sz="2400" dirty="0">
                <a:solidFill>
                  <a:srgbClr val="000000"/>
                </a:solidFill>
                <a:latin typeface="Verdana" charset="0"/>
              </a:rPr>
              <a:t>Клас 3: імена довжиною від 4 до 10 ЛІТЕР</a:t>
            </a:r>
            <a:endParaRPr lang="en-US" sz="2400" dirty="0">
              <a:solidFill>
                <a:srgbClr val="000000"/>
              </a:solidFill>
              <a:latin typeface="Verdana" charset="0"/>
            </a:endParaRPr>
          </a:p>
          <a:p>
            <a:r>
              <a:rPr lang="ru-RU" sz="2400" dirty="0">
                <a:solidFill>
                  <a:srgbClr val="000000"/>
                </a:solidFill>
                <a:latin typeface="Verdana" charset="0"/>
              </a:rPr>
              <a:t>Клас 4: </a:t>
            </a:r>
            <a:r>
              <a:rPr lang="ru-RU" sz="2400" dirty="0" err="1">
                <a:solidFill>
                  <a:srgbClr val="000000"/>
                </a:solidFill>
                <a:latin typeface="Verdana" charset="0"/>
              </a:rPr>
              <a:t>імена</a:t>
            </a:r>
            <a:r>
              <a:rPr lang="ru-RU" sz="2400" dirty="0">
                <a:solidFill>
                  <a:srgbClr val="000000"/>
                </a:solidFill>
                <a:latin typeface="Verdana" charset="0"/>
              </a:rPr>
              <a:t> </a:t>
            </a:r>
            <a:r>
              <a:rPr lang="ru-RU" sz="2400" dirty="0" err="1">
                <a:solidFill>
                  <a:srgbClr val="000000"/>
                </a:solidFill>
                <a:latin typeface="Verdana" charset="0"/>
              </a:rPr>
              <a:t>більше</a:t>
            </a:r>
            <a:r>
              <a:rPr lang="ru-RU" sz="2400" dirty="0">
                <a:solidFill>
                  <a:srgbClr val="000000"/>
                </a:solidFill>
                <a:latin typeface="Verdana" charset="0"/>
              </a:rPr>
              <a:t> 10 ЛІТЕР</a:t>
            </a:r>
            <a:endParaRPr lang="en-US" sz="2400" dirty="0">
              <a:solidFill>
                <a:srgbClr val="000000"/>
              </a:solidFill>
              <a:latin typeface="Verdana" charset="0"/>
            </a:endParaRPr>
          </a:p>
          <a:p>
            <a:br>
              <a:rPr lang="en-US" dirty="0"/>
            </a:br>
            <a:endParaRPr lang="en-US" dirty="0"/>
          </a:p>
          <a:p>
            <a:endParaRPr lang="en-US" dirty="0"/>
          </a:p>
        </p:txBody>
      </p:sp>
    </p:spTree>
    <p:extLst>
      <p:ext uri="{BB962C8B-B14F-4D97-AF65-F5344CB8AC3E}">
        <p14:creationId xmlns:p14="http://schemas.microsoft.com/office/powerpoint/2010/main" val="403305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Cyrl-AZ" b="1" dirty="0">
                <a:latin typeface="Verdana" charset="0"/>
              </a:rPr>
              <a:t>Граничні значення</a:t>
            </a:r>
            <a:endParaRPr lang="en-US" b="1" dirty="0">
              <a:latin typeface="Verdana" charset="0"/>
            </a:endParaRPr>
          </a:p>
        </p:txBody>
      </p:sp>
      <p:sp>
        <p:nvSpPr>
          <p:cNvPr id="3" name="Text Placeholder 2"/>
          <p:cNvSpPr>
            <a:spLocks noGrp="1"/>
          </p:cNvSpPr>
          <p:nvPr>
            <p:ph type="body" idx="1"/>
          </p:nvPr>
        </p:nvSpPr>
        <p:spPr>
          <a:xfrm>
            <a:off x="6548231" y="2678113"/>
            <a:ext cx="5315157" cy="2282825"/>
          </a:xfrm>
        </p:spPr>
        <p:txBody>
          <a:bodyPr/>
          <a:lstStyle/>
          <a:p>
            <a:r>
              <a:rPr lang="ru-RU" dirty="0">
                <a:solidFill>
                  <a:srgbClr val="000000"/>
                </a:solidFill>
                <a:latin typeface="Verdana" charset="0"/>
              </a:rPr>
              <a:t>Граничні значення: 0, 3, 4, 10, 11</a:t>
            </a:r>
            <a:endParaRPr lang="en-US" dirty="0">
              <a:solidFill>
                <a:srgbClr val="000000"/>
              </a:solidFill>
              <a:latin typeface="Verdana" charset="0"/>
            </a:endParaRPr>
          </a:p>
          <a:p>
            <a:endParaRPr lang="en-US" dirty="0">
              <a:latin typeface="Verdana" charset="0"/>
            </a:endParaRPr>
          </a:p>
          <a:p>
            <a:r>
              <a:rPr lang="ru-RU" dirty="0" err="1">
                <a:solidFill>
                  <a:srgbClr val="000000"/>
                </a:solidFill>
                <a:latin typeface="Verdana" charset="0"/>
              </a:rPr>
              <a:t>Значення</a:t>
            </a:r>
            <a:r>
              <a:rPr lang="ru-RU" dirty="0">
                <a:solidFill>
                  <a:srgbClr val="000000"/>
                </a:solidFill>
                <a:latin typeface="Verdana" charset="0"/>
              </a:rPr>
              <a:t> для </a:t>
            </a:r>
            <a:r>
              <a:rPr lang="ru-RU" dirty="0" err="1">
                <a:solidFill>
                  <a:srgbClr val="000000"/>
                </a:solidFill>
                <a:latin typeface="Verdana" charset="0"/>
              </a:rPr>
              <a:t>тестування</a:t>
            </a:r>
            <a:r>
              <a:rPr lang="ru-RU" dirty="0">
                <a:solidFill>
                  <a:srgbClr val="000000"/>
                </a:solidFill>
                <a:latin typeface="Verdana" charset="0"/>
              </a:rPr>
              <a:t>: 0, 1, 3, 4, 5, 9, 10, 11, 100</a:t>
            </a:r>
          </a:p>
          <a:p>
            <a:endParaRPr lang="en-US" dirty="0">
              <a:latin typeface="Verdana" charset="0"/>
            </a:endParaRPr>
          </a:p>
          <a:p>
            <a:endParaRPr lang="ru-RU" dirty="0">
              <a:latin typeface="Verdana" charset="0"/>
            </a:endParaRPr>
          </a:p>
          <a:p>
            <a:endParaRPr lang="ru-RU" dirty="0">
              <a:latin typeface="Verdana" charset="0"/>
            </a:endParaRPr>
          </a:p>
        </p:txBody>
      </p:sp>
    </p:spTree>
    <p:extLst>
      <p:ext uri="{BB962C8B-B14F-4D97-AF65-F5344CB8AC3E}">
        <p14:creationId xmlns:p14="http://schemas.microsoft.com/office/powerpoint/2010/main" val="427631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2</a:t>
            </a:r>
          </a:p>
        </p:txBody>
      </p:sp>
      <p:sp>
        <p:nvSpPr>
          <p:cNvPr id="3" name="Content Placeholder 2"/>
          <p:cNvSpPr>
            <a:spLocks noGrp="1"/>
          </p:cNvSpPr>
          <p:nvPr>
            <p:ph idx="1"/>
          </p:nvPr>
        </p:nvSpPr>
        <p:spPr>
          <a:xfrm>
            <a:off x="1883823" y="2702892"/>
            <a:ext cx="8825659" cy="3416300"/>
          </a:xfrm>
        </p:spPr>
        <p:txBody>
          <a:bodyPr vert="horz" lIns="91440" tIns="45720" rIns="91440" bIns="45720" rtlCol="0" anchor="t">
            <a:normAutofit fontScale="92500"/>
          </a:bodyPr>
          <a:lstStyle/>
          <a:p>
            <a:pPr marL="0" indent="0" algn="just">
              <a:buNone/>
            </a:pPr>
            <a:r>
              <a:rPr lang="az-Cyrl-AZ" sz="2400" dirty="0">
                <a:solidFill>
                  <a:srgbClr val="000000"/>
                </a:solidFill>
                <a:latin typeface="Verdana" charset="0"/>
              </a:rPr>
              <a:t>Якщо ви новий клієнт і відкриваєте рахунок кредитної карти, Ви отримаєте знижку 15% на всі Ваші покупки сьогодні. Якщо Ви вже є нашим клієнтом і у Вас є карта лояльності, Ви отримуєте знижку 10%. Якщо у Вас є купон, Ви можете отримати 20% знижку сьогодні (але він не може бути використаний з знижкою “новачка”).</a:t>
            </a:r>
          </a:p>
          <a:p>
            <a:pPr marL="0" indent="0" algn="just">
              <a:buNone/>
            </a:pPr>
            <a:endParaRPr lang="az-Cyrl-AZ" sz="2400" dirty="0">
              <a:solidFill>
                <a:srgbClr val="000000"/>
              </a:solidFill>
              <a:latin typeface="Verdana" charset="0"/>
            </a:endParaRPr>
          </a:p>
          <a:p>
            <a:pPr marL="0" indent="0" algn="just">
              <a:buNone/>
            </a:pPr>
            <a:r>
              <a:rPr lang="ru-RU" sz="2400" dirty="0">
                <a:solidFill>
                  <a:srgbClr val="000000"/>
                </a:solidFill>
                <a:latin typeface="Verdana" charset="0"/>
              </a:rPr>
              <a:t>Побудувати таблицю рішень на основі даної інформаціїї.</a:t>
            </a:r>
            <a:endParaRPr lang="en-US" sz="2400" dirty="0">
              <a:solidFill>
                <a:srgbClr val="000000"/>
              </a:solidFill>
              <a:latin typeface="Verdana" charset="0"/>
            </a:endParaRPr>
          </a:p>
        </p:txBody>
      </p:sp>
    </p:spTree>
    <p:extLst>
      <p:ext uri="{BB962C8B-B14F-4D97-AF65-F5344CB8AC3E}">
        <p14:creationId xmlns:p14="http://schemas.microsoft.com/office/powerpoint/2010/main" val="177846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Cyrl-AZ" b="1" dirty="0">
                <a:latin typeface="Verdana" charset="0"/>
              </a:rPr>
              <a:t>Таблиця рішень</a:t>
            </a:r>
            <a:endParaRPr lang="en-US" b="1" dirty="0">
              <a:latin typeface="Verdana" charset="0"/>
            </a:endParaRPr>
          </a:p>
        </p:txBody>
      </p:sp>
      <p:graphicFrame>
        <p:nvGraphicFramePr>
          <p:cNvPr id="4" name="Table 3"/>
          <p:cNvGraphicFramePr/>
          <p:nvPr>
            <p:extLst>
              <p:ext uri="{D42A27DB-BD31-4B8C-83A1-F6EECF244321}">
                <p14:modId xmlns:p14="http://schemas.microsoft.com/office/powerpoint/2010/main" val="1635930655"/>
              </p:ext>
            </p:extLst>
          </p:nvPr>
        </p:nvGraphicFramePr>
        <p:xfrm>
          <a:off x="6600144" y="2560420"/>
          <a:ext cx="5400607" cy="1919846"/>
        </p:xfrm>
        <a:graphic>
          <a:graphicData uri="http://schemas.openxmlformats.org/drawingml/2006/table">
            <a:tbl>
              <a:tblPr firstRow="1" bandRow="1">
                <a:tableStyleId>{5C22544A-7EE6-4342-B048-85BDC9FD1C3A}</a:tableStyleId>
              </a:tblPr>
              <a:tblGrid>
                <a:gridCol w="2706971">
                  <a:extLst>
                    <a:ext uri="{9D8B030D-6E8A-4147-A177-3AD203B41FA5}">
                      <a16:colId xmlns:a16="http://schemas.microsoft.com/office/drawing/2014/main" val="3029402099"/>
                    </a:ext>
                  </a:extLst>
                </a:gridCol>
                <a:gridCol w="720081">
                  <a:extLst>
                    <a:ext uri="{9D8B030D-6E8A-4147-A177-3AD203B41FA5}">
                      <a16:colId xmlns:a16="http://schemas.microsoft.com/office/drawing/2014/main" val="3227376647"/>
                    </a:ext>
                  </a:extLst>
                </a:gridCol>
                <a:gridCol w="653407">
                  <a:extLst>
                    <a:ext uri="{9D8B030D-6E8A-4147-A177-3AD203B41FA5}">
                      <a16:colId xmlns:a16="http://schemas.microsoft.com/office/drawing/2014/main" val="409317901"/>
                    </a:ext>
                  </a:extLst>
                </a:gridCol>
                <a:gridCol w="706746">
                  <a:extLst>
                    <a:ext uri="{9D8B030D-6E8A-4147-A177-3AD203B41FA5}">
                      <a16:colId xmlns:a16="http://schemas.microsoft.com/office/drawing/2014/main" val="1001265675"/>
                    </a:ext>
                  </a:extLst>
                </a:gridCol>
                <a:gridCol w="613402">
                  <a:extLst>
                    <a:ext uri="{9D8B030D-6E8A-4147-A177-3AD203B41FA5}">
                      <a16:colId xmlns:a16="http://schemas.microsoft.com/office/drawing/2014/main" val="559700994"/>
                    </a:ext>
                  </a:extLst>
                </a:gridCol>
              </a:tblGrid>
              <a:tr h="347401">
                <a:tc>
                  <a:txBody>
                    <a:bodyPr/>
                    <a:lstStyle/>
                    <a:p>
                      <a:pPr rtl="0" fontAlgn="b">
                        <a:spcBef>
                          <a:spcPts val="0"/>
                        </a:spcBef>
                        <a:spcAft>
                          <a:spcPts val="0"/>
                        </a:spcAft>
                      </a:pPr>
                      <a:r>
                        <a:rPr lang="az-Cyrl-AZ" sz="1600">
                          <a:effectLst/>
                        </a:rPr>
                        <a:t>Умова</a:t>
                      </a:r>
                    </a:p>
                  </a:txBody>
                  <a:tcPr marL="24675" marR="24675" marT="24675" marB="24675" anchor="b"/>
                </a:tc>
                <a:tc>
                  <a:txBody>
                    <a:bodyPr/>
                    <a:lstStyle/>
                    <a:p>
                      <a:pPr rtl="0" fontAlgn="b">
                        <a:spcBef>
                          <a:spcPts val="0"/>
                        </a:spcBef>
                        <a:spcAft>
                          <a:spcPts val="0"/>
                        </a:spcAft>
                      </a:pPr>
                      <a:r>
                        <a:rPr lang="en-US" sz="1600" dirty="0">
                          <a:effectLst/>
                        </a:rPr>
                        <a:t>R1</a:t>
                      </a:r>
                    </a:p>
                  </a:txBody>
                  <a:tcPr marL="24675" marR="24675" marT="24675" marB="24675" anchor="b"/>
                </a:tc>
                <a:tc>
                  <a:txBody>
                    <a:bodyPr/>
                    <a:lstStyle/>
                    <a:p>
                      <a:pPr rtl="0" fontAlgn="b">
                        <a:spcBef>
                          <a:spcPts val="0"/>
                        </a:spcBef>
                        <a:spcAft>
                          <a:spcPts val="0"/>
                        </a:spcAft>
                      </a:pPr>
                      <a:r>
                        <a:rPr lang="en-US" sz="1600" dirty="0">
                          <a:effectLst/>
                        </a:rPr>
                        <a:t>R2</a:t>
                      </a:r>
                    </a:p>
                  </a:txBody>
                  <a:tcPr marL="24675" marR="24675" marT="24675" marB="24675" anchor="b"/>
                </a:tc>
                <a:tc>
                  <a:txBody>
                    <a:bodyPr/>
                    <a:lstStyle/>
                    <a:p>
                      <a:pPr rtl="0" fontAlgn="b">
                        <a:spcBef>
                          <a:spcPts val="0"/>
                        </a:spcBef>
                        <a:spcAft>
                          <a:spcPts val="0"/>
                        </a:spcAft>
                      </a:pPr>
                      <a:r>
                        <a:rPr lang="en-US" sz="1600" dirty="0">
                          <a:effectLst/>
                        </a:rPr>
                        <a:t>R3</a:t>
                      </a:r>
                    </a:p>
                  </a:txBody>
                  <a:tcPr marL="24675" marR="24675" marT="24675" marB="24675" anchor="b"/>
                </a:tc>
                <a:tc>
                  <a:txBody>
                    <a:bodyPr/>
                    <a:lstStyle/>
                    <a:p>
                      <a:pPr rtl="0" fontAlgn="b">
                        <a:spcBef>
                          <a:spcPts val="0"/>
                        </a:spcBef>
                        <a:spcAft>
                          <a:spcPts val="0"/>
                        </a:spcAft>
                      </a:pPr>
                      <a:r>
                        <a:rPr lang="en-US" sz="1600" dirty="0">
                          <a:effectLst/>
                        </a:rPr>
                        <a:t>R4</a:t>
                      </a:r>
                    </a:p>
                  </a:txBody>
                  <a:tcPr marL="24675" marR="24675" marT="24675" marB="24675" anchor="b"/>
                </a:tc>
                <a:extLst>
                  <a:ext uri="{0D108BD9-81ED-4DB2-BD59-A6C34878D82A}">
                    <a16:rowId xmlns:a16="http://schemas.microsoft.com/office/drawing/2014/main" val="70418624"/>
                  </a:ext>
                </a:extLst>
              </a:tr>
              <a:tr h="329116">
                <a:tc>
                  <a:txBody>
                    <a:bodyPr/>
                    <a:lstStyle/>
                    <a:p>
                      <a:pPr rtl="0" fontAlgn="b">
                        <a:spcBef>
                          <a:spcPts val="0"/>
                        </a:spcBef>
                        <a:spcAft>
                          <a:spcPts val="0"/>
                        </a:spcAft>
                      </a:pPr>
                      <a:r>
                        <a:rPr lang="az-Cyrl-AZ" sz="1600">
                          <a:effectLst/>
                        </a:rPr>
                        <a:t>новий клієнт 15%</a:t>
                      </a:r>
                    </a:p>
                  </a:txBody>
                  <a:tcPr marL="24675" marR="24675" marT="24675" marB="24675" anchor="b"/>
                </a:tc>
                <a:tc>
                  <a:txBody>
                    <a:bodyPr/>
                    <a:lstStyle/>
                    <a:p>
                      <a:pPr rtl="0" fontAlgn="b">
                        <a:spcBef>
                          <a:spcPts val="0"/>
                        </a:spcBef>
                        <a:spcAft>
                          <a:spcPts val="0"/>
                        </a:spcAft>
                      </a:pPr>
                      <a:r>
                        <a:rPr lang="en-US" sz="1600" dirty="0">
                          <a:effectLst/>
                        </a:rPr>
                        <a:t>T</a:t>
                      </a:r>
                    </a:p>
                  </a:txBody>
                  <a:tcPr marL="24675" marR="24675" marT="24675" marB="24675" anchor="b"/>
                </a:tc>
                <a:tc>
                  <a:txBody>
                    <a:bodyPr/>
                    <a:lstStyle/>
                    <a:p>
                      <a:pPr rtl="0" fontAlgn="b">
                        <a:spcBef>
                          <a:spcPts val="0"/>
                        </a:spcBef>
                        <a:spcAft>
                          <a:spcPts val="0"/>
                        </a:spcAft>
                      </a:pPr>
                      <a:r>
                        <a:rPr lang="en-US" sz="1600" dirty="0">
                          <a:effectLst/>
                        </a:rPr>
                        <a:t>F</a:t>
                      </a:r>
                    </a:p>
                  </a:txBody>
                  <a:tcPr marL="24675" marR="24675" marT="24675" marB="24675" anchor="b"/>
                </a:tc>
                <a:tc>
                  <a:txBody>
                    <a:bodyPr/>
                    <a:lstStyle/>
                    <a:p>
                      <a:pPr rtl="0" fontAlgn="b">
                        <a:spcBef>
                          <a:spcPts val="0"/>
                        </a:spcBef>
                        <a:spcAft>
                          <a:spcPts val="0"/>
                        </a:spcAft>
                      </a:pPr>
                      <a:r>
                        <a:rPr lang="en-US" sz="1600" dirty="0">
                          <a:effectLst/>
                        </a:rPr>
                        <a:t>F</a:t>
                      </a:r>
                    </a:p>
                  </a:txBody>
                  <a:tcPr marL="24675" marR="24675" marT="24675" marB="24675" anchor="b"/>
                </a:tc>
                <a:tc>
                  <a:txBody>
                    <a:bodyPr/>
                    <a:lstStyle/>
                    <a:p>
                      <a:pPr rtl="0" fontAlgn="b">
                        <a:spcBef>
                          <a:spcPts val="0"/>
                        </a:spcBef>
                        <a:spcAft>
                          <a:spcPts val="0"/>
                        </a:spcAft>
                      </a:pPr>
                      <a:r>
                        <a:rPr lang="en-US" sz="1600" dirty="0">
                          <a:effectLst/>
                        </a:rPr>
                        <a:t>F</a:t>
                      </a:r>
                    </a:p>
                  </a:txBody>
                  <a:tcPr marL="24675" marR="24675" marT="24675" marB="24675" anchor="b"/>
                </a:tc>
                <a:extLst>
                  <a:ext uri="{0D108BD9-81ED-4DB2-BD59-A6C34878D82A}">
                    <a16:rowId xmlns:a16="http://schemas.microsoft.com/office/drawing/2014/main" val="3135658917"/>
                  </a:ext>
                </a:extLst>
              </a:tr>
              <a:tr h="585097">
                <a:tc>
                  <a:txBody>
                    <a:bodyPr/>
                    <a:lstStyle/>
                    <a:p>
                      <a:pPr rtl="0" fontAlgn="b">
                        <a:spcBef>
                          <a:spcPts val="0"/>
                        </a:spcBef>
                        <a:spcAft>
                          <a:spcPts val="0"/>
                        </a:spcAft>
                      </a:pPr>
                      <a:r>
                        <a:rPr lang="az-Cyrl-AZ" sz="1600">
                          <a:effectLst/>
                        </a:rPr>
                        <a:t>карта лояльності 10%</a:t>
                      </a:r>
                    </a:p>
                  </a:txBody>
                  <a:tcPr marL="24675" marR="24675" marT="24675" marB="24675" anchor="b"/>
                </a:tc>
                <a:tc>
                  <a:txBody>
                    <a:bodyPr/>
                    <a:lstStyle/>
                    <a:p>
                      <a:pPr rtl="0" fontAlgn="b">
                        <a:spcBef>
                          <a:spcPts val="0"/>
                        </a:spcBef>
                        <a:spcAft>
                          <a:spcPts val="0"/>
                        </a:spcAft>
                      </a:pPr>
                      <a:r>
                        <a:rPr lang="en-US" sz="1600" dirty="0">
                          <a:effectLst/>
                        </a:rPr>
                        <a:t>-</a:t>
                      </a:r>
                    </a:p>
                  </a:txBody>
                  <a:tcPr marL="24675" marR="24675" marT="24675" marB="24675" anchor="b"/>
                </a:tc>
                <a:tc>
                  <a:txBody>
                    <a:bodyPr/>
                    <a:lstStyle/>
                    <a:p>
                      <a:pPr rtl="0" fontAlgn="b">
                        <a:spcBef>
                          <a:spcPts val="0"/>
                        </a:spcBef>
                        <a:spcAft>
                          <a:spcPts val="0"/>
                        </a:spcAft>
                      </a:pPr>
                      <a:r>
                        <a:rPr lang="en-US" sz="1600" dirty="0">
                          <a:effectLst/>
                        </a:rPr>
                        <a:t>T</a:t>
                      </a:r>
                    </a:p>
                  </a:txBody>
                  <a:tcPr marL="24675" marR="24675" marT="24675" marB="24675" anchor="b"/>
                </a:tc>
                <a:tc>
                  <a:txBody>
                    <a:bodyPr/>
                    <a:lstStyle/>
                    <a:p>
                      <a:pPr rtl="0" fontAlgn="b">
                        <a:spcBef>
                          <a:spcPts val="0"/>
                        </a:spcBef>
                        <a:spcAft>
                          <a:spcPts val="0"/>
                        </a:spcAft>
                      </a:pPr>
                      <a:r>
                        <a:rPr lang="en-US" sz="1600" dirty="0">
                          <a:effectLst/>
                        </a:rPr>
                        <a:t>F</a:t>
                      </a:r>
                    </a:p>
                  </a:txBody>
                  <a:tcPr marL="24675" marR="24675" marT="24675" marB="24675" anchor="b"/>
                </a:tc>
                <a:tc>
                  <a:txBody>
                    <a:bodyPr/>
                    <a:lstStyle/>
                    <a:p>
                      <a:pPr rtl="0" fontAlgn="b">
                        <a:spcBef>
                          <a:spcPts val="0"/>
                        </a:spcBef>
                        <a:spcAft>
                          <a:spcPts val="0"/>
                        </a:spcAft>
                      </a:pPr>
                      <a:r>
                        <a:rPr lang="en-US" sz="1600" dirty="0">
                          <a:effectLst/>
                        </a:rPr>
                        <a:t>T</a:t>
                      </a:r>
                    </a:p>
                  </a:txBody>
                  <a:tcPr marL="24675" marR="24675" marT="24675" marB="24675" anchor="b"/>
                </a:tc>
                <a:extLst>
                  <a:ext uri="{0D108BD9-81ED-4DB2-BD59-A6C34878D82A}">
                    <a16:rowId xmlns:a16="http://schemas.microsoft.com/office/drawing/2014/main" val="3832217206"/>
                  </a:ext>
                </a:extLst>
              </a:tr>
              <a:tr h="329116">
                <a:tc>
                  <a:txBody>
                    <a:bodyPr/>
                    <a:lstStyle/>
                    <a:p>
                      <a:pPr rtl="0" fontAlgn="b">
                        <a:spcBef>
                          <a:spcPts val="0"/>
                        </a:spcBef>
                        <a:spcAft>
                          <a:spcPts val="0"/>
                        </a:spcAft>
                      </a:pPr>
                      <a:r>
                        <a:rPr lang="az-Cyrl-AZ" sz="1600">
                          <a:effectLst/>
                        </a:rPr>
                        <a:t>купон 20%</a:t>
                      </a:r>
                    </a:p>
                  </a:txBody>
                  <a:tcPr marL="24675" marR="24675" marT="24675" marB="24675" anchor="b"/>
                </a:tc>
                <a:tc>
                  <a:txBody>
                    <a:bodyPr/>
                    <a:lstStyle/>
                    <a:p>
                      <a:pPr rtl="0" fontAlgn="b">
                        <a:spcBef>
                          <a:spcPts val="0"/>
                        </a:spcBef>
                        <a:spcAft>
                          <a:spcPts val="0"/>
                        </a:spcAft>
                      </a:pPr>
                      <a:r>
                        <a:rPr lang="en-US" sz="1600" dirty="0">
                          <a:effectLst/>
                        </a:rPr>
                        <a:t>-</a:t>
                      </a:r>
                    </a:p>
                  </a:txBody>
                  <a:tcPr marL="24675" marR="24675" marT="24675" marB="24675" anchor="b"/>
                </a:tc>
                <a:tc>
                  <a:txBody>
                    <a:bodyPr/>
                    <a:lstStyle/>
                    <a:p>
                      <a:pPr rtl="0" fontAlgn="b">
                        <a:spcBef>
                          <a:spcPts val="0"/>
                        </a:spcBef>
                        <a:spcAft>
                          <a:spcPts val="0"/>
                        </a:spcAft>
                      </a:pPr>
                      <a:r>
                        <a:rPr lang="en-US" sz="1600" dirty="0">
                          <a:effectLst/>
                        </a:rPr>
                        <a:t>T</a:t>
                      </a:r>
                    </a:p>
                  </a:txBody>
                  <a:tcPr marL="24675" marR="24675" marT="24675" marB="24675" anchor="b"/>
                </a:tc>
                <a:tc>
                  <a:txBody>
                    <a:bodyPr/>
                    <a:lstStyle/>
                    <a:p>
                      <a:pPr rtl="0" fontAlgn="b">
                        <a:spcBef>
                          <a:spcPts val="0"/>
                        </a:spcBef>
                        <a:spcAft>
                          <a:spcPts val="0"/>
                        </a:spcAft>
                      </a:pPr>
                      <a:r>
                        <a:rPr lang="en-US" sz="1600" dirty="0">
                          <a:effectLst/>
                        </a:rPr>
                        <a:t>T</a:t>
                      </a:r>
                    </a:p>
                  </a:txBody>
                  <a:tcPr marL="24675" marR="24675" marT="24675" marB="24675" anchor="b"/>
                </a:tc>
                <a:tc>
                  <a:txBody>
                    <a:bodyPr/>
                    <a:lstStyle/>
                    <a:p>
                      <a:pPr rtl="0" fontAlgn="b">
                        <a:spcBef>
                          <a:spcPts val="0"/>
                        </a:spcBef>
                        <a:spcAft>
                          <a:spcPts val="0"/>
                        </a:spcAft>
                      </a:pPr>
                      <a:r>
                        <a:rPr lang="en-US" sz="1600" dirty="0">
                          <a:effectLst/>
                        </a:rPr>
                        <a:t>F</a:t>
                      </a:r>
                    </a:p>
                  </a:txBody>
                  <a:tcPr marL="24675" marR="24675" marT="24675" marB="24675" anchor="b"/>
                </a:tc>
                <a:extLst>
                  <a:ext uri="{0D108BD9-81ED-4DB2-BD59-A6C34878D82A}">
                    <a16:rowId xmlns:a16="http://schemas.microsoft.com/office/drawing/2014/main" val="2502578240"/>
                  </a:ext>
                </a:extLst>
              </a:tr>
              <a:tr h="329116">
                <a:tc>
                  <a:txBody>
                    <a:bodyPr/>
                    <a:lstStyle/>
                    <a:p>
                      <a:pPr rtl="0" fontAlgn="b">
                        <a:spcBef>
                          <a:spcPts val="0"/>
                        </a:spcBef>
                        <a:spcAft>
                          <a:spcPts val="0"/>
                        </a:spcAft>
                      </a:pPr>
                      <a:r>
                        <a:rPr lang="az-Cyrl-AZ" sz="1600">
                          <a:effectLst/>
                        </a:rPr>
                        <a:t>Знижка</a:t>
                      </a:r>
                    </a:p>
                  </a:txBody>
                  <a:tcPr marL="24675" marR="24675" marT="24675" marB="24675" anchor="b"/>
                </a:tc>
                <a:tc>
                  <a:txBody>
                    <a:bodyPr/>
                    <a:lstStyle/>
                    <a:p>
                      <a:pPr algn="r" rtl="0" fontAlgn="b">
                        <a:spcBef>
                          <a:spcPts val="0"/>
                        </a:spcBef>
                        <a:spcAft>
                          <a:spcPts val="0"/>
                        </a:spcAft>
                      </a:pPr>
                      <a:r>
                        <a:rPr lang="en-US" sz="1600" dirty="0">
                          <a:effectLst/>
                        </a:rPr>
                        <a:t>15</a:t>
                      </a:r>
                    </a:p>
                  </a:txBody>
                  <a:tcPr marL="24675" marR="24675" marT="24675" marB="24675" anchor="b"/>
                </a:tc>
                <a:tc>
                  <a:txBody>
                    <a:bodyPr/>
                    <a:lstStyle/>
                    <a:p>
                      <a:pPr algn="r" rtl="0" fontAlgn="b">
                        <a:spcBef>
                          <a:spcPts val="0"/>
                        </a:spcBef>
                        <a:spcAft>
                          <a:spcPts val="0"/>
                        </a:spcAft>
                      </a:pPr>
                      <a:r>
                        <a:rPr lang="en-US" sz="1600" dirty="0">
                          <a:effectLst/>
                        </a:rPr>
                        <a:t>30</a:t>
                      </a:r>
                    </a:p>
                  </a:txBody>
                  <a:tcPr marL="24675" marR="24675" marT="24675" marB="24675" anchor="b"/>
                </a:tc>
                <a:tc>
                  <a:txBody>
                    <a:bodyPr/>
                    <a:lstStyle/>
                    <a:p>
                      <a:pPr algn="r" rtl="0" fontAlgn="b">
                        <a:spcBef>
                          <a:spcPts val="0"/>
                        </a:spcBef>
                        <a:spcAft>
                          <a:spcPts val="0"/>
                        </a:spcAft>
                      </a:pPr>
                      <a:r>
                        <a:rPr lang="en-US" sz="1600" dirty="0">
                          <a:effectLst/>
                        </a:rPr>
                        <a:t>20</a:t>
                      </a:r>
                    </a:p>
                  </a:txBody>
                  <a:tcPr marL="24675" marR="24675" marT="24675" marB="24675" anchor="b"/>
                </a:tc>
                <a:tc>
                  <a:txBody>
                    <a:bodyPr/>
                    <a:lstStyle/>
                    <a:p>
                      <a:pPr algn="r" rtl="0" fontAlgn="b">
                        <a:spcBef>
                          <a:spcPts val="0"/>
                        </a:spcBef>
                        <a:spcAft>
                          <a:spcPts val="0"/>
                        </a:spcAft>
                      </a:pPr>
                      <a:r>
                        <a:rPr lang="en-US" sz="1600" dirty="0">
                          <a:effectLst/>
                        </a:rPr>
                        <a:t>10</a:t>
                      </a:r>
                    </a:p>
                  </a:txBody>
                  <a:tcPr marL="24675" marR="24675" marT="24675" marB="24675" anchor="b"/>
                </a:tc>
                <a:extLst>
                  <a:ext uri="{0D108BD9-81ED-4DB2-BD59-A6C34878D82A}">
                    <a16:rowId xmlns:a16="http://schemas.microsoft.com/office/drawing/2014/main" val="2957834608"/>
                  </a:ext>
                </a:extLst>
              </a:tr>
            </a:tbl>
          </a:graphicData>
        </a:graphic>
      </p:graphicFrame>
    </p:spTree>
    <p:extLst>
      <p:ext uri="{BB962C8B-B14F-4D97-AF65-F5344CB8AC3E}">
        <p14:creationId xmlns:p14="http://schemas.microsoft.com/office/powerpoint/2010/main" val="8427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3</a:t>
            </a:r>
          </a:p>
        </p:txBody>
      </p:sp>
      <p:sp>
        <p:nvSpPr>
          <p:cNvPr id="3" name="Content Placeholder 2"/>
          <p:cNvSpPr>
            <a:spLocks noGrp="1"/>
          </p:cNvSpPr>
          <p:nvPr>
            <p:ph idx="1"/>
          </p:nvPr>
        </p:nvSpPr>
        <p:spPr>
          <a:xfrm>
            <a:off x="1883823" y="2702892"/>
            <a:ext cx="8825659" cy="3416300"/>
          </a:xfrm>
        </p:spPr>
        <p:txBody>
          <a:bodyPr vert="horz" lIns="91440" tIns="45720" rIns="91440" bIns="45720" rtlCol="0" anchor="t">
            <a:normAutofit fontScale="77500" lnSpcReduction="20000"/>
          </a:bodyPr>
          <a:lstStyle/>
          <a:p>
            <a:pPr marL="0" indent="0" algn="just">
              <a:buNone/>
            </a:pPr>
            <a:r>
              <a:rPr lang="ru-RU" sz="2400" dirty="0">
                <a:solidFill>
                  <a:srgbClr val="000000"/>
                </a:solidFill>
                <a:latin typeface="Verdana" charset="0"/>
              </a:rPr>
              <a:t>Користувач поповнює мобільний рахунок свого друга, використовуючи опцію відправки грошей. Він вводить суму грошей, яку хочу відправити, набирає номер мобільного телефону та натискає кнопку “Відправити”. Якщо внесена сума грошей доступна та введений правильний номер телефону, тоді гроші будуть надіслані і користувач отримає відповідне повідомлення. Якщо сума поповнення занадто низька або занадто висока, то користувач повинен ввести її повторно. Якщо формат телефонного номеру неправильний, то користувач повинен ввести правильний номер телефону.</a:t>
            </a:r>
            <a:endParaRPr lang="en-US" sz="2400" dirty="0">
              <a:solidFill>
                <a:srgbClr val="000000"/>
              </a:solidFill>
              <a:latin typeface="Verdana" charset="0"/>
            </a:endParaRPr>
          </a:p>
          <a:p>
            <a:pPr marL="0" indent="0" algn="just">
              <a:buNone/>
            </a:pPr>
            <a:r>
              <a:rPr lang="ru-RU" sz="2400" dirty="0">
                <a:solidFill>
                  <a:srgbClr val="000000"/>
                </a:solidFill>
                <a:latin typeface="Verdana" charset="0"/>
              </a:rPr>
              <a:t>Побудувати діаграму переходу станів на основі даної інформації.</a:t>
            </a:r>
          </a:p>
          <a:p>
            <a:pPr marL="0" indent="0" algn="just">
              <a:buNone/>
            </a:pPr>
            <a:br>
              <a:rPr lang="ru-RU" sz="2400" dirty="0">
                <a:solidFill>
                  <a:srgbClr val="000000"/>
                </a:solidFill>
                <a:latin typeface="Verdana" charset="0"/>
              </a:rPr>
            </a:br>
            <a:endParaRPr lang="ru-RU" sz="2400" dirty="0">
              <a:solidFill>
                <a:srgbClr val="000000"/>
              </a:solidFill>
              <a:latin typeface="Verdana" charset="0"/>
            </a:endParaRPr>
          </a:p>
          <a:p>
            <a:pPr marL="0" indent="0" algn="just">
              <a:buNone/>
            </a:pPr>
            <a:endParaRPr lang="az-Cyrl-AZ" sz="2400" dirty="0">
              <a:solidFill>
                <a:srgbClr val="000000"/>
              </a:solidFill>
              <a:latin typeface="Verdana" charset="0"/>
            </a:endParaRPr>
          </a:p>
        </p:txBody>
      </p:sp>
    </p:spTree>
    <p:extLst>
      <p:ext uri="{BB962C8B-B14F-4D97-AF65-F5344CB8AC3E}">
        <p14:creationId xmlns:p14="http://schemas.microsoft.com/office/powerpoint/2010/main" val="184334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Cyrl-AZ" b="1" dirty="0">
                <a:latin typeface="Verdana" charset="0"/>
              </a:rPr>
              <a:t>Перехід станів </a:t>
            </a:r>
            <a:endParaRPr lang="en-US" b="1" dirty="0">
              <a:latin typeface="Verdana" charset="0"/>
            </a:endParaRPr>
          </a:p>
        </p:txBody>
      </p:sp>
      <p:pic>
        <p:nvPicPr>
          <p:cNvPr id="4" name="Picture 3" descr="state-transition.png"/>
          <p:cNvPicPr>
            <a:picLocks noChangeAspect="1"/>
          </p:cNvPicPr>
          <p:nvPr/>
        </p:nvPicPr>
        <p:blipFill>
          <a:blip r:embed="rId3"/>
          <a:stretch>
            <a:fillRect/>
          </a:stretch>
        </p:blipFill>
        <p:spPr>
          <a:xfrm>
            <a:off x="7007225" y="0"/>
            <a:ext cx="4498906" cy="6706760"/>
          </a:xfrm>
          <a:prstGeom prst="rect">
            <a:avLst/>
          </a:prstGeom>
        </p:spPr>
      </p:pic>
    </p:spTree>
    <p:extLst>
      <p:ext uri="{BB962C8B-B14F-4D97-AF65-F5344CB8AC3E}">
        <p14:creationId xmlns:p14="http://schemas.microsoft.com/office/powerpoint/2010/main" val="166533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1172" y="1105820"/>
            <a:ext cx="8825658" cy="2677648"/>
          </a:xfrm>
        </p:spPr>
        <p:txBody>
          <a:bodyPr/>
          <a:lstStyle/>
          <a:p>
            <a:r>
              <a:rPr lang="en-US" dirty="0"/>
              <a:t>Thanks for watching</a:t>
            </a:r>
          </a:p>
        </p:txBody>
      </p:sp>
      <p:sp>
        <p:nvSpPr>
          <p:cNvPr id="4" name="Subtitle 3"/>
          <p:cNvSpPr>
            <a:spLocks noGrp="1"/>
          </p:cNvSpPr>
          <p:nvPr>
            <p:ph type="subTitle" idx="1"/>
          </p:nvPr>
        </p:nvSpPr>
        <p:spPr>
          <a:xfrm>
            <a:off x="1453129" y="5224641"/>
            <a:ext cx="8825658" cy="861420"/>
          </a:xfrm>
        </p:spPr>
        <p:txBody>
          <a:bodyPr/>
          <a:lstStyle/>
          <a:p>
            <a:r>
              <a:rPr lang="en-US" dirty="0"/>
              <a:t> </a:t>
            </a:r>
          </a:p>
        </p:txBody>
      </p:sp>
    </p:spTree>
    <p:extLst>
      <p:ext uri="{BB962C8B-B14F-4D97-AF65-F5344CB8AC3E}">
        <p14:creationId xmlns:p14="http://schemas.microsoft.com/office/powerpoint/2010/main" val="264454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TF00001243</Template>
  <TotalTime>0</TotalTime>
  <Words>0</Words>
  <Application>Microsoft Office PowerPoint</Application>
  <PresentationFormat>Widescreen</PresentationFormat>
  <Paragraphs>0</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 Boardroom</vt:lpstr>
      <vt:lpstr>Аналіз граничних даних, таблиці рішень, діаграми переходу станів</vt:lpstr>
      <vt:lpstr>Task 1</vt:lpstr>
      <vt:lpstr>Еквівалентні класи</vt:lpstr>
      <vt:lpstr>Граничні значення</vt:lpstr>
      <vt:lpstr>Task 2</vt:lpstr>
      <vt:lpstr>Таблиця рішень</vt:lpstr>
      <vt:lpstr>Task 3</vt:lpstr>
      <vt:lpstr>Перехід станів </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3</cp:revision>
  <dcterms:created xsi:type="dcterms:W3CDTF">2015-09-22T16:57:55Z</dcterms:created>
  <dcterms:modified xsi:type="dcterms:W3CDTF">2016-04-27T17:02:25Z</dcterms:modified>
</cp:coreProperties>
</file>