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5" r:id="rId11"/>
  </p:sldIdLst>
  <p:sldSz cx="18288000" cy="10287000"/>
  <p:notesSz cx="6858000" cy="9144000"/>
  <p:embeddedFontLst>
    <p:embeddedFont>
      <p:font typeface="Verdana Pro" panose="020B0604030504040204" pitchFamily="34" charset="0"/>
      <p:regular r:id="rId12"/>
    </p:embeddedFont>
    <p:embeddedFont>
      <p:font typeface="Verdana Pro Heavy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C752C5-1B78-440F-8FA4-8A6A46AED4AD}" v="7" dt="2025-05-26T16:54:1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138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iz Fideles Soares" userId="20df293450591011" providerId="LiveId" clId="{5DC752C5-1B78-440F-8FA4-8A6A46AED4AD}"/>
    <pc:docChg chg="custSel addSld delSld modSld">
      <pc:chgData name="André Luiz Fideles Soares" userId="20df293450591011" providerId="LiveId" clId="{5DC752C5-1B78-440F-8FA4-8A6A46AED4AD}" dt="2025-05-26T16:54:20.604" v="115" actId="1076"/>
      <pc:docMkLst>
        <pc:docMk/>
      </pc:docMkLst>
      <pc:sldChg chg="modSp mod">
        <pc:chgData name="André Luiz Fideles Soares" userId="20df293450591011" providerId="LiveId" clId="{5DC752C5-1B78-440F-8FA4-8A6A46AED4AD}" dt="2025-05-26T13:56:31.711" v="12" actId="1076"/>
        <pc:sldMkLst>
          <pc:docMk/>
          <pc:sldMk cId="0" sldId="257"/>
        </pc:sldMkLst>
        <pc:spChg chg="mod">
          <ac:chgData name="André Luiz Fideles Soares" userId="20df293450591011" providerId="LiveId" clId="{5DC752C5-1B78-440F-8FA4-8A6A46AED4AD}" dt="2025-05-26T13:56:31.711" v="12" actId="1076"/>
          <ac:spMkLst>
            <pc:docMk/>
            <pc:sldMk cId="0" sldId="257"/>
            <ac:spMk id="3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3:56:22.683" v="11" actId="1076"/>
          <ac:spMkLst>
            <pc:docMk/>
            <pc:sldMk cId="0" sldId="257"/>
            <ac:spMk id="5" creationId="{00000000-0000-0000-0000-000000000000}"/>
          </ac:spMkLst>
        </pc:spChg>
      </pc:sldChg>
      <pc:sldChg chg="modSp mod">
        <pc:chgData name="André Luiz Fideles Soares" userId="20df293450591011" providerId="LiveId" clId="{5DC752C5-1B78-440F-8FA4-8A6A46AED4AD}" dt="2025-05-26T15:43:56.498" v="51" actId="20577"/>
        <pc:sldMkLst>
          <pc:docMk/>
          <pc:sldMk cId="0" sldId="258"/>
        </pc:sldMkLst>
        <pc:spChg chg="mod">
          <ac:chgData name="André Luiz Fideles Soares" userId="20df293450591011" providerId="LiveId" clId="{5DC752C5-1B78-440F-8FA4-8A6A46AED4AD}" dt="2025-05-26T15:43:56.498" v="51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3:55:51.147" v="7" actId="1076"/>
          <ac:spMkLst>
            <pc:docMk/>
            <pc:sldMk cId="0" sldId="258"/>
            <ac:spMk id="5" creationId="{00000000-0000-0000-0000-000000000000}"/>
          </ac:spMkLst>
        </pc:spChg>
      </pc:sldChg>
      <pc:sldChg chg="modSp mod">
        <pc:chgData name="André Luiz Fideles Soares" userId="20df293450591011" providerId="LiveId" clId="{5DC752C5-1B78-440F-8FA4-8A6A46AED4AD}" dt="2025-05-26T13:56:39.519" v="13" actId="14100"/>
        <pc:sldMkLst>
          <pc:docMk/>
          <pc:sldMk cId="0" sldId="259"/>
        </pc:sldMkLst>
        <pc:spChg chg="mod">
          <ac:chgData name="André Luiz Fideles Soares" userId="20df293450591011" providerId="LiveId" clId="{5DC752C5-1B78-440F-8FA4-8A6A46AED4AD}" dt="2025-05-26T13:56:39.519" v="13" actId="14100"/>
          <ac:spMkLst>
            <pc:docMk/>
            <pc:sldMk cId="0" sldId="259"/>
            <ac:spMk id="5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3:54:55.528" v="5" actId="1076"/>
          <ac:spMkLst>
            <pc:docMk/>
            <pc:sldMk cId="0" sldId="259"/>
            <ac:spMk id="6" creationId="{00000000-0000-0000-0000-000000000000}"/>
          </ac:spMkLst>
        </pc:spChg>
      </pc:sldChg>
      <pc:sldChg chg="addSp delSp modSp mod">
        <pc:chgData name="André Luiz Fideles Soares" userId="20df293450591011" providerId="LiveId" clId="{5DC752C5-1B78-440F-8FA4-8A6A46AED4AD}" dt="2025-05-26T16:53:05.313" v="101" actId="1076"/>
        <pc:sldMkLst>
          <pc:docMk/>
          <pc:sldMk cId="0" sldId="260"/>
        </pc:sldMkLst>
        <pc:spChg chg="mod">
          <ac:chgData name="André Luiz Fideles Soares" userId="20df293450591011" providerId="LiveId" clId="{5DC752C5-1B78-440F-8FA4-8A6A46AED4AD}" dt="2025-05-26T15:43:26.119" v="47" actId="1076"/>
          <ac:spMkLst>
            <pc:docMk/>
            <pc:sldMk cId="0" sldId="260"/>
            <ac:spMk id="4" creationId="{00000000-0000-0000-0000-000000000000}"/>
          </ac:spMkLst>
        </pc:spChg>
        <pc:spChg chg="add mod">
          <ac:chgData name="André Luiz Fideles Soares" userId="20df293450591011" providerId="LiveId" clId="{5DC752C5-1B78-440F-8FA4-8A6A46AED4AD}" dt="2025-05-26T16:52:49.085" v="98" actId="1076"/>
          <ac:spMkLst>
            <pc:docMk/>
            <pc:sldMk cId="0" sldId="260"/>
            <ac:spMk id="9" creationId="{903C7B6D-D212-B029-965E-C0F1AB1C510A}"/>
          </ac:spMkLst>
        </pc:spChg>
        <pc:spChg chg="add mod">
          <ac:chgData name="André Luiz Fideles Soares" userId="20df293450591011" providerId="LiveId" clId="{5DC752C5-1B78-440F-8FA4-8A6A46AED4AD}" dt="2025-05-26T16:53:00.201" v="99" actId="1076"/>
          <ac:spMkLst>
            <pc:docMk/>
            <pc:sldMk cId="0" sldId="260"/>
            <ac:spMk id="11" creationId="{2FDA67E3-9314-80D9-DE3E-A2D0E28B345A}"/>
          </ac:spMkLst>
        </pc:spChg>
        <pc:graphicFrameChg chg="del">
          <ac:chgData name="André Luiz Fideles Soares" userId="20df293450591011" providerId="LiveId" clId="{5DC752C5-1B78-440F-8FA4-8A6A46AED4AD}" dt="2025-05-26T13:56:50.425" v="14" actId="478"/>
          <ac:graphicFrameMkLst>
            <pc:docMk/>
            <pc:sldMk cId="0" sldId="260"/>
            <ac:graphicFrameMk id="5" creationId="{00000000-0000-0000-0000-000000000000}"/>
          </ac:graphicFrameMkLst>
        </pc:graphicFrameChg>
        <pc:picChg chg="add mod">
          <ac:chgData name="André Luiz Fideles Soares" userId="20df293450591011" providerId="LiveId" clId="{5DC752C5-1B78-440F-8FA4-8A6A46AED4AD}" dt="2025-05-26T16:53:05.313" v="101" actId="1076"/>
          <ac:picMkLst>
            <pc:docMk/>
            <pc:sldMk cId="0" sldId="260"/>
            <ac:picMk id="7" creationId="{B41C763A-5D94-F39C-856A-84A630E32750}"/>
          </ac:picMkLst>
        </pc:picChg>
      </pc:sldChg>
      <pc:sldChg chg="addSp delSp modSp mod">
        <pc:chgData name="André Luiz Fideles Soares" userId="20df293450591011" providerId="LiveId" clId="{5DC752C5-1B78-440F-8FA4-8A6A46AED4AD}" dt="2025-05-26T15:47:00.234" v="54" actId="1076"/>
        <pc:sldMkLst>
          <pc:docMk/>
          <pc:sldMk cId="0" sldId="261"/>
        </pc:sldMkLst>
        <pc:spChg chg="add mod">
          <ac:chgData name="André Luiz Fideles Soares" userId="20df293450591011" providerId="LiveId" clId="{5DC752C5-1B78-440F-8FA4-8A6A46AED4AD}" dt="2025-05-26T15:46:53.675" v="53" actId="1076"/>
          <ac:spMkLst>
            <pc:docMk/>
            <pc:sldMk cId="0" sldId="261"/>
            <ac:spMk id="10" creationId="{63814678-E88F-D627-C49F-67FEA28EE3C3}"/>
          </ac:spMkLst>
        </pc:spChg>
        <pc:graphicFrameChg chg="del mod">
          <ac:chgData name="André Luiz Fideles Soares" userId="20df293450591011" providerId="LiveId" clId="{5DC752C5-1B78-440F-8FA4-8A6A46AED4AD}" dt="2025-05-26T13:57:02.360" v="15" actId="478"/>
          <ac:graphicFrameMkLst>
            <pc:docMk/>
            <pc:sldMk cId="0" sldId="261"/>
            <ac:graphicFrameMk id="6" creationId="{00000000-0000-0000-0000-000000000000}"/>
          </ac:graphicFrameMkLst>
        </pc:graphicFrameChg>
        <pc:graphicFrameChg chg="add mod">
          <ac:chgData name="André Luiz Fideles Soares" userId="20df293450591011" providerId="LiveId" clId="{5DC752C5-1B78-440F-8FA4-8A6A46AED4AD}" dt="2025-05-26T15:47:00.234" v="54" actId="1076"/>
          <ac:graphicFrameMkLst>
            <pc:docMk/>
            <pc:sldMk cId="0" sldId="261"/>
            <ac:graphicFrameMk id="9" creationId="{8419DA50-402D-3328-75A9-0F98C8F35E24}"/>
          </ac:graphicFrameMkLst>
        </pc:graphicFrameChg>
      </pc:sldChg>
      <pc:sldChg chg="modSp mod">
        <pc:chgData name="André Luiz Fideles Soares" userId="20df293450591011" providerId="LiveId" clId="{5DC752C5-1B78-440F-8FA4-8A6A46AED4AD}" dt="2025-05-26T16:49:58.053" v="59" actId="1076"/>
        <pc:sldMkLst>
          <pc:docMk/>
          <pc:sldMk cId="0" sldId="263"/>
        </pc:sldMkLst>
        <pc:spChg chg="mod">
          <ac:chgData name="André Luiz Fideles Soares" userId="20df293450591011" providerId="LiveId" clId="{5DC752C5-1B78-440F-8FA4-8A6A46AED4AD}" dt="2025-05-26T16:49:27.833" v="55" actId="1076"/>
          <ac:spMkLst>
            <pc:docMk/>
            <pc:sldMk cId="0" sldId="263"/>
            <ac:spMk id="3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6:49:51.066" v="58" actId="1076"/>
          <ac:spMkLst>
            <pc:docMk/>
            <pc:sldMk cId="0" sldId="263"/>
            <ac:spMk id="5" creationId="{00000000-0000-0000-0000-000000000000}"/>
          </ac:spMkLst>
        </pc:spChg>
        <pc:spChg chg="mod">
          <ac:chgData name="André Luiz Fideles Soares" userId="20df293450591011" providerId="LiveId" clId="{5DC752C5-1B78-440F-8FA4-8A6A46AED4AD}" dt="2025-05-26T16:49:58.053" v="59" actId="1076"/>
          <ac:spMkLst>
            <pc:docMk/>
            <pc:sldMk cId="0" sldId="263"/>
            <ac:spMk id="6" creationId="{00000000-0000-0000-0000-000000000000}"/>
          </ac:spMkLst>
        </pc:spChg>
      </pc:sldChg>
      <pc:sldChg chg="add del setBg">
        <pc:chgData name="André Luiz Fideles Soares" userId="20df293450591011" providerId="LiveId" clId="{5DC752C5-1B78-440F-8FA4-8A6A46AED4AD}" dt="2025-05-26T15:41:44.319" v="19" actId="47"/>
        <pc:sldMkLst>
          <pc:docMk/>
          <pc:sldMk cId="781695644" sldId="264"/>
        </pc:sldMkLst>
      </pc:sldChg>
      <pc:sldChg chg="addSp delSp modSp add mod">
        <pc:chgData name="André Luiz Fideles Soares" userId="20df293450591011" providerId="LiveId" clId="{5DC752C5-1B78-440F-8FA4-8A6A46AED4AD}" dt="2025-05-26T15:42:54.334" v="37" actId="20577"/>
        <pc:sldMkLst>
          <pc:docMk/>
          <pc:sldMk cId="227259065" sldId="265"/>
        </pc:sldMkLst>
        <pc:spChg chg="mod">
          <ac:chgData name="André Luiz Fideles Soares" userId="20df293450591011" providerId="LiveId" clId="{5DC752C5-1B78-440F-8FA4-8A6A46AED4AD}" dt="2025-05-26T15:42:54.334" v="37" actId="20577"/>
          <ac:spMkLst>
            <pc:docMk/>
            <pc:sldMk cId="227259065" sldId="265"/>
            <ac:spMk id="3" creationId="{085B07B3-DDB6-50F0-A817-25D03362F872}"/>
          </ac:spMkLst>
        </pc:spChg>
        <pc:spChg chg="del">
          <ac:chgData name="André Luiz Fideles Soares" userId="20df293450591011" providerId="LiveId" clId="{5DC752C5-1B78-440F-8FA4-8A6A46AED4AD}" dt="2025-05-26T15:41:47.834" v="20" actId="478"/>
          <ac:spMkLst>
            <pc:docMk/>
            <pc:sldMk cId="227259065" sldId="265"/>
            <ac:spMk id="5" creationId="{CBAF812F-4A19-461F-7F23-1C2DF25444C0}"/>
          </ac:spMkLst>
        </pc:spChg>
        <pc:spChg chg="del">
          <ac:chgData name="André Luiz Fideles Soares" userId="20df293450591011" providerId="LiveId" clId="{5DC752C5-1B78-440F-8FA4-8A6A46AED4AD}" dt="2025-05-26T15:41:51.503" v="21" actId="478"/>
          <ac:spMkLst>
            <pc:docMk/>
            <pc:sldMk cId="227259065" sldId="265"/>
            <ac:spMk id="6" creationId="{BA069AD2-9FF7-F2DA-34E1-1A601F3F8F0E}"/>
          </ac:spMkLst>
        </pc:spChg>
        <pc:spChg chg="add mod">
          <ac:chgData name="André Luiz Fideles Soares" userId="20df293450591011" providerId="LiveId" clId="{5DC752C5-1B78-440F-8FA4-8A6A46AED4AD}" dt="2025-05-26T15:42:41.382" v="27" actId="1076"/>
          <ac:spMkLst>
            <pc:docMk/>
            <pc:sldMk cId="227259065" sldId="265"/>
            <ac:spMk id="9" creationId="{C5FD3EF9-8B8D-272B-8A77-C2551DE3E4F2}"/>
          </ac:spMkLst>
        </pc:spChg>
      </pc:sldChg>
      <pc:sldChg chg="addSp delSp modSp add mod">
        <pc:chgData name="André Luiz Fideles Soares" userId="20df293450591011" providerId="LiveId" clId="{5DC752C5-1B78-440F-8FA4-8A6A46AED4AD}" dt="2025-05-26T16:54:20.604" v="115" actId="1076"/>
        <pc:sldMkLst>
          <pc:docMk/>
          <pc:sldMk cId="3046229598" sldId="266"/>
        </pc:sldMkLst>
        <pc:spChg chg="mod">
          <ac:chgData name="André Luiz Fideles Soares" userId="20df293450591011" providerId="LiveId" clId="{5DC752C5-1B78-440F-8FA4-8A6A46AED4AD}" dt="2025-05-26T16:53:34.675" v="106" actId="207"/>
          <ac:spMkLst>
            <pc:docMk/>
            <pc:sldMk cId="3046229598" sldId="266"/>
            <ac:spMk id="9" creationId="{396055B1-DAC2-0650-AD80-20C9D4AB7244}"/>
          </ac:spMkLst>
        </pc:spChg>
        <pc:spChg chg="mod">
          <ac:chgData name="André Luiz Fideles Soares" userId="20df293450591011" providerId="LiveId" clId="{5DC752C5-1B78-440F-8FA4-8A6A46AED4AD}" dt="2025-05-26T16:54:01.466" v="111" actId="123"/>
          <ac:spMkLst>
            <pc:docMk/>
            <pc:sldMk cId="3046229598" sldId="266"/>
            <ac:spMk id="11" creationId="{3533DE87-CA4B-A17F-D5A1-57A3F19CE9EB}"/>
          </ac:spMkLst>
        </pc:spChg>
        <pc:picChg chg="del">
          <ac:chgData name="André Luiz Fideles Soares" userId="20df293450591011" providerId="LiveId" clId="{5DC752C5-1B78-440F-8FA4-8A6A46AED4AD}" dt="2025-05-26T16:53:16.384" v="103" actId="478"/>
          <ac:picMkLst>
            <pc:docMk/>
            <pc:sldMk cId="3046229598" sldId="266"/>
            <ac:picMk id="7" creationId="{C5B5CE4C-D194-04FF-2A30-23CC47080C99}"/>
          </ac:picMkLst>
        </pc:picChg>
        <pc:picChg chg="add mod">
          <ac:chgData name="André Luiz Fideles Soares" userId="20df293450591011" providerId="LiveId" clId="{5DC752C5-1B78-440F-8FA4-8A6A46AED4AD}" dt="2025-05-26T16:54:20.604" v="115" actId="1076"/>
          <ac:picMkLst>
            <pc:docMk/>
            <pc:sldMk cId="3046229598" sldId="266"/>
            <ac:picMk id="8" creationId="{713EC3D3-4A10-A3AC-472A-746F897A87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81235" y="6070463"/>
            <a:ext cx="5061133" cy="1006462"/>
            <a:chOff x="0" y="0"/>
            <a:chExt cx="1276528" cy="2538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76528" cy="253852"/>
            </a:xfrm>
            <a:custGeom>
              <a:avLst/>
              <a:gdLst/>
              <a:ahLst/>
              <a:cxnLst/>
              <a:rect l="l" t="t" r="r" b="b"/>
              <a:pathLst>
                <a:path w="1276528" h="253852">
                  <a:moveTo>
                    <a:pt x="48950" y="0"/>
                  </a:moveTo>
                  <a:lnTo>
                    <a:pt x="1227578" y="0"/>
                  </a:lnTo>
                  <a:cubicBezTo>
                    <a:pt x="1240560" y="0"/>
                    <a:pt x="1253011" y="5157"/>
                    <a:pt x="1262191" y="14337"/>
                  </a:cubicBezTo>
                  <a:cubicBezTo>
                    <a:pt x="1271371" y="23517"/>
                    <a:pt x="1276528" y="35968"/>
                    <a:pt x="1276528" y="48950"/>
                  </a:cubicBezTo>
                  <a:lnTo>
                    <a:pt x="1276528" y="204902"/>
                  </a:lnTo>
                  <a:cubicBezTo>
                    <a:pt x="1276528" y="217884"/>
                    <a:pt x="1271371" y="230335"/>
                    <a:pt x="1262191" y="239515"/>
                  </a:cubicBezTo>
                  <a:cubicBezTo>
                    <a:pt x="1253011" y="248694"/>
                    <a:pt x="1240560" y="253852"/>
                    <a:pt x="1227578" y="253852"/>
                  </a:cubicBezTo>
                  <a:lnTo>
                    <a:pt x="48950" y="253852"/>
                  </a:lnTo>
                  <a:cubicBezTo>
                    <a:pt x="35968" y="253852"/>
                    <a:pt x="23517" y="248694"/>
                    <a:pt x="14337" y="239515"/>
                  </a:cubicBezTo>
                  <a:cubicBezTo>
                    <a:pt x="5157" y="230335"/>
                    <a:pt x="0" y="217884"/>
                    <a:pt x="0" y="204902"/>
                  </a:cubicBezTo>
                  <a:lnTo>
                    <a:pt x="0" y="48950"/>
                  </a:lnTo>
                  <a:cubicBezTo>
                    <a:pt x="0" y="35968"/>
                    <a:pt x="5157" y="23517"/>
                    <a:pt x="14337" y="14337"/>
                  </a:cubicBezTo>
                  <a:cubicBezTo>
                    <a:pt x="23517" y="5157"/>
                    <a:pt x="35968" y="0"/>
                    <a:pt x="4895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rnd">
              <a:solidFill>
                <a:srgbClr val="01B658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1276528" cy="282427"/>
            </a:xfrm>
            <a:prstGeom prst="rect">
              <a:avLst/>
            </a:prstGeom>
          </p:spPr>
          <p:txBody>
            <a:bodyPr lIns="44390" tIns="44390" rIns="44390" bIns="44390" rtlCol="0" anchor="ctr"/>
            <a:lstStyle/>
            <a:p>
              <a:pPr algn="ctr">
                <a:lnSpc>
                  <a:spcPts val="2267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3081235" y="4524143"/>
            <a:ext cx="12125529" cy="302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b="1" spc="-191" dirty="0">
                <a:solidFill>
                  <a:srgbClr val="FFFFFF"/>
                </a:solidFill>
                <a:latin typeface="Verdana Pro Heavy"/>
                <a:ea typeface="Verdana Pro Heavy"/>
                <a:cs typeface="Verdana Pro Heavy"/>
                <a:sym typeface="Verdana Pro Heavy"/>
              </a:rPr>
              <a:t>APRESENTAÇÃO DE DADOS E INSIGHTS ESTRATÉGICOS</a:t>
            </a:r>
          </a:p>
          <a:p>
            <a:pPr algn="l">
              <a:lnSpc>
                <a:spcPts val="13628"/>
              </a:lnSpc>
            </a:pPr>
            <a:endParaRPr lang="en-US" sz="3999" b="1" spc="-191" dirty="0">
              <a:solidFill>
                <a:srgbClr val="FFFFFF"/>
              </a:solidFill>
              <a:latin typeface="Verdana Pro Heavy"/>
              <a:ea typeface="Verdana Pro Heavy"/>
              <a:cs typeface="Verdana Pro Heavy"/>
              <a:sym typeface="Verdana Pro Heavy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081235" y="2894504"/>
            <a:ext cx="11151994" cy="2946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599"/>
              </a:lnSpc>
            </a:pPr>
            <a:r>
              <a:rPr lang="en-US" sz="3999" spc="-191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CASE NPS E ANÁLISE DE PRODUTO: MRV, DIRECIONAL E CURY</a:t>
            </a:r>
          </a:p>
          <a:p>
            <a:pPr marL="0" lvl="0" indent="0" algn="l">
              <a:lnSpc>
                <a:spcPts val="12917"/>
              </a:lnSpc>
              <a:spcBef>
                <a:spcPct val="0"/>
              </a:spcBef>
            </a:pPr>
            <a:endParaRPr lang="en-US" sz="3999" spc="-191" dirty="0">
              <a:solidFill>
                <a:srgbClr val="FFFFFF"/>
              </a:solidFill>
              <a:latin typeface="Verdana Pro"/>
              <a:ea typeface="Verdana Pro"/>
              <a:cs typeface="Verdana Pro"/>
              <a:sym typeface="Verdana Pro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483474" y="6334301"/>
            <a:ext cx="4256655" cy="484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8"/>
              </a:lnSpc>
            </a:pPr>
            <a:r>
              <a:rPr lang="en-US" sz="3304" spc="-168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ANDRÉ FIDELES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2F0F6-49FA-01AA-D2BC-BEB518B7D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F0A8ED2-E39A-0EAA-5728-81C7E7B54CA0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85B07B3-DDB6-50F0-A817-25D03362F872}"/>
              </a:ext>
            </a:extLst>
          </p:cNvPr>
          <p:cNvSpPr txBox="1"/>
          <p:nvPr/>
        </p:nvSpPr>
        <p:spPr>
          <a:xfrm>
            <a:off x="1745337" y="1790700"/>
            <a:ext cx="14797325" cy="806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CONCLUSÃO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09D12BC-3581-3043-E6D2-C0180D6A5E42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040C794-D78B-EF4C-B04F-20A0295BFD6B}"/>
              </a:ext>
            </a:extLst>
          </p:cNvPr>
          <p:cNvSpPr/>
          <p:nvPr/>
        </p:nvSpPr>
        <p:spPr>
          <a:xfrm>
            <a:off x="14895451" y="282059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8" y="0"/>
                </a:lnTo>
                <a:lnTo>
                  <a:pt x="2831428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FD3EF9-8B8D-272B-8A77-C2551DE3E4F2}"/>
              </a:ext>
            </a:extLst>
          </p:cNvPr>
          <p:cNvSpPr txBox="1"/>
          <p:nvPr/>
        </p:nvSpPr>
        <p:spPr>
          <a:xfrm>
            <a:off x="3416754" y="3419080"/>
            <a:ext cx="11454492" cy="174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• Direcional se destaca em percepção de valor</a:t>
            </a:r>
          </a:p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• MRV precisa reforçar experiência do cliente</a:t>
            </a:r>
          </a:p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• Cury tem boa colocação, mas pouca diferenciação</a:t>
            </a:r>
          </a:p>
          <a:p>
            <a:endParaRPr lang="pt-BR" dirty="0"/>
          </a:p>
          <a:p>
            <a:r>
              <a:rPr lang="pt-BR" sz="2236" spc="-107" dirty="0">
                <a:solidFill>
                  <a:srgbClr val="FFFFFF"/>
                </a:solidFill>
                <a:latin typeface="Verdana Pro"/>
              </a:rPr>
              <a:t>Recomenda-se: ouvir feedbacks, reforçar pós-venda e elevar percepção de qualidade</a:t>
            </a:r>
          </a:p>
        </p:txBody>
      </p:sp>
    </p:spTree>
    <p:extLst>
      <p:ext uri="{BB962C8B-B14F-4D97-AF65-F5344CB8AC3E}">
        <p14:creationId xmlns:p14="http://schemas.microsoft.com/office/powerpoint/2010/main" val="227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7370819" y="1382593"/>
            <a:ext cx="3546362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OBJETIVO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2152650" y="2989480"/>
            <a:ext cx="13982700" cy="43080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5651" lvl="1" indent="-377825" algn="just">
              <a:lnSpc>
                <a:spcPts val="4900"/>
              </a:lnSpc>
              <a:buFont typeface="Arial"/>
              <a:buChar char="•"/>
            </a:pPr>
            <a:r>
              <a:rPr lang="en-US" sz="2500" spc="-168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REALIZAR UMA ANÁLISE COMPARATIVA ENTRE TRÊS GRANDES INCORPORADORAS BRASILEIRAS COM FOCO EM:</a:t>
            </a:r>
          </a:p>
          <a:p>
            <a:pPr algn="just">
              <a:lnSpc>
                <a:spcPts val="4900"/>
              </a:lnSpc>
            </a:pPr>
            <a:endParaRPr lang="en-US" sz="2500" spc="-168" dirty="0">
              <a:solidFill>
                <a:srgbClr val="FFFFFF"/>
              </a:solidFill>
              <a:latin typeface="Verdana Pro"/>
              <a:ea typeface="Verdana Pro"/>
              <a:cs typeface="Verdana Pro"/>
              <a:sym typeface="Verdana Pro"/>
            </a:endParaRP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2500" spc="-168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PERFIL DOS PRODUTOS OFERTADOS;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2500" spc="-168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TIPOLOGIAS PREDOMINANTES;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2500" spc="-168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LOCALIZAÇÃO GEOGRÁFICA DOS EMPREENDIMENTOS;</a:t>
            </a:r>
          </a:p>
          <a:p>
            <a:pPr marL="1511301" lvl="2" indent="-503767" algn="just">
              <a:lnSpc>
                <a:spcPts val="4900"/>
              </a:lnSpc>
              <a:buFont typeface="Arial"/>
              <a:buChar char="⚬"/>
            </a:pPr>
            <a:r>
              <a:rPr lang="en-US" sz="2500" spc="-168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FAIXA DE VALOR DA PARCELA INICIAL;</a:t>
            </a:r>
          </a:p>
        </p:txBody>
      </p:sp>
      <p:sp>
        <p:nvSpPr>
          <p:cNvPr id="6" name="Freeform 6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3197462" y="3499172"/>
            <a:ext cx="11893074" cy="2914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98"/>
              </a:lnSpc>
              <a:spcBef>
                <a:spcPct val="0"/>
              </a:spcBef>
            </a:pPr>
            <a:r>
              <a:rPr lang="en-US" sz="2500" spc="-133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PRINCIPAIS INSIGHTS DAS PERGUNTAS 1.1 A 1.5:</a:t>
            </a:r>
          </a:p>
          <a:p>
            <a:pPr algn="l">
              <a:lnSpc>
                <a:spcPts val="3898"/>
              </a:lnSpc>
              <a:spcBef>
                <a:spcPct val="0"/>
              </a:spcBef>
            </a:pPr>
            <a:endParaRPr lang="en-US" sz="2500" spc="-133" dirty="0">
              <a:solidFill>
                <a:srgbClr val="FFFFFF"/>
              </a:solidFill>
              <a:latin typeface="Verdana Pro"/>
              <a:ea typeface="Verdana Pro"/>
              <a:cs typeface="Verdana Pro"/>
              <a:sym typeface="Verdana Pro"/>
            </a:endParaRPr>
          </a:p>
          <a:p>
            <a:pPr algn="l">
              <a:lnSpc>
                <a:spcPts val="3898"/>
              </a:lnSpc>
              <a:spcBef>
                <a:spcPct val="0"/>
              </a:spcBef>
            </a:pPr>
            <a:r>
              <a:rPr lang="en-US" sz="2500" spc="-133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ÁREAS DE LAZER COM MUITAS CRÍTICAS;</a:t>
            </a:r>
          </a:p>
          <a:p>
            <a:pPr algn="l">
              <a:lnSpc>
                <a:spcPts val="3898"/>
              </a:lnSpc>
              <a:spcBef>
                <a:spcPct val="0"/>
              </a:spcBef>
            </a:pPr>
            <a:r>
              <a:rPr lang="en-US" sz="2500" spc="-133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ATENDIMENTO E COBRANÇA COMO QUEIXAS RECORRENTES;</a:t>
            </a:r>
          </a:p>
          <a:p>
            <a:pPr algn="l">
              <a:lnSpc>
                <a:spcPts val="3898"/>
              </a:lnSpc>
              <a:spcBef>
                <a:spcPct val="0"/>
              </a:spcBef>
            </a:pPr>
            <a:r>
              <a:rPr lang="en-US" sz="2500" spc="-133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EXPECTATIVAS FRUSTRADAS;</a:t>
            </a:r>
          </a:p>
          <a:p>
            <a:pPr algn="l">
              <a:lnSpc>
                <a:spcPts val="3898"/>
              </a:lnSpc>
              <a:spcBef>
                <a:spcPct val="0"/>
              </a:spcBef>
            </a:pPr>
            <a:r>
              <a:rPr lang="en-US" sz="2500" spc="-133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DESTAQUES POSITIVOS: LOCALIZAÇÃO, ORGANIZAÇÃO E ESTRUTURA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83324" y="1382593"/>
            <a:ext cx="6521351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ANÁLISE NPS DA MRV</a:t>
            </a:r>
          </a:p>
        </p:txBody>
      </p:sp>
      <p:sp>
        <p:nvSpPr>
          <p:cNvPr id="6" name="Freeform 6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3196377" y="5143500"/>
            <a:ext cx="11895247" cy="4044384"/>
          </a:xfrm>
          <a:custGeom>
            <a:avLst/>
            <a:gdLst/>
            <a:ahLst/>
            <a:cxnLst/>
            <a:rect l="l" t="t" r="r" b="b"/>
            <a:pathLst>
              <a:path w="11895247" h="4044384">
                <a:moveTo>
                  <a:pt x="0" y="0"/>
                </a:moveTo>
                <a:lnTo>
                  <a:pt x="11895246" y="0"/>
                </a:lnTo>
                <a:lnTo>
                  <a:pt x="11895246" y="4044384"/>
                </a:lnTo>
                <a:lnTo>
                  <a:pt x="0" y="4044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4721126" y="2705100"/>
            <a:ext cx="8994874" cy="21984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8 EMPREENDIMENTOS ANALISADOS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GRÁFICOS: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DISTRIBUIÇÃO DE QUARTOS (MAIORIA COM 2 QUARTOS)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 spc="-119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• DISTRIBUIÇÃO DA ÁREA ÚTIL (MÉDIA DE 53,6 M²)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spc="-119" dirty="0">
              <a:solidFill>
                <a:srgbClr val="FFFFFF"/>
              </a:solidFill>
              <a:latin typeface="Verdana Pro"/>
              <a:ea typeface="Verdana Pro"/>
              <a:cs typeface="Verdana Pro"/>
              <a:sym typeface="Verdana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733800" y="1382593"/>
            <a:ext cx="10820399" cy="806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ANÁLISE NPS DA MRV</a:t>
            </a:r>
          </a:p>
        </p:txBody>
      </p:sp>
      <p:sp>
        <p:nvSpPr>
          <p:cNvPr id="7" name="Freeform 7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28700" y="1382593"/>
            <a:ext cx="16230600" cy="806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COMPARATIVO MRV X DIRECIONAL X CURY</a:t>
            </a:r>
          </a:p>
        </p:txBody>
      </p:sp>
      <p:sp>
        <p:nvSpPr>
          <p:cNvPr id="6" name="Freeform 6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7" name="Imagem 6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B41C763A-5D94-F39C-856A-84A630E327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977" y="4201684"/>
            <a:ext cx="9290045" cy="5806278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03C7B6D-D212-B029-965E-C0F1AB1C510A}"/>
              </a:ext>
            </a:extLst>
          </p:cNvPr>
          <p:cNvSpPr txBox="1"/>
          <p:nvPr/>
        </p:nvSpPr>
        <p:spPr>
          <a:xfrm>
            <a:off x="2743200" y="2230374"/>
            <a:ext cx="49239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Área Média dos Empreendimentos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DA67E3-9314-80D9-DE3E-A2D0E28B345A}"/>
              </a:ext>
            </a:extLst>
          </p:cNvPr>
          <p:cNvSpPr txBox="1"/>
          <p:nvPr/>
        </p:nvSpPr>
        <p:spPr>
          <a:xfrm>
            <a:off x="3416754" y="2930396"/>
            <a:ext cx="11454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Insight: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Direcional oferece unidades com metragem ligeiramente superior à MRV, enquanto a Cury equilibra espaço e localização em regiões urbanas.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63C940-F94F-0F21-C706-3B9254B23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20F8399-37C1-787C-15C4-95295B148867}"/>
              </a:ext>
            </a:extLst>
          </p:cNvPr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5B19CA6-D25E-43FB-02EC-02F4743A5C75}"/>
              </a:ext>
            </a:extLst>
          </p:cNvPr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152553C-8A28-D086-DA3E-2ED986F3F840}"/>
              </a:ext>
            </a:extLst>
          </p:cNvPr>
          <p:cNvSpPr txBox="1"/>
          <p:nvPr/>
        </p:nvSpPr>
        <p:spPr>
          <a:xfrm>
            <a:off x="1028700" y="1382593"/>
            <a:ext cx="16230600" cy="8061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COMPARATIVO MRV X DIRECIONAL X CURY</a:t>
            </a: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05FD797-BB3B-DA4A-0E36-8345F179E0F6}"/>
              </a:ext>
            </a:extLst>
          </p:cNvPr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6055B1-DAC2-0650-AD80-20C9D4AB7244}"/>
              </a:ext>
            </a:extLst>
          </p:cNvPr>
          <p:cNvSpPr txBox="1"/>
          <p:nvPr/>
        </p:nvSpPr>
        <p:spPr>
          <a:xfrm>
            <a:off x="2743200" y="2230374"/>
            <a:ext cx="492395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500" dirty="0">
                <a:solidFill>
                  <a:schemeClr val="bg1"/>
                </a:solidFill>
              </a:rPr>
              <a:t>Itens de Lazer por Empresa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533DE87-CA4B-A17F-D5A1-57A3F19CE9EB}"/>
              </a:ext>
            </a:extLst>
          </p:cNvPr>
          <p:cNvSpPr txBox="1"/>
          <p:nvPr/>
        </p:nvSpPr>
        <p:spPr>
          <a:xfrm>
            <a:off x="3416754" y="2930396"/>
            <a:ext cx="114544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Insight: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chemeClr val="bg1"/>
                </a:solidFill>
              </a:rPr>
              <a:t>Cury e Direcional entregam conjuntos mais completos. MRV foca no essencial, com empreendimentos sem áreas comuns em muitos casos.</a:t>
            </a:r>
          </a:p>
        </p:txBody>
      </p:sp>
      <p:pic>
        <p:nvPicPr>
          <p:cNvPr id="8" name="Imagem 7" descr="Gráfico&#10;&#10;O conteúdo gerado por IA pode estar incorreto.">
            <a:extLst>
              <a:ext uri="{FF2B5EF4-FFF2-40B4-BE49-F238E27FC236}">
                <a16:creationId xmlns:a16="http://schemas.microsoft.com/office/drawing/2014/main" id="{713EC3D3-4A10-A3AC-472A-746F897A87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589" y="4185356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29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537343" y="941946"/>
            <a:ext cx="7213313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BASE DE DADOS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0" y="2535228"/>
            <a:ext cx="18288000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 spc="-168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TOTAL DE EMPREENDIMENTOS ANALISADOS: 36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071997" y="8723922"/>
            <a:ext cx="10144006" cy="3397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-96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DADOS OBTIDOS VIA SCRAPING E SIMULAÇÃO ESTRUTURADA DOS SITES OFICIAIS:</a:t>
            </a:r>
          </a:p>
        </p:txBody>
      </p:sp>
      <p:sp>
        <p:nvSpPr>
          <p:cNvPr id="8" name="Freeform 8"/>
          <p:cNvSpPr/>
          <p:nvPr/>
        </p:nvSpPr>
        <p:spPr>
          <a:xfrm>
            <a:off x="14653915" y="314510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9" y="0"/>
                </a:lnTo>
                <a:lnTo>
                  <a:pt x="2831429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419DA50-402D-3328-75A9-0F98C8F35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7003468"/>
              </p:ext>
            </p:extLst>
          </p:nvPr>
        </p:nvGraphicFramePr>
        <p:xfrm>
          <a:off x="5029199" y="3799794"/>
          <a:ext cx="8229600" cy="3663908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62328871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6828991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523370999"/>
                    </a:ext>
                  </a:extLst>
                </a:gridCol>
              </a:tblGrid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Empresa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Nº de Empreendimentos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Fonte de Dados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8892925"/>
                  </a:ext>
                </a:extLst>
              </a:tr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MRV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Simulado via site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173753"/>
                  </a:ext>
                </a:extLst>
              </a:tr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Direcional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Scraping automatizado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252452"/>
                  </a:ext>
                </a:extLst>
              </a:tr>
              <a:tr h="915977"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Cury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FFFF"/>
                          </a:solidFill>
                          <a:effectLst/>
                        </a:rPr>
                        <a:t>Simulado via site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4964367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63814678-E88F-D627-C49F-67FEA28EE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2468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745338" y="1448687"/>
            <a:ext cx="1479732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DISTRIBUIÇÃO POR Nº DE QUARTOS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314542" y="4191206"/>
            <a:ext cx="9658917" cy="5759129"/>
          </a:xfrm>
          <a:custGeom>
            <a:avLst/>
            <a:gdLst/>
            <a:ahLst/>
            <a:cxnLst/>
            <a:rect l="l" t="t" r="r" b="b"/>
            <a:pathLst>
              <a:path w="9658917" h="5759129">
                <a:moveTo>
                  <a:pt x="0" y="0"/>
                </a:moveTo>
                <a:lnTo>
                  <a:pt x="9658916" y="0"/>
                </a:lnTo>
                <a:lnTo>
                  <a:pt x="9658916" y="5759129"/>
                </a:lnTo>
                <a:lnTo>
                  <a:pt x="0" y="57591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3392549" y="2416479"/>
            <a:ext cx="11502902" cy="1567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INSIGHT:</a:t>
            </a:r>
          </a:p>
          <a:p>
            <a:pPr marL="482883" lvl="1" indent="-241442" algn="just">
              <a:lnSpc>
                <a:spcPts val="3131"/>
              </a:lnSpc>
              <a:buFont typeface="Arial"/>
              <a:buChar char="•"/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 tipologiA DE 2 QUARTOS É PREDOMINANTE EM TODAS AS INCORPORADORAS.</a:t>
            </a:r>
          </a:p>
          <a:p>
            <a:pPr marL="482883" lvl="1" indent="-241442" algn="just">
              <a:lnSpc>
                <a:spcPts val="3131"/>
              </a:lnSpc>
              <a:buFont typeface="Arial"/>
              <a:buChar char="•"/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 MRV E DIRECIONAL OFERTAM COM FOCO EM 2Q COM 1 VAGA.</a:t>
            </a:r>
          </a:p>
          <a:p>
            <a:pPr marL="482883" lvl="1" indent="-241442" algn="just">
              <a:lnSpc>
                <a:spcPts val="3131"/>
              </a:lnSpc>
              <a:buFont typeface="Arial"/>
              <a:buChar char="•"/>
            </a:pPr>
            <a:r>
              <a:rPr lang="en-US" sz="2236" spc="-107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 CURY TRAZ OPÇÕES COM E SEM VAGA, ATENDENDO PERFIS URBANOS.</a:t>
            </a:r>
          </a:p>
        </p:txBody>
      </p:sp>
      <p:sp>
        <p:nvSpPr>
          <p:cNvPr id="7" name="Freeform 7"/>
          <p:cNvSpPr/>
          <p:nvPr/>
        </p:nvSpPr>
        <p:spPr>
          <a:xfrm>
            <a:off x="14895451" y="282059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8" y="0"/>
                </a:lnTo>
                <a:lnTo>
                  <a:pt x="2831428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6B3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700000">
            <a:off x="16213252" y="7043585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3" y="0"/>
                </a:lnTo>
                <a:lnTo>
                  <a:pt x="3526643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1745337" y="1350142"/>
            <a:ext cx="14797325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000"/>
              </a:lnSpc>
              <a:spcBef>
                <a:spcPct val="0"/>
              </a:spcBef>
            </a:pPr>
            <a:r>
              <a:rPr lang="en-US" sz="5000" spc="-240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PARCELAS INICIAIS MÉDIAS</a:t>
            </a:r>
          </a:p>
        </p:txBody>
      </p:sp>
      <p:sp>
        <p:nvSpPr>
          <p:cNvPr id="4" name="Freeform 4"/>
          <p:cNvSpPr/>
          <p:nvPr/>
        </p:nvSpPr>
        <p:spPr>
          <a:xfrm rot="-2700000">
            <a:off x="-1763322" y="-681241"/>
            <a:ext cx="3526643" cy="3436874"/>
          </a:xfrm>
          <a:custGeom>
            <a:avLst/>
            <a:gdLst/>
            <a:ahLst/>
            <a:cxnLst/>
            <a:rect l="l" t="t" r="r" b="b"/>
            <a:pathLst>
              <a:path w="3526643" h="3436874">
                <a:moveTo>
                  <a:pt x="0" y="0"/>
                </a:moveTo>
                <a:lnTo>
                  <a:pt x="3526644" y="0"/>
                </a:lnTo>
                <a:lnTo>
                  <a:pt x="3526644" y="3436874"/>
                </a:lnTo>
                <a:lnTo>
                  <a:pt x="0" y="34368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018230" y="3943341"/>
            <a:ext cx="10251537" cy="6112479"/>
          </a:xfrm>
          <a:custGeom>
            <a:avLst/>
            <a:gdLst/>
            <a:ahLst/>
            <a:cxnLst/>
            <a:rect l="l" t="t" r="r" b="b"/>
            <a:pathLst>
              <a:path w="10251537" h="6112479">
                <a:moveTo>
                  <a:pt x="0" y="0"/>
                </a:moveTo>
                <a:lnTo>
                  <a:pt x="10251536" y="0"/>
                </a:lnTo>
                <a:lnTo>
                  <a:pt x="10251536" y="6112478"/>
                </a:lnTo>
                <a:lnTo>
                  <a:pt x="0" y="61124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TextBox 6"/>
          <p:cNvSpPr txBox="1"/>
          <p:nvPr/>
        </p:nvSpPr>
        <p:spPr>
          <a:xfrm>
            <a:off x="1028698" y="2434039"/>
            <a:ext cx="16230600" cy="1552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31"/>
              </a:lnSpc>
            </a:pP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INSIGHT:</a:t>
            </a:r>
          </a:p>
          <a:p>
            <a:pPr marL="482883" lvl="1" indent="-241442">
              <a:lnSpc>
                <a:spcPts val="3131"/>
              </a:lnSpc>
              <a:buFont typeface="Arial"/>
              <a:buChar char="•"/>
            </a:pP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MRV e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Direcional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têm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presença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forte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na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Grande BH</a:t>
            </a:r>
          </a:p>
          <a:p>
            <a:pPr marL="482883" lvl="1" indent="-241442">
              <a:lnSpc>
                <a:spcPts val="3131"/>
              </a:lnSpc>
              <a:buFont typeface="Arial"/>
              <a:buChar char="•"/>
            </a:pP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Cury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concentra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atuação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em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SP, com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alguns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</a:t>
            </a:r>
            <a:r>
              <a:rPr lang="en-US" sz="2236" spc="-107" dirty="0" err="1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projetos</a:t>
            </a:r>
            <a:r>
              <a:rPr lang="en-US" sz="2236" spc="-107" dirty="0">
                <a:solidFill>
                  <a:srgbClr val="FFFFFF"/>
                </a:solidFill>
                <a:latin typeface="Verdana Pro"/>
                <a:ea typeface="Verdana Pro"/>
                <a:cs typeface="Verdana Pro"/>
                <a:sym typeface="Verdana Pro"/>
              </a:rPr>
              <a:t> no RJ e interior</a:t>
            </a:r>
          </a:p>
          <a:p>
            <a:pPr algn="ctr">
              <a:lnSpc>
                <a:spcPts val="3131"/>
              </a:lnSpc>
            </a:pPr>
            <a:endParaRPr lang="en-US" sz="2236" spc="-107" dirty="0">
              <a:solidFill>
                <a:srgbClr val="FFFFFF"/>
              </a:solidFill>
              <a:latin typeface="Verdana Pro"/>
              <a:ea typeface="Verdana Pro"/>
              <a:cs typeface="Verdana Pro"/>
              <a:sym typeface="Verdana Pro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895451" y="282059"/>
            <a:ext cx="2831428" cy="1068083"/>
          </a:xfrm>
          <a:custGeom>
            <a:avLst/>
            <a:gdLst/>
            <a:ahLst/>
            <a:cxnLst/>
            <a:rect l="l" t="t" r="r" b="b"/>
            <a:pathLst>
              <a:path w="2831428" h="1068083">
                <a:moveTo>
                  <a:pt x="0" y="0"/>
                </a:moveTo>
                <a:lnTo>
                  <a:pt x="2831428" y="0"/>
                </a:lnTo>
                <a:lnTo>
                  <a:pt x="2831428" y="1068084"/>
                </a:lnTo>
                <a:lnTo>
                  <a:pt x="0" y="10680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1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345</Words>
  <Application>Microsoft Office PowerPoint</Application>
  <PresentationFormat>Personalizar</PresentationFormat>
  <Paragraphs>60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Verdana Pro Heavy</vt:lpstr>
      <vt:lpstr>Verdana Pro</vt:lpstr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relatório de resultados empresa moderno verde</dc:title>
  <cp:lastModifiedBy>André Luiz Fideles Soares</cp:lastModifiedBy>
  <cp:revision>1</cp:revision>
  <dcterms:created xsi:type="dcterms:W3CDTF">2006-08-16T00:00:00Z</dcterms:created>
  <dcterms:modified xsi:type="dcterms:W3CDTF">2025-05-26T16:54:24Z</dcterms:modified>
  <dc:identifier>DAGojFeLT_8</dc:identifier>
</cp:coreProperties>
</file>