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MWNz+uusQg5i0xgjD1M//mLkO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4BB0A4-F782-4B4C-8D6E-D7BFA0DD58FA}">
  <a:tblStyle styleId="{DF4BB0A4-F782-4B4C-8D6E-D7BFA0DD58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The purpose of our project is the development of an application that provides natural places in function of their category, name or location. The application will provide some information as name, description, category, company, location. With the usage of third-party services, the application will also be capable of calculating a route to arrive at the attraction from the user's position. It will be possible to order the results by distance or name. The application will also suggest some interesting activities or places near the point of interest (for example a "malga" in the mountain where the user wants to hike). </a:t>
            </a:r>
            <a:endParaRPr/>
          </a:p>
          <a:p>
            <a:pPr indent="0" lvl="0" marL="0" rtl="0" algn="l">
              <a:spcBef>
                <a:spcPts val="0"/>
              </a:spcBef>
              <a:spcAft>
                <a:spcPts val="0"/>
              </a:spcAft>
              <a:buNone/>
            </a:pPr>
            <a:r>
              <a:rPr lang="fr-FR"/>
              <a:t>Andrea</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893f29ee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893f29e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Andrea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803400ce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803400c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803400ce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803400c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For the datasets we look for keywords like : POI(point of interest),</a:t>
            </a:r>
            <a:r>
              <a:rPr lang="fr-FR">
                <a:solidFill>
                  <a:schemeClr val="dk1"/>
                </a:solidFill>
              </a:rPr>
              <a:t> </a:t>
            </a:r>
            <a:r>
              <a:rPr lang="fr-FR" sz="1050">
                <a:solidFill>
                  <a:schemeClr val="dk1"/>
                </a:solidFill>
              </a:rPr>
              <a:t> luoghi e punti di interesse or by categories like (ambiente which regroup all the information about the territory). We tried to look in other web sites but we didn’t find any other useful information. </a:t>
            </a:r>
            <a:endParaRPr sz="1050">
              <a:solidFill>
                <a:schemeClr val="dk1"/>
              </a:solidFill>
            </a:endParaRPr>
          </a:p>
          <a:p>
            <a:pPr indent="0" lvl="0" marL="0" rtl="0" algn="l">
              <a:spcBef>
                <a:spcPts val="0"/>
              </a:spcBef>
              <a:spcAft>
                <a:spcPts val="0"/>
              </a:spcAft>
              <a:buNone/>
            </a:pPr>
            <a:r>
              <a:rPr lang="fr-FR" sz="1050">
                <a:solidFill>
                  <a:schemeClr val="dk1"/>
                </a:solidFill>
              </a:rPr>
              <a:t>For shcema we used schema.org and extract all the onotologies linked to the schema PLACE. We didn’t look in other websites because it was already fine</a:t>
            </a:r>
            <a:endParaRPr sz="1050">
              <a:solidFill>
                <a:schemeClr val="dk1"/>
              </a:solidFill>
            </a:endParaRPr>
          </a:p>
          <a:p>
            <a:pPr indent="0" lvl="0" marL="0" rtl="0" algn="l">
              <a:spcBef>
                <a:spcPts val="0"/>
              </a:spcBef>
              <a:spcAft>
                <a:spcPts val="0"/>
              </a:spcAft>
              <a:buNone/>
            </a:pPr>
            <a:r>
              <a:rPr lang="fr-FR" sz="1050">
                <a:solidFill>
                  <a:schemeClr val="dk1"/>
                </a:solidFill>
              </a:rPr>
              <a:t>Ludovic </a:t>
            </a:r>
            <a:endParaRPr sz="1050">
              <a:solidFill>
                <a:schemeClr val="dk1"/>
              </a:solidFill>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Ludovic</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fc3e639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fc3e6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We splitted attraction and company because they are 2 differents etypes, and becuase for one company we can have multiple attraction. We splitted address and location because location will be used by a third service and address would be sue for the user interest.</a:t>
            </a:r>
            <a:endParaRPr/>
          </a:p>
          <a:p>
            <a:pPr indent="0" lvl="0" marL="0" rtl="0" algn="l">
              <a:spcBef>
                <a:spcPts val="0"/>
              </a:spcBef>
              <a:spcAft>
                <a:spcPts val="0"/>
              </a:spcAft>
              <a:buNone/>
            </a:pPr>
            <a:r>
              <a:rPr lang="fr-FR"/>
              <a:t>Andrea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For the JSON datasets we kept only the "Trentino" one and not the "Valsugana", because we found out that the second is a subpart of the first and does not give any additional information.</a:t>
            </a:r>
            <a:endParaRPr/>
          </a:p>
          <a:p>
            <a:pPr indent="0" lvl="0" marL="0" rtl="0" algn="l">
              <a:spcBef>
                <a:spcPts val="0"/>
              </a:spcBef>
              <a:spcAft>
                <a:spcPts val="0"/>
              </a:spcAft>
              <a:buNone/>
            </a:pPr>
            <a:r>
              <a:rPr lang="fr-FR"/>
              <a:t>Andrea</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803400c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803400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Ludovic </a:t>
            </a:r>
            <a:endParaRPr/>
          </a:p>
          <a:p>
            <a:pPr indent="0" lvl="0" marL="0" rtl="0" algn="l">
              <a:spcBef>
                <a:spcPts val="0"/>
              </a:spcBef>
              <a:spcAft>
                <a:spcPts val="0"/>
              </a:spcAft>
              <a:buNone/>
            </a:pPr>
            <a:r>
              <a:rPr lang="fr-FR"/>
              <a:t>non living being</a:t>
            </a:r>
            <a:endParaRPr/>
          </a:p>
          <a:p>
            <a:pPr indent="0" lvl="0" marL="0" rtl="0" algn="l">
              <a:spcBef>
                <a:spcPts val="0"/>
              </a:spcBef>
              <a:spcAft>
                <a:spcPts val="0"/>
              </a:spcAft>
              <a:buNone/>
            </a:pPr>
            <a:r>
              <a:rPr lang="fr-FR"/>
              <a:t>create a new id for street number </a:t>
            </a:r>
            <a:endParaRPr/>
          </a:p>
          <a:p>
            <a:pPr indent="0" lvl="0" marL="0" rtl="0" algn="l">
              <a:spcBef>
                <a:spcPts val="0"/>
              </a:spcBef>
              <a:spcAft>
                <a:spcPts val="0"/>
              </a:spcAft>
              <a:buNone/>
            </a:pPr>
            <a:r>
              <a:rPr lang="fr-FR"/>
              <a:t>Create a new class location and not use the already existing one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Ludovic</a:t>
            </a:r>
            <a:endParaRPr/>
          </a:p>
          <a:p>
            <a:pPr indent="0" lvl="0" marL="0" rtl="0" algn="l">
              <a:spcBef>
                <a:spcPts val="0"/>
              </a:spcBef>
              <a:spcAft>
                <a:spcPts val="0"/>
              </a:spcAft>
              <a:buNone/>
            </a:pPr>
            <a:r>
              <a:rPr lang="fr-FR"/>
              <a:t>cast dataset: for all the value that must be integer convert into integer(Postal code), and floats (Price, latitude and longitude) and for strings we put “none”</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Attraction =Ludovic</a:t>
            </a:r>
            <a:endParaRPr/>
          </a:p>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3" name="Shape 73"/>
        <p:cNvGrpSpPr/>
        <p:nvPr/>
      </p:nvGrpSpPr>
      <p:grpSpPr>
        <a:xfrm>
          <a:off x="0" y="0"/>
          <a:ext cx="0" cy="0"/>
          <a:chOff x="0" y="0"/>
          <a:chExt cx="0" cy="0"/>
        </a:xfrm>
      </p:grpSpPr>
      <p:sp>
        <p:nvSpPr>
          <p:cNvPr id="74" name="Google Shape;7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
          <p:cNvSpPr/>
          <p:nvPr>
            <p:ph idx="2" type="pic"/>
          </p:nvPr>
        </p:nvSpPr>
        <p:spPr>
          <a:xfrm>
            <a:off x="5183188" y="987425"/>
            <a:ext cx="6172200" cy="4873625"/>
          </a:xfrm>
          <a:prstGeom prst="rect">
            <a:avLst/>
          </a:prstGeom>
          <a:noFill/>
          <a:ln>
            <a:noFill/>
          </a:ln>
        </p:spPr>
      </p:sp>
      <p:sp>
        <p:nvSpPr>
          <p:cNvPr id="76" name="Google Shape;76;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0" name="Shape 80"/>
        <p:cNvGrpSpPr/>
        <p:nvPr/>
      </p:nvGrpSpPr>
      <p:grpSpPr>
        <a:xfrm>
          <a:off x="0" y="0"/>
          <a:ext cx="0" cy="0"/>
          <a:chOff x="0" y="0"/>
          <a:chExt cx="0" cy="0"/>
        </a:xfrm>
      </p:grpSpPr>
      <p:sp>
        <p:nvSpPr>
          <p:cNvPr id="81" name="Google Shape;8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6" name="Shape 86"/>
        <p:cNvGrpSpPr/>
        <p:nvPr/>
      </p:nvGrpSpPr>
      <p:grpSpPr>
        <a:xfrm>
          <a:off x="0" y="0"/>
          <a:ext cx="0" cy="0"/>
          <a:chOff x="0" y="0"/>
          <a:chExt cx="0" cy="0"/>
        </a:xfrm>
      </p:grpSpPr>
      <p:sp>
        <p:nvSpPr>
          <p:cNvPr id="87" name="Google Shape;87;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9" name="Shape 29"/>
        <p:cNvGrpSpPr/>
        <p:nvPr/>
      </p:nvGrpSpPr>
      <p:grpSpPr>
        <a:xfrm>
          <a:off x="0" y="0"/>
          <a:ext cx="0" cy="0"/>
          <a:chOff x="0" y="0"/>
          <a:chExt cx="0" cy="0"/>
        </a:xfrm>
      </p:grpSpPr>
      <p:sp>
        <p:nvSpPr>
          <p:cNvPr id="30" name="Google Shape;30;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5" name="Shape 35"/>
        <p:cNvGrpSpPr/>
        <p:nvPr/>
      </p:nvGrpSpPr>
      <p:grpSpPr>
        <a:xfrm>
          <a:off x="0" y="0"/>
          <a:ext cx="0" cy="0"/>
          <a:chOff x="0" y="0"/>
          <a:chExt cx="0" cy="0"/>
        </a:xfrm>
      </p:grpSpPr>
      <p:sp>
        <p:nvSpPr>
          <p:cNvPr id="36" name="Google Shape;36;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1" name="Shape 41"/>
        <p:cNvGrpSpPr/>
        <p:nvPr/>
      </p:nvGrpSpPr>
      <p:grpSpPr>
        <a:xfrm>
          <a:off x="0" y="0"/>
          <a:ext cx="0" cy="0"/>
          <a:chOff x="0" y="0"/>
          <a:chExt cx="0" cy="0"/>
        </a:xfrm>
      </p:grpSpPr>
      <p:sp>
        <p:nvSpPr>
          <p:cNvPr id="42" name="Google Shape;4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8" name="Shape 48"/>
        <p:cNvGrpSpPr/>
        <p:nvPr/>
      </p:nvGrpSpPr>
      <p:grpSpPr>
        <a:xfrm>
          <a:off x="0" y="0"/>
          <a:ext cx="0" cy="0"/>
          <a:chOff x="0" y="0"/>
          <a:chExt cx="0" cy="0"/>
        </a:xfrm>
      </p:grpSpPr>
      <p:sp>
        <p:nvSpPr>
          <p:cNvPr id="49" name="Google Shape;49;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2" name="Shape 62"/>
        <p:cNvGrpSpPr/>
        <p:nvPr/>
      </p:nvGrpSpPr>
      <p:grpSpPr>
        <a:xfrm>
          <a:off x="0" y="0"/>
          <a:ext cx="0" cy="0"/>
          <a:chOff x="0" y="0"/>
          <a:chExt cx="0" cy="0"/>
        </a:xfrm>
      </p:grpSpPr>
      <p:sp>
        <p:nvSpPr>
          <p:cNvPr id="63" name="Google Shape;6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6" name="Shape 66"/>
        <p:cNvGrpSpPr/>
        <p:nvPr/>
      </p:nvGrpSpPr>
      <p:grpSpPr>
        <a:xfrm>
          <a:off x="0" y="0"/>
          <a:ext cx="0" cy="0"/>
          <a:chOff x="0" y="0"/>
          <a:chExt cx="0" cy="0"/>
        </a:xfrm>
      </p:grpSpPr>
      <p:sp>
        <p:nvSpPr>
          <p:cNvPr id="67" name="Google Shape;67;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untine su una mappa" id="97" name="Google Shape;97;p1"/>
          <p:cNvPicPr preferRelativeResize="0"/>
          <p:nvPr/>
        </p:nvPicPr>
        <p:blipFill rotWithShape="1">
          <a:blip r:embed="rId3">
            <a:alphaModFix amt="50000"/>
          </a:blip>
          <a:srcRect b="6031" l="0" r="0" t="9699"/>
          <a:stretch/>
        </p:blipFill>
        <p:spPr>
          <a:xfrm>
            <a:off x="20" y="1"/>
            <a:ext cx="12191980" cy="6857999"/>
          </a:xfrm>
          <a:prstGeom prst="rect">
            <a:avLst/>
          </a:prstGeom>
          <a:noFill/>
          <a:ln>
            <a:noFill/>
          </a:ln>
        </p:spPr>
      </p:pic>
      <p:sp>
        <p:nvSpPr>
          <p:cNvPr id="98" name="Google Shape;98;p1"/>
          <p:cNvSpPr txBox="1"/>
          <p:nvPr>
            <p:ph type="ctrTitle"/>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fr-FR">
                <a:solidFill>
                  <a:srgbClr val="FFFFFF"/>
                </a:solidFill>
              </a:rPr>
              <a:t>Trentino territory</a:t>
            </a:r>
            <a:endParaRPr/>
          </a:p>
        </p:txBody>
      </p:sp>
      <p:sp>
        <p:nvSpPr>
          <p:cNvPr id="99" name="Google Shape;99;p1"/>
          <p:cNvSpPr txBox="1"/>
          <p:nvPr>
            <p:ph idx="1" type="subTitle"/>
          </p:nvPr>
        </p:nvSpPr>
        <p:spPr>
          <a:xfrm>
            <a:off x="1524000" y="4159404"/>
            <a:ext cx="9144000" cy="109839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fr-FR">
                <a:solidFill>
                  <a:srgbClr val="FFFFFF"/>
                </a:solidFill>
              </a:rPr>
              <a:t>Find all naturalistic point of interest inside of trentino</a:t>
            </a:r>
            <a:endParaRPr>
              <a:solidFill>
                <a:srgbClr val="FFFFFF"/>
              </a:solidFill>
            </a:endParaRPr>
          </a:p>
          <a:p>
            <a:pPr indent="0" lvl="0" marL="0" rtl="0" algn="ctr">
              <a:lnSpc>
                <a:spcPct val="90000"/>
              </a:lnSpc>
              <a:spcBef>
                <a:spcPts val="0"/>
              </a:spcBef>
              <a:spcAft>
                <a:spcPts val="0"/>
              </a:spcAft>
              <a:buClr>
                <a:srgbClr val="FFFFFF"/>
              </a:buClr>
              <a:buSzPts val="2400"/>
              <a:buNone/>
            </a:pPr>
            <a:r>
              <a:rPr lang="fr-FR">
                <a:solidFill>
                  <a:srgbClr val="FFFFFF"/>
                </a:solidFill>
              </a:rPr>
              <a:t>Ludovic CHEVALLIER and Andrea FRIGO</a:t>
            </a:r>
            <a:endParaRPr>
              <a:solidFill>
                <a:srgbClr val="FFFFFF"/>
              </a:solidFill>
            </a:endParaRPr>
          </a:p>
        </p:txBody>
      </p:sp>
      <p:pic>
        <p:nvPicPr>
          <p:cNvPr id="100" name="Google Shape;100;p1"/>
          <p:cNvPicPr preferRelativeResize="0"/>
          <p:nvPr/>
        </p:nvPicPr>
        <p:blipFill>
          <a:blip r:embed="rId4">
            <a:alphaModFix/>
          </a:blip>
          <a:stretch>
            <a:fillRect/>
          </a:stretch>
        </p:blipFill>
        <p:spPr>
          <a:xfrm>
            <a:off x="8852123" y="120375"/>
            <a:ext cx="3219702" cy="100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0893f29ee0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sz="4800"/>
              <a:t>Data Integration</a:t>
            </a:r>
            <a:r>
              <a:rPr lang="fr-FR"/>
              <a:t>(Semantic Heterogeneity)</a:t>
            </a:r>
            <a:endParaRPr/>
          </a:p>
        </p:txBody>
      </p:sp>
      <p:graphicFrame>
        <p:nvGraphicFramePr>
          <p:cNvPr id="216" name="Google Shape;216;g10893f29ee0_0_15"/>
          <p:cNvGraphicFramePr/>
          <p:nvPr/>
        </p:nvGraphicFramePr>
        <p:xfrm>
          <a:off x="123825" y="1690825"/>
          <a:ext cx="3000000" cy="3000000"/>
        </p:xfrm>
        <a:graphic>
          <a:graphicData uri="http://schemas.openxmlformats.org/drawingml/2006/table">
            <a:tbl>
              <a:tblPr>
                <a:noFill/>
                <a:tableStyleId>{DF4BB0A4-F782-4B4C-8D6E-D7BFA0DD58FA}</a:tableStyleId>
              </a:tblPr>
              <a:tblGrid>
                <a:gridCol w="984550"/>
                <a:gridCol w="1450850"/>
                <a:gridCol w="1546050"/>
                <a:gridCol w="1327150"/>
                <a:gridCol w="1327150"/>
                <a:gridCol w="1327150"/>
                <a:gridCol w="1327150"/>
                <a:gridCol w="1327150"/>
                <a:gridCol w="1327150"/>
              </a:tblGrid>
              <a:tr h="609575">
                <a:tc>
                  <a:txBody>
                    <a:bodyPr/>
                    <a:lstStyle/>
                    <a:p>
                      <a:pPr indent="0" lvl="0" marL="0" rtl="0" algn="ctr">
                        <a:spcBef>
                          <a:spcPts val="0"/>
                        </a:spcBef>
                        <a:spcAft>
                          <a:spcPts val="0"/>
                        </a:spcAft>
                        <a:buNone/>
                      </a:pPr>
                      <a:r>
                        <a:rPr lang="fr-FR"/>
                        <a:t>ID</a:t>
                      </a:r>
                      <a:endParaRPr/>
                    </a:p>
                  </a:txBody>
                  <a:tcPr marT="91425" marB="91425" marR="91425" marL="91425"/>
                </a:tc>
                <a:tc>
                  <a:txBody>
                    <a:bodyPr/>
                    <a:lstStyle/>
                    <a:p>
                      <a:pPr indent="0" lvl="0" marL="0" rtl="0" algn="ctr">
                        <a:spcBef>
                          <a:spcPts val="0"/>
                        </a:spcBef>
                        <a:spcAft>
                          <a:spcPts val="0"/>
                        </a:spcAft>
                        <a:buNone/>
                      </a:pPr>
                      <a:r>
                        <a:rPr lang="fr-FR"/>
                        <a:t>NAME</a:t>
                      </a:r>
                      <a:endParaRPr/>
                    </a:p>
                  </a:txBody>
                  <a:tcPr marT="91425" marB="91425" marR="91425" marL="91425"/>
                </a:tc>
                <a:tc>
                  <a:txBody>
                    <a:bodyPr/>
                    <a:lstStyle/>
                    <a:p>
                      <a:pPr indent="0" lvl="0" marL="0" rtl="0" algn="ctr">
                        <a:spcBef>
                          <a:spcPts val="0"/>
                        </a:spcBef>
                        <a:spcAft>
                          <a:spcPts val="0"/>
                        </a:spcAft>
                        <a:buNone/>
                      </a:pPr>
                      <a:r>
                        <a:rPr lang="fr-FR"/>
                        <a:t>DESCRIPTION</a:t>
                      </a:r>
                      <a:endParaRPr/>
                    </a:p>
                  </a:txBody>
                  <a:tcPr marT="91425" marB="91425" marR="91425" marL="91425"/>
                </a:tc>
                <a:tc>
                  <a:txBody>
                    <a:bodyPr/>
                    <a:lstStyle/>
                    <a:p>
                      <a:pPr indent="0" lvl="0" marL="0" rtl="0" algn="ctr">
                        <a:spcBef>
                          <a:spcPts val="0"/>
                        </a:spcBef>
                        <a:spcAft>
                          <a:spcPts val="0"/>
                        </a:spcAft>
                        <a:buNone/>
                      </a:pPr>
                      <a:r>
                        <a:rPr lang="fr-FR"/>
                        <a:t>PARKING </a:t>
                      </a:r>
                      <a:br>
                        <a:rPr lang="fr-FR"/>
                      </a:br>
                      <a:r>
                        <a:rPr lang="fr-FR"/>
                        <a:t>AREA</a:t>
                      </a:r>
                      <a:endParaRPr/>
                    </a:p>
                  </a:txBody>
                  <a:tcPr marT="91425" marB="91425" marR="91425" marL="91425"/>
                </a:tc>
                <a:tc>
                  <a:txBody>
                    <a:bodyPr/>
                    <a:lstStyle/>
                    <a:p>
                      <a:pPr indent="0" lvl="0" marL="0" rtl="0" algn="ctr">
                        <a:spcBef>
                          <a:spcPts val="0"/>
                        </a:spcBef>
                        <a:spcAft>
                          <a:spcPts val="0"/>
                        </a:spcAft>
                        <a:buNone/>
                      </a:pPr>
                      <a:r>
                        <a:rPr lang="fr-FR"/>
                        <a:t>TELEPHONE</a:t>
                      </a:r>
                      <a:endParaRPr/>
                    </a:p>
                  </a:txBody>
                  <a:tcPr marT="91425" marB="91425" marR="91425" marL="91425"/>
                </a:tc>
                <a:tc>
                  <a:txBody>
                    <a:bodyPr/>
                    <a:lstStyle/>
                    <a:p>
                      <a:pPr indent="0" lvl="0" marL="0" rtl="0" algn="ctr">
                        <a:spcBef>
                          <a:spcPts val="0"/>
                        </a:spcBef>
                        <a:spcAft>
                          <a:spcPts val="0"/>
                        </a:spcAft>
                        <a:buNone/>
                      </a:pPr>
                      <a:r>
                        <a:rPr lang="fr-FR"/>
                        <a:t>LAT</a:t>
                      </a:r>
                      <a:endParaRPr/>
                    </a:p>
                  </a:txBody>
                  <a:tcPr marT="91425" marB="91425" marR="91425" marL="91425"/>
                </a:tc>
                <a:tc>
                  <a:txBody>
                    <a:bodyPr/>
                    <a:lstStyle/>
                    <a:p>
                      <a:pPr indent="0" lvl="0" marL="0" rtl="0" algn="ctr">
                        <a:spcBef>
                          <a:spcPts val="0"/>
                        </a:spcBef>
                        <a:spcAft>
                          <a:spcPts val="0"/>
                        </a:spcAft>
                        <a:buNone/>
                      </a:pPr>
                      <a:r>
                        <a:rPr lang="fr-FR"/>
                        <a:t>CITY</a:t>
                      </a:r>
                      <a:endParaRPr/>
                    </a:p>
                  </a:txBody>
                  <a:tcPr marT="91425" marB="91425" marR="91425" marL="91425"/>
                </a:tc>
                <a:tc>
                  <a:txBody>
                    <a:bodyPr/>
                    <a:lstStyle/>
                    <a:p>
                      <a:pPr indent="0" lvl="0" marL="0" rtl="0" algn="ctr">
                        <a:spcBef>
                          <a:spcPts val="0"/>
                        </a:spcBef>
                        <a:spcAft>
                          <a:spcPts val="0"/>
                        </a:spcAft>
                        <a:buNone/>
                      </a:pPr>
                      <a:r>
                        <a:rPr lang="fr-FR"/>
                        <a:t>STREET</a:t>
                      </a:r>
                      <a:endParaRPr/>
                    </a:p>
                  </a:txBody>
                  <a:tcPr marT="91425" marB="91425" marR="91425" marL="91425"/>
                </a:tc>
                <a:tc>
                  <a:txBody>
                    <a:bodyPr/>
                    <a:lstStyle/>
                    <a:p>
                      <a:pPr indent="0" lvl="0" marL="0" rtl="0" algn="ctr">
                        <a:spcBef>
                          <a:spcPts val="0"/>
                        </a:spcBef>
                        <a:spcAft>
                          <a:spcPts val="0"/>
                        </a:spcAft>
                        <a:buNone/>
                      </a:pPr>
                      <a:r>
                        <a:rPr lang="fr-FR"/>
                        <a:t>STREET </a:t>
                      </a:r>
                      <a:endParaRPr/>
                    </a:p>
                    <a:p>
                      <a:pPr indent="0" lvl="0" marL="0" rtl="0" algn="ctr">
                        <a:spcBef>
                          <a:spcPts val="0"/>
                        </a:spcBef>
                        <a:spcAft>
                          <a:spcPts val="0"/>
                        </a:spcAft>
                        <a:buNone/>
                      </a:pPr>
                      <a:r>
                        <a:rPr lang="fr-FR"/>
                        <a:t>NUMBER</a:t>
                      </a:r>
                      <a:endParaRPr/>
                    </a:p>
                  </a:txBody>
                  <a:tcPr marT="91425" marB="91425" marR="91425" marL="91425"/>
                </a:tc>
              </a:tr>
              <a:tr h="396225">
                <a:tc>
                  <a:txBody>
                    <a:bodyPr/>
                    <a:lstStyle/>
                    <a:p>
                      <a:pPr indent="0" lvl="0" marL="0" rtl="0" algn="ctr">
                        <a:spcBef>
                          <a:spcPts val="0"/>
                        </a:spcBef>
                        <a:spcAft>
                          <a:spcPts val="0"/>
                        </a:spcAft>
                        <a:buNone/>
                      </a:pPr>
                      <a:r>
                        <a:rPr lang="fr-FR"/>
                        <a:t>A1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Disneyland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It’s cool and not cheap</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3334561234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42.43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Verona</a:t>
                      </a:r>
                      <a:endParaRPr/>
                    </a:p>
                  </a:txBody>
                  <a:tcPr marT="91425" marB="91425" marR="91425" marL="91425"/>
                </a:tc>
                <a:tc>
                  <a:txBody>
                    <a:bodyPr/>
                    <a:lstStyle/>
                    <a:p>
                      <a:pPr indent="0" lvl="0" marL="0" rtl="0" algn="ctr">
                        <a:spcBef>
                          <a:spcPts val="0"/>
                        </a:spcBef>
                        <a:spcAft>
                          <a:spcPts val="0"/>
                        </a:spcAft>
                        <a:buNone/>
                      </a:pPr>
                      <a:r>
                        <a:rPr lang="fr-FR"/>
                        <a:t>Via Roma</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96225">
                <a:tc>
                  <a:txBody>
                    <a:bodyPr/>
                    <a:lstStyle/>
                    <a:p>
                      <a:pPr indent="0" lvl="0" marL="0" rtl="0" algn="ctr">
                        <a:spcBef>
                          <a:spcPts val="0"/>
                        </a:spcBef>
                        <a:spcAft>
                          <a:spcPts val="0"/>
                        </a:spcAft>
                        <a:buNone/>
                      </a:pPr>
                      <a:r>
                        <a:rPr lang="fr-FR"/>
                        <a:t>A2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Disneyland </a:t>
                      </a:r>
                      <a:r>
                        <a:rPr b="1" lang="fr-FR" sz="1050">
                          <a:solidFill>
                            <a:srgbClr val="202122"/>
                          </a:solidFill>
                          <a:highlight>
                            <a:srgbClr val="FDFDFD"/>
                          </a:highlight>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It’s cool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false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3204561234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42.43567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FR">
                          <a:solidFill>
                            <a:schemeClr val="dk1"/>
                          </a:solidFill>
                        </a:rPr>
                        <a:t>Verona</a:t>
                      </a:r>
                      <a:endParaRPr/>
                    </a:p>
                  </a:txBody>
                  <a:tcPr marT="91425" marB="91425" marR="91425" marL="91425"/>
                </a:tc>
                <a:tc>
                  <a:txBody>
                    <a:bodyPr/>
                    <a:lstStyle/>
                    <a:p>
                      <a:pPr indent="0" lvl="0" marL="0" rtl="0" algn="ctr">
                        <a:spcBef>
                          <a:spcPts val="0"/>
                        </a:spcBef>
                        <a:spcAft>
                          <a:spcPts val="0"/>
                        </a:spcAft>
                        <a:buNone/>
                      </a:pPr>
                      <a:r>
                        <a:rPr lang="fr-FR"/>
                        <a:t>Via Venezia</a:t>
                      </a:r>
                      <a:endParaRPr/>
                    </a:p>
                  </a:txBody>
                  <a:tcPr marT="91425" marB="91425" marR="91425" marL="91425"/>
                </a:tc>
                <a:tc>
                  <a:txBody>
                    <a:bodyPr/>
                    <a:lstStyle/>
                    <a:p>
                      <a:pPr indent="0" lvl="0" marL="0" rtl="0" algn="ctr">
                        <a:spcBef>
                          <a:spcPts val="0"/>
                        </a:spcBef>
                        <a:spcAft>
                          <a:spcPts val="0"/>
                        </a:spcAft>
                        <a:buNone/>
                      </a:pPr>
                      <a:r>
                        <a:rPr lang="fr-FR"/>
                        <a:t>20</a:t>
                      </a:r>
                      <a:endParaRPr/>
                    </a:p>
                  </a:txBody>
                  <a:tcPr marT="91425" marB="91425" marR="91425" marL="91425"/>
                </a:tc>
              </a:tr>
            </a:tbl>
          </a:graphicData>
        </a:graphic>
      </p:graphicFrame>
      <p:graphicFrame>
        <p:nvGraphicFramePr>
          <p:cNvPr id="217" name="Google Shape;217;g10893f29ee0_0_15"/>
          <p:cNvGraphicFramePr/>
          <p:nvPr/>
        </p:nvGraphicFramePr>
        <p:xfrm>
          <a:off x="123825" y="4746450"/>
          <a:ext cx="3000000" cy="3000000"/>
        </p:xfrm>
        <a:graphic>
          <a:graphicData uri="http://schemas.openxmlformats.org/drawingml/2006/table">
            <a:tbl>
              <a:tblPr>
                <a:noFill/>
                <a:tableStyleId>{DF4BB0A4-F782-4B4C-8D6E-D7BFA0DD58FA}</a:tableStyleId>
              </a:tblPr>
              <a:tblGrid>
                <a:gridCol w="984550"/>
                <a:gridCol w="1450850"/>
                <a:gridCol w="1546050"/>
                <a:gridCol w="1327150"/>
                <a:gridCol w="1327150"/>
                <a:gridCol w="1327150"/>
                <a:gridCol w="1327150"/>
                <a:gridCol w="1327150"/>
                <a:gridCol w="1327150"/>
              </a:tblGrid>
              <a:tr h="849550">
                <a:tc>
                  <a:txBody>
                    <a:bodyPr/>
                    <a:lstStyle/>
                    <a:p>
                      <a:pPr indent="0" lvl="0" marL="0" rtl="0" algn="ctr">
                        <a:spcBef>
                          <a:spcPts val="0"/>
                        </a:spcBef>
                        <a:spcAft>
                          <a:spcPts val="0"/>
                        </a:spcAft>
                        <a:buNone/>
                      </a:pPr>
                      <a:r>
                        <a:rPr lang="fr-FR"/>
                        <a:t>ID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DESCRIPTION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PARKING </a:t>
                      </a:r>
                      <a:br>
                        <a:rPr lang="fr-FR"/>
                      </a:br>
                      <a:r>
                        <a:rPr lang="fr-FR"/>
                        <a:t>AREA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TELEPHONE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LAT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CITY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STREET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STREET </a:t>
                      </a:r>
                      <a:endParaRPr/>
                    </a:p>
                    <a:p>
                      <a:pPr indent="0" lvl="0" marL="0" rtl="0" algn="ctr">
                        <a:spcBef>
                          <a:spcPts val="0"/>
                        </a:spcBef>
                        <a:spcAft>
                          <a:spcPts val="0"/>
                        </a:spcAft>
                        <a:buNone/>
                      </a:pPr>
                      <a:r>
                        <a:rPr lang="fr-FR"/>
                        <a:t>NUMBER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9550">
                <a:tc>
                  <a:txBody>
                    <a:bodyPr/>
                    <a:lstStyle/>
                    <a:p>
                      <a:pPr indent="0" lvl="0" marL="0" rtl="0" algn="ctr">
                        <a:spcBef>
                          <a:spcPts val="0"/>
                        </a:spcBef>
                        <a:spcAft>
                          <a:spcPts val="0"/>
                        </a:spcAft>
                        <a:buNone/>
                      </a:pPr>
                      <a:r>
                        <a:rPr lang="fr-FR"/>
                        <a:t>A1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fr-FR">
                          <a:solidFill>
                            <a:schemeClr val="dk1"/>
                          </a:solidFill>
                        </a:rPr>
                        <a:t>Disneyland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fr-FR">
                          <a:solidFill>
                            <a:schemeClr val="dk1"/>
                          </a:solidFill>
                        </a:rPr>
                        <a:t>It’s cool and not cheap</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fr-FR">
                          <a:solidFill>
                            <a:schemeClr val="dk1"/>
                          </a:solidFill>
                        </a:rPr>
                        <a:t>true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fr-FR">
                          <a:solidFill>
                            <a:schemeClr val="dk1"/>
                          </a:solidFill>
                        </a:rPr>
                        <a:t>3334561234</a:t>
                      </a:r>
                      <a:br>
                        <a:rPr lang="fr-FR">
                          <a:solidFill>
                            <a:schemeClr val="dk1"/>
                          </a:solidFill>
                        </a:rPr>
                      </a:br>
                      <a:r>
                        <a:rPr lang="fr-FR">
                          <a:solidFill>
                            <a:schemeClr val="dk1"/>
                          </a:solidFill>
                        </a:rPr>
                        <a:t>3204561234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fr-FR">
                          <a:solidFill>
                            <a:schemeClr val="dk1"/>
                          </a:solidFill>
                        </a:rPr>
                        <a:t>42.43567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fr-FR">
                          <a:solidFill>
                            <a:schemeClr val="dk1"/>
                          </a:solidFill>
                        </a:rPr>
                        <a:t>Verona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fr-FR">
                          <a:solidFill>
                            <a:schemeClr val="dk1"/>
                          </a:solidFill>
                        </a:rPr>
                        <a:t>Via Venezia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fr-FR"/>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8" name="Google Shape;218;g10893f29ee0_0_15"/>
          <p:cNvSpPr/>
          <p:nvPr/>
        </p:nvSpPr>
        <p:spPr>
          <a:xfrm>
            <a:off x="5954600" y="3545575"/>
            <a:ext cx="359400" cy="1200900"/>
          </a:xfrm>
          <a:prstGeom prst="down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0803400ce8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4" name="Google Shape;224;g10803400ce8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5" name="Google Shape;225;g10803400ce8_0_14"/>
          <p:cNvPicPr preferRelativeResize="0"/>
          <p:nvPr/>
        </p:nvPicPr>
        <p:blipFill>
          <a:blip r:embed="rId3">
            <a:alphaModFix/>
          </a:blip>
          <a:stretch>
            <a:fillRect/>
          </a:stretch>
        </p:blipFill>
        <p:spPr>
          <a:xfrm>
            <a:off x="0" y="0"/>
            <a:ext cx="12192001" cy="6883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803400ce8_0_22"/>
          <p:cNvSpPr txBox="1"/>
          <p:nvPr>
            <p:ph type="title"/>
          </p:nvPr>
        </p:nvSpPr>
        <p:spPr>
          <a:xfrm>
            <a:off x="838200" y="3760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1" name="Google Shape;231;g10803400ce8_0_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2" name="Google Shape;232;g10803400ce8_0_22"/>
          <p:cNvPicPr preferRelativeResize="0"/>
          <p:nvPr/>
        </p:nvPicPr>
        <p:blipFill>
          <a:blip r:embed="rId3">
            <a:alphaModFix/>
          </a:blip>
          <a:stretch>
            <a:fillRect/>
          </a:stretch>
        </p:blipFill>
        <p:spPr>
          <a:xfrm>
            <a:off x="-45175" y="5"/>
            <a:ext cx="12237176" cy="68579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Inception phases ( Datasets &amp; teologies)</a:t>
            </a:r>
            <a:endParaRPr/>
          </a:p>
        </p:txBody>
      </p:sp>
      <p:sp>
        <p:nvSpPr>
          <p:cNvPr id="106" name="Google Shape;106;p2"/>
          <p:cNvSpPr txBox="1"/>
          <p:nvPr>
            <p:ph idx="1" type="body"/>
          </p:nvPr>
        </p:nvSpPr>
        <p:spPr>
          <a:xfrm>
            <a:off x="570345"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07" name="Google Shape;107;p2"/>
          <p:cNvPicPr preferRelativeResize="0"/>
          <p:nvPr/>
        </p:nvPicPr>
        <p:blipFill rotWithShape="1">
          <a:blip r:embed="rId3">
            <a:alphaModFix/>
          </a:blip>
          <a:srcRect b="0" l="0" r="0" t="0"/>
          <a:stretch/>
        </p:blipFill>
        <p:spPr>
          <a:xfrm>
            <a:off x="838200" y="2765856"/>
            <a:ext cx="4920751" cy="2346181"/>
          </a:xfrm>
          <a:prstGeom prst="rect">
            <a:avLst/>
          </a:prstGeom>
          <a:noFill/>
          <a:ln>
            <a:noFill/>
          </a:ln>
        </p:spPr>
      </p:pic>
      <p:pic>
        <p:nvPicPr>
          <p:cNvPr id="108" name="Google Shape;108;p2"/>
          <p:cNvPicPr preferRelativeResize="0"/>
          <p:nvPr/>
        </p:nvPicPr>
        <p:blipFill rotWithShape="1">
          <a:blip r:embed="rId4">
            <a:alphaModFix/>
          </a:blip>
          <a:srcRect b="0" l="0" r="0" t="0"/>
          <a:stretch/>
        </p:blipFill>
        <p:spPr>
          <a:xfrm>
            <a:off x="7395913" y="3495529"/>
            <a:ext cx="2413106" cy="6631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3"/>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fr-FR" sz="5400"/>
              <a:t>Inception phases(CQ)</a:t>
            </a:r>
            <a:endParaRPr/>
          </a:p>
        </p:txBody>
      </p:sp>
      <p:sp>
        <p:nvSpPr>
          <p:cNvPr id="115" name="Google Shape;115;p3"/>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16" name="Google Shape;116;p3"/>
          <p:cNvGrpSpPr/>
          <p:nvPr/>
        </p:nvGrpSpPr>
        <p:grpSpPr>
          <a:xfrm>
            <a:off x="5263650" y="643413"/>
            <a:ext cx="6928350" cy="5530734"/>
            <a:chOff x="0" y="2703"/>
            <a:chExt cx="6928350" cy="5530734"/>
          </a:xfrm>
        </p:grpSpPr>
        <p:cxnSp>
          <p:nvCxnSpPr>
            <p:cNvPr id="117" name="Google Shape;117;p3"/>
            <p:cNvCxnSpPr/>
            <p:nvPr/>
          </p:nvCxnSpPr>
          <p:spPr>
            <a:xfrm>
              <a:off x="0" y="2703"/>
              <a:ext cx="692835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8" name="Google Shape;118;p3"/>
            <p:cNvSpPr/>
            <p:nvPr/>
          </p:nvSpPr>
          <p:spPr>
            <a:xfrm>
              <a:off x="0" y="2703"/>
              <a:ext cx="6928350"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0" y="2703"/>
              <a:ext cx="6928350" cy="1843578"/>
            </a:xfrm>
            <a:prstGeom prst="rect">
              <a:avLst/>
            </a:prstGeom>
            <a:noFill/>
            <a:ln>
              <a:noFill/>
            </a:ln>
          </p:spPr>
          <p:txBody>
            <a:bodyPr anchorCtr="0" anchor="t" bIns="152400" lIns="152400" spcFirstLastPara="1" rIns="152400" wrap="square" tIns="152400">
              <a:noAutofit/>
            </a:bodyPr>
            <a:lstStyle/>
            <a:p>
              <a:pPr indent="0" lvl="0" marL="0" marR="0" rtl="0" algn="l">
                <a:lnSpc>
                  <a:spcPct val="100000"/>
                </a:lnSpc>
                <a:spcBef>
                  <a:spcPts val="0"/>
                </a:spcBef>
                <a:spcAft>
                  <a:spcPts val="0"/>
                </a:spcAft>
                <a:buClr>
                  <a:schemeClr val="dk1"/>
                </a:buClr>
                <a:buSzPts val="4000"/>
                <a:buFont typeface="Calibri"/>
                <a:buNone/>
              </a:pPr>
              <a:r>
                <a:rPr b="0" i="0" lang="fr-FR" sz="4000" u="none" cap="none" strike="noStrike">
                  <a:solidFill>
                    <a:schemeClr val="dk1"/>
                  </a:solidFill>
                  <a:latin typeface="Calibri"/>
                  <a:ea typeface="Calibri"/>
                  <a:cs typeface="Calibri"/>
                  <a:sym typeface="Calibri"/>
                </a:rPr>
                <a:t>Get all the point of interest near from the customer</a:t>
              </a:r>
              <a:endParaRPr b="0" i="0" sz="4000" u="none" cap="none" strike="noStrike">
                <a:solidFill>
                  <a:schemeClr val="dk1"/>
                </a:solidFill>
                <a:latin typeface="Calibri"/>
                <a:ea typeface="Calibri"/>
                <a:cs typeface="Calibri"/>
                <a:sym typeface="Calibri"/>
              </a:endParaRPr>
            </a:p>
          </p:txBody>
        </p:sp>
        <p:cxnSp>
          <p:nvCxnSpPr>
            <p:cNvPr id="120" name="Google Shape;120;p3"/>
            <p:cNvCxnSpPr/>
            <p:nvPr/>
          </p:nvCxnSpPr>
          <p:spPr>
            <a:xfrm>
              <a:off x="0" y="1846281"/>
              <a:ext cx="6928350"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121" name="Google Shape;121;p3"/>
            <p:cNvSpPr/>
            <p:nvPr/>
          </p:nvSpPr>
          <p:spPr>
            <a:xfrm>
              <a:off x="0" y="1846281"/>
              <a:ext cx="6928350"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0" y="1846281"/>
              <a:ext cx="6928350" cy="1843578"/>
            </a:xfrm>
            <a:prstGeom prst="rect">
              <a:avLst/>
            </a:prstGeom>
            <a:noFill/>
            <a:ln>
              <a:noFill/>
            </a:ln>
          </p:spPr>
          <p:txBody>
            <a:bodyPr anchorCtr="0" anchor="t" bIns="152400" lIns="152400" spcFirstLastPara="1" rIns="152400" wrap="square" tIns="152400">
              <a:noAutofit/>
            </a:bodyPr>
            <a:lstStyle/>
            <a:p>
              <a:pPr indent="0" lvl="0" marL="0" marR="0" rtl="0" algn="l">
                <a:lnSpc>
                  <a:spcPct val="100000"/>
                </a:lnSpc>
                <a:spcBef>
                  <a:spcPts val="0"/>
                </a:spcBef>
                <a:spcAft>
                  <a:spcPts val="0"/>
                </a:spcAft>
                <a:buClr>
                  <a:schemeClr val="dk1"/>
                </a:buClr>
                <a:buSzPts val="4000"/>
                <a:buFont typeface="Calibri"/>
                <a:buNone/>
              </a:pPr>
              <a:r>
                <a:rPr b="0" i="0" lang="fr-FR" sz="4000" u="none" cap="none" strike="noStrike">
                  <a:solidFill>
                    <a:schemeClr val="dk1"/>
                  </a:solidFill>
                  <a:latin typeface="Calibri"/>
                  <a:ea typeface="Calibri"/>
                  <a:cs typeface="Calibri"/>
                  <a:sym typeface="Calibri"/>
                </a:rPr>
                <a:t>Get a point of interest based </a:t>
              </a:r>
              <a:r>
                <a:rPr lang="fr-FR" sz="4000">
                  <a:solidFill>
                    <a:schemeClr val="dk1"/>
                  </a:solidFill>
                  <a:latin typeface="Calibri"/>
                  <a:ea typeface="Calibri"/>
                  <a:cs typeface="Calibri"/>
                  <a:sym typeface="Calibri"/>
                </a:rPr>
                <a:t>on </a:t>
              </a:r>
              <a:r>
                <a:rPr b="0" i="0" lang="fr-FR" sz="4000" u="none" cap="none" strike="noStrike">
                  <a:solidFill>
                    <a:schemeClr val="dk1"/>
                  </a:solidFill>
                  <a:latin typeface="Calibri"/>
                  <a:ea typeface="Calibri"/>
                  <a:cs typeface="Calibri"/>
                  <a:sym typeface="Calibri"/>
                </a:rPr>
                <a:t>its name</a:t>
              </a:r>
              <a:endParaRPr b="0" i="0" sz="4000" u="none" cap="none" strike="noStrike">
                <a:solidFill>
                  <a:schemeClr val="dk1"/>
                </a:solidFill>
                <a:latin typeface="Calibri"/>
                <a:ea typeface="Calibri"/>
                <a:cs typeface="Calibri"/>
                <a:sym typeface="Calibri"/>
              </a:endParaRPr>
            </a:p>
          </p:txBody>
        </p:sp>
        <p:cxnSp>
          <p:nvCxnSpPr>
            <p:cNvPr id="123" name="Google Shape;123;p3"/>
            <p:cNvCxnSpPr/>
            <p:nvPr/>
          </p:nvCxnSpPr>
          <p:spPr>
            <a:xfrm>
              <a:off x="0" y="3689859"/>
              <a:ext cx="6928350"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24" name="Google Shape;124;p3"/>
            <p:cNvSpPr/>
            <p:nvPr/>
          </p:nvSpPr>
          <p:spPr>
            <a:xfrm>
              <a:off x="0" y="3689859"/>
              <a:ext cx="6928350"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0" y="3689859"/>
              <a:ext cx="6928350" cy="1843578"/>
            </a:xfrm>
            <a:prstGeom prst="rect">
              <a:avLst/>
            </a:prstGeom>
            <a:noFill/>
            <a:ln>
              <a:noFill/>
            </a:ln>
          </p:spPr>
          <p:txBody>
            <a:bodyPr anchorCtr="0" anchor="t" bIns="152400" lIns="152400" spcFirstLastPara="1" rIns="152400" wrap="square" tIns="152400">
              <a:noAutofit/>
            </a:bodyPr>
            <a:lstStyle/>
            <a:p>
              <a:pPr indent="0" lvl="0" marL="0" marR="0" rtl="0" algn="l">
                <a:lnSpc>
                  <a:spcPct val="100000"/>
                </a:lnSpc>
                <a:spcBef>
                  <a:spcPts val="0"/>
                </a:spcBef>
                <a:spcAft>
                  <a:spcPts val="0"/>
                </a:spcAft>
                <a:buClr>
                  <a:schemeClr val="dk1"/>
                </a:buClr>
                <a:buSzPts val="4000"/>
                <a:buFont typeface="Calibri"/>
                <a:buNone/>
              </a:pPr>
              <a:r>
                <a:rPr b="0" i="0" lang="fr-FR" sz="4000" u="none" cap="none" strike="noStrike">
                  <a:solidFill>
                    <a:schemeClr val="dk1"/>
                  </a:solidFill>
                  <a:latin typeface="Calibri"/>
                  <a:ea typeface="Calibri"/>
                  <a:cs typeface="Calibri"/>
                  <a:sym typeface="Calibri"/>
                </a:rPr>
                <a:t>Get all the point of interest of a certain category </a:t>
              </a:r>
              <a:endParaRPr b="0" i="0" sz="4000" u="none" cap="none" strike="noStrike">
                <a:solidFill>
                  <a:schemeClr val="dk1"/>
                </a:solidFill>
                <a:latin typeface="Calibri"/>
                <a:ea typeface="Calibri"/>
                <a:cs typeface="Calibri"/>
                <a:sym typeface="Calibri"/>
              </a:endParaRPr>
            </a:p>
          </p:txBody>
        </p:sp>
      </p:grpSp>
      <p:pic>
        <p:nvPicPr>
          <p:cNvPr descr="Presse-papiers mixte avec un remplissage uni" id="126" name="Google Shape;126;p3"/>
          <p:cNvPicPr preferRelativeResize="0"/>
          <p:nvPr/>
        </p:nvPicPr>
        <p:blipFill rotWithShape="1">
          <a:blip r:embed="rId3">
            <a:alphaModFix/>
          </a:blip>
          <a:srcRect b="0" l="0" r="0" t="0"/>
          <a:stretch/>
        </p:blipFill>
        <p:spPr>
          <a:xfrm>
            <a:off x="4349250" y="4663867"/>
            <a:ext cx="914400" cy="914400"/>
          </a:xfrm>
          <a:prstGeom prst="rect">
            <a:avLst/>
          </a:prstGeom>
          <a:noFill/>
          <a:ln>
            <a:noFill/>
          </a:ln>
        </p:spPr>
      </p:pic>
      <p:pic>
        <p:nvPicPr>
          <p:cNvPr descr="Enregistrer avec un remplissage uni" id="127" name="Google Shape;127;p3"/>
          <p:cNvPicPr preferRelativeResize="0"/>
          <p:nvPr/>
        </p:nvPicPr>
        <p:blipFill rotWithShape="1">
          <a:blip r:embed="rId4">
            <a:alphaModFix/>
          </a:blip>
          <a:srcRect b="0" l="0" r="0" t="0"/>
          <a:stretch/>
        </p:blipFill>
        <p:spPr>
          <a:xfrm>
            <a:off x="4349250" y="1028700"/>
            <a:ext cx="914400" cy="914400"/>
          </a:xfrm>
          <a:prstGeom prst="rect">
            <a:avLst/>
          </a:prstGeom>
          <a:noFill/>
          <a:ln>
            <a:noFill/>
          </a:ln>
        </p:spPr>
      </p:pic>
      <p:pic>
        <p:nvPicPr>
          <p:cNvPr descr="Bulle de discussion avec un remplissage uni" id="128" name="Google Shape;128;p3"/>
          <p:cNvPicPr preferRelativeResize="0"/>
          <p:nvPr/>
        </p:nvPicPr>
        <p:blipFill rotWithShape="1">
          <a:blip r:embed="rId5">
            <a:alphaModFix/>
          </a:blip>
          <a:srcRect b="0" l="0" r="0" t="0"/>
          <a:stretch/>
        </p:blipFill>
        <p:spPr>
          <a:xfrm>
            <a:off x="4349250" y="2846283"/>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aphicFrame>
        <p:nvGraphicFramePr>
          <p:cNvPr id="133" name="Google Shape;133;gcffc3e639a_0_0"/>
          <p:cNvGraphicFramePr/>
          <p:nvPr/>
        </p:nvGraphicFramePr>
        <p:xfrm>
          <a:off x="952500" y="0"/>
          <a:ext cx="3000000" cy="3000000"/>
        </p:xfrm>
        <a:graphic>
          <a:graphicData uri="http://schemas.openxmlformats.org/drawingml/2006/table">
            <a:tbl>
              <a:tblPr>
                <a:noFill/>
                <a:tableStyleId>{DF4BB0A4-F782-4B4C-8D6E-D7BFA0DD58FA}</a:tableStyleId>
              </a:tblPr>
              <a:tblGrid>
                <a:gridCol w="1714500"/>
                <a:gridCol w="1714500"/>
                <a:gridCol w="1714500"/>
                <a:gridCol w="1714500"/>
                <a:gridCol w="1714500"/>
                <a:gridCol w="1714500"/>
              </a:tblGrid>
              <a:tr h="381000">
                <a:tc>
                  <a:txBody>
                    <a:bodyPr/>
                    <a:lstStyle/>
                    <a:p>
                      <a:pPr indent="0" lvl="0" marL="0" rtl="0" algn="ctr">
                        <a:spcBef>
                          <a:spcPts val="0"/>
                        </a:spcBef>
                        <a:spcAft>
                          <a:spcPts val="0"/>
                        </a:spcAft>
                        <a:buNone/>
                      </a:pPr>
                      <a:r>
                        <a:rPr lang="fr-FR"/>
                        <a:t>Scenario</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fr-FR"/>
                        <a:t>CQ</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fr-FR"/>
                        <a:t>Kernel</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fr-FR"/>
                        <a:t>Common</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fr-FR"/>
                        <a:t>Core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fr-FR"/>
                        <a:t>Contextual</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fr-FR" sz="1000">
                          <a:solidFill>
                            <a:schemeClr val="dk1"/>
                          </a:solidFill>
                        </a:rPr>
                        <a:t>S1</a:t>
                      </a:r>
                      <a:endParaRPr/>
                    </a:p>
                  </a:txBody>
                  <a:tcPr marT="91425" marB="91425" marR="91425" marL="91425">
                    <a:lnT cap="flat" cmpd="sng" w="2857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fr-FR" sz="1100">
                          <a:solidFill>
                            <a:srgbClr val="38761D"/>
                          </a:solidFill>
                        </a:rPr>
                        <a:t>List of all naturalistic attractions in Trentino</a:t>
                      </a:r>
                      <a:endParaRPr sz="1500">
                        <a:solidFill>
                          <a:srgbClr val="38761D"/>
                        </a:solidFill>
                      </a:endParaRPr>
                    </a:p>
                  </a:txBody>
                  <a:tcPr marT="91425" marB="91425" marR="91425" marL="91425">
                    <a:lnT cap="flat" cmpd="sng" w="2857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fr-FR" sz="1100">
                          <a:solidFill>
                            <a:srgbClr val="38761D"/>
                          </a:solidFill>
                        </a:rPr>
                        <a:t>attractions, name</a:t>
                      </a:r>
                      <a:endParaRPr sz="1100">
                        <a:solidFill>
                          <a:srgbClr val="38761D"/>
                        </a:solidFill>
                      </a:endParaRPr>
                    </a:p>
                  </a:txBody>
                  <a:tcPr marT="91425" marB="91425" marR="91425" marL="91425">
                    <a:lnT cap="flat" cmpd="sng" w="2857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b="1" lang="fr-FR" sz="1100">
                          <a:solidFill>
                            <a:srgbClr val="38761D"/>
                          </a:solidFill>
                        </a:rPr>
                        <a:t>name</a:t>
                      </a:r>
                      <a:endParaRPr sz="1500">
                        <a:solidFill>
                          <a:srgbClr val="38761D"/>
                        </a:solidFill>
                      </a:endParaRPr>
                    </a:p>
                  </a:txBody>
                  <a:tcPr marT="91425" marB="91425" marR="91425" marL="91425">
                    <a:lnT cap="flat" cmpd="sng" w="2857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b="1" lang="fr-FR" sz="1100">
                          <a:solidFill>
                            <a:srgbClr val="38761D"/>
                          </a:solidFill>
                        </a:rPr>
                        <a:t>attraction</a:t>
                      </a:r>
                      <a:endParaRPr sz="1500">
                        <a:solidFill>
                          <a:srgbClr val="38761D"/>
                        </a:solidFill>
                      </a:endParaRPr>
                    </a:p>
                  </a:txBody>
                  <a:tcPr marT="91425" marB="91425" marR="91425" marL="91425">
                    <a:lnT cap="flat" cmpd="sng" w="2857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t/>
                      </a:r>
                      <a:endParaRPr sz="1500">
                        <a:solidFill>
                          <a:srgbClr val="38761D"/>
                        </a:solidFill>
                      </a:endParaRPr>
                    </a:p>
                  </a:txBody>
                  <a:tcPr marT="91425" marB="91425" marR="91425" marL="91425">
                    <a:lnT cap="flat" cmpd="sng" w="28575">
                      <a:solidFill>
                        <a:schemeClr val="dk1"/>
                      </a:solidFill>
                      <a:prstDash val="solid"/>
                      <a:round/>
                      <a:headEnd len="sm" w="sm" type="none"/>
                      <a:tailEnd len="sm" w="sm" type="none"/>
                    </a:lnT>
                  </a:tcPr>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38761D"/>
                          </a:solidFill>
                        </a:rPr>
                        <a:t>Which are the attractions near my house?</a:t>
                      </a:r>
                      <a:endParaRPr sz="1500">
                        <a:solidFill>
                          <a:srgbClr val="38761D"/>
                        </a:solidFill>
                      </a:endParaRPr>
                    </a:p>
                  </a:txBody>
                  <a:tcPr marT="91425" marB="91425" marR="91425" marL="91425"/>
                </a:tc>
                <a:tc>
                  <a:txBody>
                    <a:bodyPr/>
                    <a:lstStyle/>
                    <a:p>
                      <a:pPr indent="0" lvl="0" marL="0" rtl="0" algn="ctr">
                        <a:spcBef>
                          <a:spcPts val="0"/>
                        </a:spcBef>
                        <a:spcAft>
                          <a:spcPts val="0"/>
                        </a:spcAft>
                        <a:buNone/>
                      </a:pPr>
                      <a:r>
                        <a:rPr lang="fr-FR" sz="1100">
                          <a:solidFill>
                            <a:srgbClr val="38761D"/>
                          </a:solidFill>
                        </a:rPr>
                        <a:t>attractions, location, latitude, longitude</a:t>
                      </a:r>
                      <a:endParaRPr sz="1100">
                        <a:solidFill>
                          <a:srgbClr val="38761D"/>
                        </a:solidFill>
                      </a:endParaRPr>
                    </a:p>
                  </a:txBody>
                  <a:tcPr marT="91425" marB="91425" marR="91425" marL="91425"/>
                </a:tc>
                <a:tc>
                  <a:txBody>
                    <a:bodyPr/>
                    <a:lstStyle/>
                    <a:p>
                      <a:pPr indent="0" lvl="0" marL="0" rtl="0" algn="ctr">
                        <a:spcBef>
                          <a:spcPts val="0"/>
                        </a:spcBef>
                        <a:spcAft>
                          <a:spcPts val="0"/>
                        </a:spcAft>
                        <a:buNone/>
                      </a:pPr>
                      <a:r>
                        <a:rPr b="1" lang="fr-FR" sz="1100">
                          <a:solidFill>
                            <a:srgbClr val="38761D"/>
                          </a:solidFill>
                        </a:rPr>
                        <a:t>location, latitude, longitude</a:t>
                      </a:r>
                      <a:endParaRPr sz="1500">
                        <a:solidFill>
                          <a:srgbClr val="38761D"/>
                        </a:solidFill>
                      </a:endParaRPr>
                    </a:p>
                  </a:txBody>
                  <a:tcPr marT="91425" marB="91425" marR="91425" marL="91425"/>
                </a:tc>
                <a:tc>
                  <a:txBody>
                    <a:bodyPr/>
                    <a:lstStyle/>
                    <a:p>
                      <a:pPr indent="0" lvl="0" marL="0" rtl="0" algn="ctr">
                        <a:spcBef>
                          <a:spcPts val="0"/>
                        </a:spcBef>
                        <a:spcAft>
                          <a:spcPts val="0"/>
                        </a:spcAft>
                        <a:buNone/>
                      </a:pPr>
                      <a:r>
                        <a:t/>
                      </a:r>
                      <a:endParaRPr sz="1500">
                        <a:solidFill>
                          <a:srgbClr val="38761D"/>
                        </a:solidFill>
                      </a:endParaRPr>
                    </a:p>
                  </a:txBody>
                  <a:tcPr marT="91425" marB="91425" marR="91425" marL="91425"/>
                </a:tc>
                <a:tc>
                  <a:txBody>
                    <a:bodyPr/>
                    <a:lstStyle/>
                    <a:p>
                      <a:pPr indent="0" lvl="0" marL="0" rtl="0" algn="ctr">
                        <a:spcBef>
                          <a:spcPts val="0"/>
                        </a:spcBef>
                        <a:spcAft>
                          <a:spcPts val="0"/>
                        </a:spcAft>
                        <a:buNone/>
                      </a:pPr>
                      <a:r>
                        <a:t/>
                      </a:r>
                      <a:endParaRPr sz="1500">
                        <a:solidFill>
                          <a:srgbClr val="38761D"/>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38761D"/>
                          </a:solidFill>
                        </a:rPr>
                        <a:t>Read a description of one specific attraction</a:t>
                      </a:r>
                      <a:endParaRPr sz="1500">
                        <a:solidFill>
                          <a:srgbClr val="38761D"/>
                        </a:solidFill>
                      </a:endParaRPr>
                    </a:p>
                  </a:txBody>
                  <a:tcPr marT="91425" marB="91425" marR="91425" marL="91425"/>
                </a:tc>
                <a:tc>
                  <a:txBody>
                    <a:bodyPr/>
                    <a:lstStyle/>
                    <a:p>
                      <a:pPr indent="0" lvl="0" marL="0" rtl="0" algn="ctr">
                        <a:spcBef>
                          <a:spcPts val="0"/>
                        </a:spcBef>
                        <a:spcAft>
                          <a:spcPts val="0"/>
                        </a:spcAft>
                        <a:buNone/>
                      </a:pPr>
                      <a:r>
                        <a:rPr lang="fr-FR" sz="1100">
                          <a:solidFill>
                            <a:srgbClr val="38761D"/>
                          </a:solidFill>
                        </a:rPr>
                        <a:t>description, attraction</a:t>
                      </a:r>
                      <a:endParaRPr sz="1100">
                        <a:solidFill>
                          <a:srgbClr val="38761D"/>
                        </a:solidFill>
                      </a:endParaRPr>
                    </a:p>
                  </a:txBody>
                  <a:tcPr marT="91425" marB="91425" marR="91425" marL="91425"/>
                </a:tc>
                <a:tc>
                  <a:txBody>
                    <a:bodyPr/>
                    <a:lstStyle/>
                    <a:p>
                      <a:pPr indent="0" lvl="0" marL="0" rtl="0" algn="ctr">
                        <a:spcBef>
                          <a:spcPts val="0"/>
                        </a:spcBef>
                        <a:spcAft>
                          <a:spcPts val="0"/>
                        </a:spcAft>
                        <a:buNone/>
                      </a:pPr>
                      <a:r>
                        <a:t/>
                      </a:r>
                      <a:endParaRPr sz="1500">
                        <a:solidFill>
                          <a:srgbClr val="38761D"/>
                        </a:solidFill>
                      </a:endParaRPr>
                    </a:p>
                  </a:txBody>
                  <a:tcPr marT="91425" marB="91425" marR="91425" marL="91425"/>
                </a:tc>
                <a:tc>
                  <a:txBody>
                    <a:bodyPr/>
                    <a:lstStyle/>
                    <a:p>
                      <a:pPr indent="0" lvl="0" marL="0" rtl="0" algn="ctr">
                        <a:spcBef>
                          <a:spcPts val="0"/>
                        </a:spcBef>
                        <a:spcAft>
                          <a:spcPts val="0"/>
                        </a:spcAft>
                        <a:buNone/>
                      </a:pPr>
                      <a:r>
                        <a:t/>
                      </a:r>
                      <a:endParaRPr sz="1500">
                        <a:solidFill>
                          <a:srgbClr val="38761D"/>
                        </a:solidFill>
                      </a:endParaRPr>
                    </a:p>
                  </a:txBody>
                  <a:tcPr marT="91425" marB="91425" marR="91425" marL="91425"/>
                </a:tc>
                <a:tc>
                  <a:txBody>
                    <a:bodyPr/>
                    <a:lstStyle/>
                    <a:p>
                      <a:pPr indent="0" lvl="0" marL="0" rtl="0" algn="ctr">
                        <a:spcBef>
                          <a:spcPts val="0"/>
                        </a:spcBef>
                        <a:spcAft>
                          <a:spcPts val="0"/>
                        </a:spcAft>
                        <a:buNone/>
                      </a:pPr>
                      <a:r>
                        <a:rPr b="1" lang="fr-FR" sz="1100">
                          <a:solidFill>
                            <a:srgbClr val="38761D"/>
                          </a:solidFill>
                        </a:rPr>
                        <a:t>description</a:t>
                      </a:r>
                      <a:endParaRPr sz="1500">
                        <a:solidFill>
                          <a:srgbClr val="38761D"/>
                        </a:solidFill>
                      </a:endParaRPr>
                    </a:p>
                  </a:txBody>
                  <a:tcPr marT="91425" marB="91425" marR="91425" marL="91425"/>
                </a:tc>
              </a:tr>
              <a:tr h="381000">
                <a:tc>
                  <a:txBody>
                    <a:bodyPr/>
                    <a:lstStyle/>
                    <a:p>
                      <a:pPr indent="0" lvl="0" marL="0" rtl="0" algn="ctr">
                        <a:spcBef>
                          <a:spcPts val="0"/>
                        </a:spcBef>
                        <a:spcAft>
                          <a:spcPts val="0"/>
                        </a:spcAft>
                        <a:buNone/>
                      </a:pPr>
                      <a:r>
                        <a:rPr lang="fr-FR" sz="1000">
                          <a:solidFill>
                            <a:schemeClr val="dk1"/>
                          </a:solidFill>
                        </a:rPr>
                        <a:t>S2</a:t>
                      </a:r>
                      <a:endParaRPr/>
                    </a:p>
                  </a:txBody>
                  <a:tcPr marT="91425" marB="91425" marR="91425" marL="91425"/>
                </a:tc>
                <a:tc>
                  <a:txBody>
                    <a:bodyPr/>
                    <a:lstStyle/>
                    <a:p>
                      <a:pPr indent="0" lvl="0" marL="0" rtl="0" algn="ctr">
                        <a:spcBef>
                          <a:spcPts val="0"/>
                        </a:spcBef>
                        <a:spcAft>
                          <a:spcPts val="0"/>
                        </a:spcAft>
                        <a:buNone/>
                      </a:pPr>
                      <a:r>
                        <a:rPr lang="fr-FR" sz="1100">
                          <a:solidFill>
                            <a:srgbClr val="990000"/>
                          </a:solidFill>
                        </a:rPr>
                        <a:t>Where is the specific attraction x?</a:t>
                      </a:r>
                      <a:endParaRPr sz="1500">
                        <a:solidFill>
                          <a:srgbClr val="990000"/>
                        </a:solidFill>
                      </a:endParaRPr>
                    </a:p>
                  </a:txBody>
                  <a:tcPr marT="91425" marB="91425" marR="91425" marL="91425"/>
                </a:tc>
                <a:tc>
                  <a:txBody>
                    <a:bodyPr/>
                    <a:lstStyle/>
                    <a:p>
                      <a:pPr indent="0" lvl="0" marL="0" rtl="0" algn="ctr">
                        <a:spcBef>
                          <a:spcPts val="0"/>
                        </a:spcBef>
                        <a:spcAft>
                          <a:spcPts val="0"/>
                        </a:spcAft>
                        <a:buNone/>
                      </a:pPr>
                      <a:r>
                        <a:rPr lang="fr-FR" sz="1100">
                          <a:solidFill>
                            <a:srgbClr val="990000"/>
                          </a:solidFill>
                        </a:rPr>
                        <a:t>attractions, address, province, city, CAP, street, street number, commune</a:t>
                      </a:r>
                      <a:endParaRPr sz="1100">
                        <a:solidFill>
                          <a:srgbClr val="990000"/>
                        </a:solidFill>
                      </a:endParaRPr>
                    </a:p>
                  </a:txBody>
                  <a:tcPr marT="91425" marB="91425" marR="91425" marL="91425"/>
                </a:tc>
                <a:tc>
                  <a:txBody>
                    <a:bodyPr/>
                    <a:lstStyle/>
                    <a:p>
                      <a:pPr indent="0" lvl="0" marL="0" rtl="0" algn="ctr">
                        <a:spcBef>
                          <a:spcPts val="0"/>
                        </a:spcBef>
                        <a:spcAft>
                          <a:spcPts val="0"/>
                        </a:spcAft>
                        <a:buNone/>
                      </a:pPr>
                      <a:r>
                        <a:rPr b="1" lang="fr-FR" sz="1100">
                          <a:solidFill>
                            <a:srgbClr val="990000"/>
                          </a:solidFill>
                        </a:rPr>
                        <a:t>address, province, city, street, street number, commune</a:t>
                      </a:r>
                      <a:endParaRPr b="1" sz="1600">
                        <a:solidFill>
                          <a:srgbClr val="990000"/>
                        </a:solidFill>
                      </a:endParaRPr>
                    </a:p>
                  </a:txBody>
                  <a:tcPr marT="91425" marB="91425" marR="91425" marL="91425"/>
                </a:tc>
                <a:tc>
                  <a:txBody>
                    <a:bodyPr/>
                    <a:lstStyle/>
                    <a:p>
                      <a:pPr indent="0" lvl="0" marL="0" rtl="0" algn="ctr">
                        <a:spcBef>
                          <a:spcPts val="0"/>
                        </a:spcBef>
                        <a:spcAft>
                          <a:spcPts val="0"/>
                        </a:spcAft>
                        <a:buNone/>
                      </a:pPr>
                      <a:r>
                        <a:t/>
                      </a:r>
                      <a:endParaRPr sz="1500">
                        <a:solidFill>
                          <a:srgbClr val="990000"/>
                        </a:solidFill>
                      </a:endParaRPr>
                    </a:p>
                  </a:txBody>
                  <a:tcPr marT="91425" marB="91425" marR="91425" marL="91425"/>
                </a:tc>
                <a:tc>
                  <a:txBody>
                    <a:bodyPr/>
                    <a:lstStyle/>
                    <a:p>
                      <a:pPr indent="0" lvl="0" marL="0" rtl="0" algn="ctr">
                        <a:spcBef>
                          <a:spcPts val="0"/>
                        </a:spcBef>
                        <a:spcAft>
                          <a:spcPts val="0"/>
                        </a:spcAft>
                        <a:buNone/>
                      </a:pPr>
                      <a:r>
                        <a:t/>
                      </a:r>
                      <a:endParaRPr sz="1500">
                        <a:solidFill>
                          <a:srgbClr val="990000"/>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990000"/>
                          </a:solidFill>
                        </a:rPr>
                        <a:t>How much time do I need to reach it?</a:t>
                      </a:r>
                      <a:endParaRPr sz="1500">
                        <a:solidFill>
                          <a:srgbClr val="990000"/>
                        </a:solidFill>
                      </a:endParaRPr>
                    </a:p>
                  </a:txBody>
                  <a:tcPr marT="91425" marB="91425" marR="91425" marL="91425"/>
                </a:tc>
                <a:tc>
                  <a:txBody>
                    <a:bodyPr/>
                    <a:lstStyle/>
                    <a:p>
                      <a:pPr indent="0" lvl="0" marL="0" rtl="0" algn="ctr">
                        <a:spcBef>
                          <a:spcPts val="0"/>
                        </a:spcBef>
                        <a:spcAft>
                          <a:spcPts val="0"/>
                        </a:spcAft>
                        <a:buNone/>
                      </a:pPr>
                      <a:r>
                        <a:rPr lang="fr-FR" sz="1100">
                          <a:solidFill>
                            <a:srgbClr val="990000"/>
                          </a:solidFill>
                        </a:rPr>
                        <a:t>location</a:t>
                      </a:r>
                      <a:endParaRPr sz="1100">
                        <a:solidFill>
                          <a:srgbClr val="990000"/>
                        </a:solidFill>
                      </a:endParaRPr>
                    </a:p>
                  </a:txBody>
                  <a:tcPr marT="91425" marB="91425" marR="91425" marL="91425"/>
                </a:tc>
                <a:tc>
                  <a:txBody>
                    <a:bodyPr/>
                    <a:lstStyle/>
                    <a:p>
                      <a:pPr indent="0" lvl="0" marL="0" rtl="0" algn="ctr">
                        <a:spcBef>
                          <a:spcPts val="0"/>
                        </a:spcBef>
                        <a:spcAft>
                          <a:spcPts val="0"/>
                        </a:spcAft>
                        <a:buNone/>
                      </a:pPr>
                      <a:r>
                        <a:t/>
                      </a:r>
                      <a:endParaRPr sz="1500">
                        <a:solidFill>
                          <a:srgbClr val="990000"/>
                        </a:solidFill>
                      </a:endParaRPr>
                    </a:p>
                  </a:txBody>
                  <a:tcPr marT="91425" marB="91425" marR="91425" marL="91425"/>
                </a:tc>
                <a:tc>
                  <a:txBody>
                    <a:bodyPr/>
                    <a:lstStyle/>
                    <a:p>
                      <a:pPr indent="0" lvl="0" marL="0" rtl="0" algn="ctr">
                        <a:spcBef>
                          <a:spcPts val="0"/>
                        </a:spcBef>
                        <a:spcAft>
                          <a:spcPts val="0"/>
                        </a:spcAft>
                        <a:buNone/>
                      </a:pPr>
                      <a:r>
                        <a:t/>
                      </a:r>
                      <a:endParaRPr sz="1500">
                        <a:solidFill>
                          <a:srgbClr val="990000"/>
                        </a:solidFill>
                      </a:endParaRPr>
                    </a:p>
                  </a:txBody>
                  <a:tcPr marT="91425" marB="91425" marR="91425" marL="91425"/>
                </a:tc>
                <a:tc>
                  <a:txBody>
                    <a:bodyPr/>
                    <a:lstStyle/>
                    <a:p>
                      <a:pPr indent="0" lvl="0" marL="0" rtl="0" algn="ctr">
                        <a:spcBef>
                          <a:spcPts val="0"/>
                        </a:spcBef>
                        <a:spcAft>
                          <a:spcPts val="0"/>
                        </a:spcAft>
                        <a:buNone/>
                      </a:pPr>
                      <a:r>
                        <a:t/>
                      </a:r>
                      <a:endParaRPr sz="1500">
                        <a:solidFill>
                          <a:srgbClr val="990000"/>
                        </a:solidFill>
                      </a:endParaRPr>
                    </a:p>
                  </a:txBody>
                  <a:tcPr marT="91425" marB="91425" marR="91425" marL="91425"/>
                </a:tc>
              </a:tr>
              <a:tr h="381000">
                <a:tc>
                  <a:txBody>
                    <a:bodyPr/>
                    <a:lstStyle/>
                    <a:p>
                      <a:pPr indent="0" lvl="0" marL="0" rtl="0" algn="ctr">
                        <a:spcBef>
                          <a:spcPts val="0"/>
                        </a:spcBef>
                        <a:spcAft>
                          <a:spcPts val="0"/>
                        </a:spcAft>
                        <a:buNone/>
                      </a:pPr>
                      <a:r>
                        <a:rPr lang="fr-FR" sz="1000">
                          <a:solidFill>
                            <a:schemeClr val="dk1"/>
                          </a:solidFill>
                        </a:rPr>
                        <a:t>S3</a:t>
                      </a:r>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When is the attraction open?</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attraction schedule</a:t>
                      </a:r>
                      <a:endParaRPr sz="11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b="1" lang="fr-FR" sz="1100">
                          <a:solidFill>
                            <a:srgbClr val="1155CC"/>
                          </a:solidFill>
                        </a:rPr>
                        <a:t>schedule</a:t>
                      </a:r>
                      <a:endParaRPr sz="1500">
                        <a:solidFill>
                          <a:srgbClr val="1155CC"/>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What is the price?</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price</a:t>
                      </a:r>
                      <a:endParaRPr sz="11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b="1" lang="fr-FR" sz="1100">
                          <a:solidFill>
                            <a:srgbClr val="1155CC"/>
                          </a:solidFill>
                        </a:rPr>
                        <a:t>price</a:t>
                      </a:r>
                      <a:endParaRPr sz="1500">
                        <a:solidFill>
                          <a:srgbClr val="1155CC"/>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Is there a web site?</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web site</a:t>
                      </a:r>
                      <a:endParaRPr sz="11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b="1" lang="fr-FR" sz="1100">
                          <a:solidFill>
                            <a:srgbClr val="1155CC"/>
                          </a:solidFill>
                        </a:rPr>
                        <a:t>web site</a:t>
                      </a:r>
                      <a:endParaRPr sz="1500">
                        <a:solidFill>
                          <a:srgbClr val="1155CC"/>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Phone number for the attraction</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phone number</a:t>
                      </a:r>
                      <a:endParaRPr sz="11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b="1" lang="fr-FR" sz="1100">
                          <a:solidFill>
                            <a:srgbClr val="1155CC"/>
                          </a:solidFill>
                        </a:rPr>
                        <a:t>phone number</a:t>
                      </a:r>
                      <a:endParaRPr sz="1500">
                        <a:solidFill>
                          <a:srgbClr val="1155CC"/>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Is there a parking area?</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parking area</a:t>
                      </a:r>
                      <a:endParaRPr sz="11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b="1" lang="fr-FR" sz="1100">
                          <a:solidFill>
                            <a:srgbClr val="1155CC"/>
                          </a:solidFill>
                        </a:rPr>
                        <a:t>parking area</a:t>
                      </a:r>
                      <a:endParaRPr sz="1500">
                        <a:solidFill>
                          <a:srgbClr val="1155CC"/>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List of all places which are ski places</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category</a:t>
                      </a:r>
                      <a:endParaRPr sz="1100">
                        <a:solidFill>
                          <a:srgbClr val="1155CC"/>
                        </a:solidFill>
                      </a:endParaRPr>
                    </a:p>
                  </a:txBody>
                  <a:tcPr marT="91425" marB="91425" marR="91425" marL="91425"/>
                </a:tc>
                <a:tc>
                  <a:txBody>
                    <a:bodyPr/>
                    <a:lstStyle/>
                    <a:p>
                      <a:pPr indent="0" lvl="0" marL="0" rtl="0" algn="ctr">
                        <a:spcBef>
                          <a:spcPts val="0"/>
                        </a:spcBef>
                        <a:spcAft>
                          <a:spcPts val="0"/>
                        </a:spcAft>
                        <a:buNone/>
                      </a:pPr>
                      <a:r>
                        <a:rPr b="1" lang="fr-FR" sz="1100">
                          <a:solidFill>
                            <a:srgbClr val="1155CC"/>
                          </a:solidFill>
                        </a:rPr>
                        <a:t>category</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Which company owns the attraction?</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lang="fr-FR" sz="1100">
                          <a:solidFill>
                            <a:srgbClr val="1155CC"/>
                          </a:solidFill>
                        </a:rPr>
                        <a:t>company</a:t>
                      </a:r>
                      <a:endParaRPr sz="11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rPr b="1" lang="fr-FR" sz="1100">
                          <a:solidFill>
                            <a:srgbClr val="1155CC"/>
                          </a:solidFill>
                        </a:rPr>
                        <a:t>company</a:t>
                      </a:r>
                      <a:endParaRPr sz="1500">
                        <a:solidFill>
                          <a:srgbClr val="1155CC"/>
                        </a:solidFill>
                      </a:endParaRPr>
                    </a:p>
                  </a:txBody>
                  <a:tcPr marT="91425" marB="91425" marR="91425" marL="91425"/>
                </a:tc>
                <a:tc>
                  <a:txBody>
                    <a:bodyPr/>
                    <a:lstStyle/>
                    <a:p>
                      <a:pPr indent="0" lvl="0" marL="0" rtl="0" algn="ctr">
                        <a:spcBef>
                          <a:spcPts val="0"/>
                        </a:spcBef>
                        <a:spcAft>
                          <a:spcPts val="0"/>
                        </a:spcAft>
                        <a:buNone/>
                      </a:pPr>
                      <a:r>
                        <a:t/>
                      </a:r>
                      <a:endParaRPr sz="1500">
                        <a:solidFill>
                          <a:srgbClr val="1155CC"/>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564735" y="25428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Informal modeling(ER model)</a:t>
            </a:r>
            <a:endParaRPr/>
          </a:p>
        </p:txBody>
      </p:sp>
      <p:pic>
        <p:nvPicPr>
          <p:cNvPr id="139" name="Google Shape;139;p4"/>
          <p:cNvPicPr preferRelativeResize="0"/>
          <p:nvPr>
            <p:ph idx="1" type="body"/>
          </p:nvPr>
        </p:nvPicPr>
        <p:blipFill rotWithShape="1">
          <a:blip r:embed="rId3">
            <a:alphaModFix/>
          </a:blip>
          <a:srcRect b="0" l="211" r="0" t="575"/>
          <a:stretch/>
        </p:blipFill>
        <p:spPr>
          <a:xfrm>
            <a:off x="960580" y="1579851"/>
            <a:ext cx="8478405" cy="4110110"/>
          </a:xfrm>
          <a:prstGeom prst="rect">
            <a:avLst/>
          </a:prstGeom>
          <a:noFill/>
          <a:ln>
            <a:noFill/>
          </a:ln>
        </p:spPr>
      </p:pic>
      <p:sp>
        <p:nvSpPr>
          <p:cNvPr id="140" name="Google Shape;140;p4"/>
          <p:cNvSpPr/>
          <p:nvPr/>
        </p:nvSpPr>
        <p:spPr>
          <a:xfrm>
            <a:off x="4479636" y="3020291"/>
            <a:ext cx="1524000" cy="198581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4"/>
          <p:cNvSpPr/>
          <p:nvPr/>
        </p:nvSpPr>
        <p:spPr>
          <a:xfrm>
            <a:off x="7914985" y="3020291"/>
            <a:ext cx="1524000" cy="218409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4"/>
          <p:cNvSpPr/>
          <p:nvPr/>
        </p:nvSpPr>
        <p:spPr>
          <a:xfrm>
            <a:off x="960580" y="2641997"/>
            <a:ext cx="1524000" cy="1985818"/>
          </a:xfrm>
          <a:prstGeom prst="rect">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4"/>
          <p:cNvSpPr/>
          <p:nvPr/>
        </p:nvSpPr>
        <p:spPr>
          <a:xfrm>
            <a:off x="2855330" y="1579851"/>
            <a:ext cx="1524000" cy="966796"/>
          </a:xfrm>
          <a:prstGeom prst="rect">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44" name="Google Shape;144;p4"/>
          <p:cNvCxnSpPr/>
          <p:nvPr/>
        </p:nvCxnSpPr>
        <p:spPr>
          <a:xfrm>
            <a:off x="9438985" y="1333144"/>
            <a:ext cx="619415" cy="0"/>
          </a:xfrm>
          <a:prstGeom prst="straightConnector1">
            <a:avLst/>
          </a:prstGeom>
          <a:noFill/>
          <a:ln cap="flat" cmpd="sng" w="38100">
            <a:solidFill>
              <a:srgbClr val="FF0000"/>
            </a:solidFill>
            <a:prstDash val="solid"/>
            <a:miter lim="800000"/>
            <a:headEnd len="sm" w="sm" type="none"/>
            <a:tailEnd len="sm" w="sm" type="none"/>
          </a:ln>
        </p:spPr>
      </p:cxnSp>
      <p:cxnSp>
        <p:nvCxnSpPr>
          <p:cNvPr id="145" name="Google Shape;145;p4"/>
          <p:cNvCxnSpPr/>
          <p:nvPr/>
        </p:nvCxnSpPr>
        <p:spPr>
          <a:xfrm>
            <a:off x="9438985" y="1699188"/>
            <a:ext cx="619415" cy="0"/>
          </a:xfrm>
          <a:prstGeom prst="straightConnector1">
            <a:avLst/>
          </a:prstGeom>
          <a:noFill/>
          <a:ln cap="flat" cmpd="sng" w="38100">
            <a:solidFill>
              <a:srgbClr val="0070C0"/>
            </a:solidFill>
            <a:prstDash val="solid"/>
            <a:miter lim="800000"/>
            <a:headEnd len="sm" w="sm" type="none"/>
            <a:tailEnd len="sm" w="sm" type="none"/>
          </a:ln>
        </p:spPr>
      </p:cxnSp>
      <p:sp>
        <p:nvSpPr>
          <p:cNvPr id="146" name="Google Shape;146;p4"/>
          <p:cNvSpPr txBox="1"/>
          <p:nvPr/>
        </p:nvSpPr>
        <p:spPr>
          <a:xfrm>
            <a:off x="10160950" y="1471385"/>
            <a:ext cx="19655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800" u="none" cap="none" strike="noStrike">
                <a:solidFill>
                  <a:schemeClr val="dk1"/>
                </a:solidFill>
                <a:latin typeface="Calibri"/>
                <a:ea typeface="Calibri"/>
                <a:cs typeface="Calibri"/>
                <a:sym typeface="Calibri"/>
              </a:rPr>
              <a:t>Spatial information</a:t>
            </a:r>
            <a:endParaRPr/>
          </a:p>
        </p:txBody>
      </p:sp>
      <p:sp>
        <p:nvSpPr>
          <p:cNvPr id="147" name="Google Shape;147;p4"/>
          <p:cNvSpPr txBox="1"/>
          <p:nvPr/>
        </p:nvSpPr>
        <p:spPr>
          <a:xfrm>
            <a:off x="10160950" y="1113100"/>
            <a:ext cx="215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Specific </a:t>
            </a:r>
            <a:r>
              <a:rPr lang="fr-FR" sz="1800">
                <a:solidFill>
                  <a:schemeClr val="dk1"/>
                </a:solidFill>
                <a:latin typeface="Calibri"/>
                <a:ea typeface="Calibri"/>
                <a:cs typeface="Calibri"/>
                <a:sym typeface="Calibri"/>
              </a:rPr>
              <a:t>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5"/>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fr-FR" sz="3600"/>
              <a:t>Informal modeling(selection CSV datasets)</a:t>
            </a:r>
            <a:endParaRPr/>
          </a:p>
        </p:txBody>
      </p:sp>
      <p:sp>
        <p:nvSpPr>
          <p:cNvPr id="154" name="Google Shape;154;p5"/>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5"/>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5"/>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5"/>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 name="Google Shape;158;p5"/>
          <p:cNvPicPr preferRelativeResize="0"/>
          <p:nvPr/>
        </p:nvPicPr>
        <p:blipFill>
          <a:blip r:embed="rId3">
            <a:alphaModFix/>
          </a:blip>
          <a:stretch>
            <a:fillRect/>
          </a:stretch>
        </p:blipFill>
        <p:spPr>
          <a:xfrm>
            <a:off x="1318300" y="1161813"/>
            <a:ext cx="9296400" cy="515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0803400ce8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4" name="Google Shape;164;g10803400ce8_0_0"/>
          <p:cNvPicPr preferRelativeResize="0"/>
          <p:nvPr/>
        </p:nvPicPr>
        <p:blipFill>
          <a:blip r:embed="rId3">
            <a:alphaModFix/>
          </a:blip>
          <a:stretch>
            <a:fillRect/>
          </a:stretch>
        </p:blipFill>
        <p:spPr>
          <a:xfrm>
            <a:off x="0" y="529416"/>
            <a:ext cx="12192001" cy="56474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Formal modeling (Syntathic etherogenity) </a:t>
            </a:r>
            <a:endParaRPr/>
          </a:p>
        </p:txBody>
      </p:sp>
      <p:sp>
        <p:nvSpPr>
          <p:cNvPr id="170" name="Google Shape;170;p7"/>
          <p:cNvSpPr txBox="1"/>
          <p:nvPr/>
        </p:nvSpPr>
        <p:spPr>
          <a:xfrm>
            <a:off x="3033756" y="1800172"/>
            <a:ext cx="4828373"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Via roma,20, 38001,TR, trento</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7"/>
          <p:cNvSpPr txBox="1"/>
          <p:nvPr/>
        </p:nvSpPr>
        <p:spPr>
          <a:xfrm>
            <a:off x="1042588" y="3691783"/>
            <a:ext cx="15040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Street name</a:t>
            </a:r>
            <a:endParaRPr sz="1800">
              <a:solidFill>
                <a:schemeClr val="dk1"/>
              </a:solidFill>
              <a:latin typeface="Calibri"/>
              <a:ea typeface="Calibri"/>
              <a:cs typeface="Calibri"/>
              <a:sym typeface="Calibri"/>
            </a:endParaRPr>
          </a:p>
        </p:txBody>
      </p:sp>
      <p:sp>
        <p:nvSpPr>
          <p:cNvPr id="172" name="Google Shape;172;p7"/>
          <p:cNvSpPr txBox="1"/>
          <p:nvPr/>
        </p:nvSpPr>
        <p:spPr>
          <a:xfrm>
            <a:off x="2912692" y="3691783"/>
            <a:ext cx="1727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Street number</a:t>
            </a:r>
            <a:endParaRPr sz="1800">
              <a:solidFill>
                <a:schemeClr val="dk1"/>
              </a:solidFill>
              <a:latin typeface="Calibri"/>
              <a:ea typeface="Calibri"/>
              <a:cs typeface="Calibri"/>
              <a:sym typeface="Calibri"/>
            </a:endParaRPr>
          </a:p>
        </p:txBody>
      </p:sp>
      <p:sp>
        <p:nvSpPr>
          <p:cNvPr id="173" name="Google Shape;173;p7"/>
          <p:cNvSpPr txBox="1"/>
          <p:nvPr/>
        </p:nvSpPr>
        <p:spPr>
          <a:xfrm>
            <a:off x="4859709" y="3692221"/>
            <a:ext cx="13103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Postal code</a:t>
            </a:r>
            <a:endParaRPr/>
          </a:p>
        </p:txBody>
      </p:sp>
      <p:sp>
        <p:nvSpPr>
          <p:cNvPr id="174" name="Google Shape;174;p7"/>
          <p:cNvSpPr txBox="1"/>
          <p:nvPr/>
        </p:nvSpPr>
        <p:spPr>
          <a:xfrm>
            <a:off x="6389407" y="3691783"/>
            <a:ext cx="10112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Province</a:t>
            </a:r>
            <a:endParaRPr/>
          </a:p>
        </p:txBody>
      </p:sp>
      <p:sp>
        <p:nvSpPr>
          <p:cNvPr id="175" name="Google Shape;175;p7"/>
          <p:cNvSpPr txBox="1"/>
          <p:nvPr/>
        </p:nvSpPr>
        <p:spPr>
          <a:xfrm>
            <a:off x="7558757" y="3691783"/>
            <a:ext cx="576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City</a:t>
            </a:r>
            <a:endParaRPr/>
          </a:p>
        </p:txBody>
      </p:sp>
      <p:sp>
        <p:nvSpPr>
          <p:cNvPr id="176" name="Google Shape;176;p7"/>
          <p:cNvSpPr txBox="1"/>
          <p:nvPr/>
        </p:nvSpPr>
        <p:spPr>
          <a:xfrm>
            <a:off x="9663867" y="1800172"/>
            <a:ext cx="20011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Bedollo.csv</a:t>
            </a:r>
            <a:endParaRPr/>
          </a:p>
        </p:txBody>
      </p:sp>
      <p:sp>
        <p:nvSpPr>
          <p:cNvPr id="177" name="Google Shape;177;p7"/>
          <p:cNvSpPr txBox="1"/>
          <p:nvPr/>
        </p:nvSpPr>
        <p:spPr>
          <a:xfrm>
            <a:off x="10054838" y="3630538"/>
            <a:ext cx="12191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Commune</a:t>
            </a:r>
            <a:endParaRPr/>
          </a:p>
        </p:txBody>
      </p:sp>
      <p:cxnSp>
        <p:nvCxnSpPr>
          <p:cNvPr id="178" name="Google Shape;178;p7"/>
          <p:cNvCxnSpPr>
            <a:endCxn id="171" idx="0"/>
          </p:cNvCxnSpPr>
          <p:nvPr/>
        </p:nvCxnSpPr>
        <p:spPr>
          <a:xfrm flipH="1">
            <a:off x="1794618" y="2323483"/>
            <a:ext cx="2162100" cy="1368300"/>
          </a:xfrm>
          <a:prstGeom prst="straightConnector1">
            <a:avLst/>
          </a:prstGeom>
          <a:noFill/>
          <a:ln cap="flat" cmpd="sng" w="28575">
            <a:solidFill>
              <a:srgbClr val="C00000"/>
            </a:solidFill>
            <a:prstDash val="solid"/>
            <a:miter lim="800000"/>
            <a:headEnd len="sm" w="sm" type="none"/>
            <a:tailEnd len="med" w="med" type="triangle"/>
          </a:ln>
        </p:spPr>
      </p:cxnSp>
      <p:cxnSp>
        <p:nvCxnSpPr>
          <p:cNvPr id="179" name="Google Shape;179;p7"/>
          <p:cNvCxnSpPr>
            <a:endCxn id="172" idx="0"/>
          </p:cNvCxnSpPr>
          <p:nvPr/>
        </p:nvCxnSpPr>
        <p:spPr>
          <a:xfrm flipH="1">
            <a:off x="3776529" y="2323483"/>
            <a:ext cx="856800" cy="1368300"/>
          </a:xfrm>
          <a:prstGeom prst="straightConnector1">
            <a:avLst/>
          </a:prstGeom>
          <a:noFill/>
          <a:ln cap="flat" cmpd="sng" w="28575">
            <a:solidFill>
              <a:srgbClr val="0070C0"/>
            </a:solidFill>
            <a:prstDash val="solid"/>
            <a:miter lim="800000"/>
            <a:headEnd len="sm" w="sm" type="none"/>
            <a:tailEnd len="med" w="med" type="triangle"/>
          </a:ln>
        </p:spPr>
      </p:cxnSp>
      <p:cxnSp>
        <p:nvCxnSpPr>
          <p:cNvPr id="180" name="Google Shape;180;p7"/>
          <p:cNvCxnSpPr>
            <a:endCxn id="173" idx="0"/>
          </p:cNvCxnSpPr>
          <p:nvPr/>
        </p:nvCxnSpPr>
        <p:spPr>
          <a:xfrm>
            <a:off x="5452187" y="2323321"/>
            <a:ext cx="62700" cy="1368900"/>
          </a:xfrm>
          <a:prstGeom prst="straightConnector1">
            <a:avLst/>
          </a:prstGeom>
          <a:noFill/>
          <a:ln cap="flat" cmpd="sng" w="28575">
            <a:solidFill>
              <a:srgbClr val="92D050"/>
            </a:solidFill>
            <a:prstDash val="solid"/>
            <a:miter lim="800000"/>
            <a:headEnd len="sm" w="sm" type="none"/>
            <a:tailEnd len="med" w="med" type="triangle"/>
          </a:ln>
        </p:spPr>
      </p:cxnSp>
      <p:cxnSp>
        <p:nvCxnSpPr>
          <p:cNvPr id="181" name="Google Shape;181;p7"/>
          <p:cNvCxnSpPr>
            <a:endCxn id="174" idx="0"/>
          </p:cNvCxnSpPr>
          <p:nvPr/>
        </p:nvCxnSpPr>
        <p:spPr>
          <a:xfrm>
            <a:off x="6269833" y="2323483"/>
            <a:ext cx="625200" cy="1368300"/>
          </a:xfrm>
          <a:prstGeom prst="straightConnector1">
            <a:avLst/>
          </a:prstGeom>
          <a:noFill/>
          <a:ln cap="flat" cmpd="sng" w="28575">
            <a:solidFill>
              <a:srgbClr val="FFC000"/>
            </a:solidFill>
            <a:prstDash val="solid"/>
            <a:miter lim="800000"/>
            <a:headEnd len="sm" w="sm" type="none"/>
            <a:tailEnd len="med" w="med" type="triangle"/>
          </a:ln>
        </p:spPr>
      </p:cxnSp>
      <p:cxnSp>
        <p:nvCxnSpPr>
          <p:cNvPr id="182" name="Google Shape;182;p7"/>
          <p:cNvCxnSpPr>
            <a:endCxn id="175" idx="0"/>
          </p:cNvCxnSpPr>
          <p:nvPr/>
        </p:nvCxnSpPr>
        <p:spPr>
          <a:xfrm>
            <a:off x="6994877" y="2293783"/>
            <a:ext cx="852300" cy="1398000"/>
          </a:xfrm>
          <a:prstGeom prst="straightConnector1">
            <a:avLst/>
          </a:prstGeom>
          <a:noFill/>
          <a:ln cap="flat" cmpd="sng" w="28575">
            <a:solidFill>
              <a:srgbClr val="7030A0"/>
            </a:solidFill>
            <a:prstDash val="solid"/>
            <a:miter lim="800000"/>
            <a:headEnd len="sm" w="sm" type="none"/>
            <a:tailEnd len="med" w="med" type="triangle"/>
          </a:ln>
        </p:spPr>
      </p:cxnSp>
      <p:cxnSp>
        <p:nvCxnSpPr>
          <p:cNvPr id="183" name="Google Shape;183;p7"/>
          <p:cNvCxnSpPr>
            <a:stCxn id="176" idx="2"/>
            <a:endCxn id="177" idx="0"/>
          </p:cNvCxnSpPr>
          <p:nvPr/>
        </p:nvCxnSpPr>
        <p:spPr>
          <a:xfrm>
            <a:off x="10664438" y="2323392"/>
            <a:ext cx="0" cy="130710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8"/>
          <p:cNvSpPr/>
          <p:nvPr/>
        </p:nvSpPr>
        <p:spPr>
          <a:xfrm>
            <a:off x="0" y="0"/>
            <a:ext cx="1218894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8"/>
          <p:cNvSpPr/>
          <p:nvPr/>
        </p:nvSpPr>
        <p:spPr>
          <a:xfrm>
            <a:off x="0" y="0"/>
            <a:ext cx="12188949"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0" name="Google Shape;190;p8"/>
          <p:cNvGrpSpPr/>
          <p:nvPr/>
        </p:nvGrpSpPr>
        <p:grpSpPr>
          <a:xfrm>
            <a:off x="0" y="0"/>
            <a:ext cx="6218159" cy="6858000"/>
            <a:chOff x="651279" y="598259"/>
            <a:chExt cx="10889442" cy="5680742"/>
          </a:xfrm>
        </p:grpSpPr>
        <p:sp>
          <p:nvSpPr>
            <p:cNvPr id="191" name="Google Shape;191;p8"/>
            <p:cNvSpPr/>
            <p:nvPr/>
          </p:nvSpPr>
          <p:spPr>
            <a:xfrm>
              <a:off x="651279" y="598259"/>
              <a:ext cx="10889442" cy="56807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8"/>
            <p:cNvSpPr/>
            <p:nvPr/>
          </p:nvSpPr>
          <p:spPr>
            <a:xfrm>
              <a:off x="651279" y="598259"/>
              <a:ext cx="10889442" cy="5680742"/>
            </a:xfrm>
            <a:prstGeom prst="rect">
              <a:avLst/>
            </a:prstGeom>
            <a:solidFill>
              <a:schemeClr val="accent6">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93" name="Google Shape;193;p8"/>
          <p:cNvGrpSpPr/>
          <p:nvPr/>
        </p:nvGrpSpPr>
        <p:grpSpPr>
          <a:xfrm>
            <a:off x="1524" y="0"/>
            <a:ext cx="12188952" cy="6858000"/>
            <a:chOff x="0" y="0"/>
            <a:chExt cx="12188952" cy="6858000"/>
          </a:xfrm>
        </p:grpSpPr>
        <p:sp>
          <p:nvSpPr>
            <p:cNvPr id="194" name="Google Shape;194;p8"/>
            <p:cNvSpPr/>
            <p:nvPr/>
          </p:nvSpPr>
          <p:spPr>
            <a:xfrm>
              <a:off x="26122" y="6015669"/>
              <a:ext cx="2605762" cy="842331"/>
            </a:xfrm>
            <a:custGeom>
              <a:rect b="b" l="l" r="r" t="t"/>
              <a:pathLst>
                <a:path extrusionOk="0" h="1033951" w="3180577">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8"/>
            <p:cNvSpPr/>
            <p:nvPr/>
          </p:nvSpPr>
          <p:spPr>
            <a:xfrm>
              <a:off x="655184" y="5798001"/>
              <a:ext cx="2485581" cy="1059999"/>
            </a:xfrm>
            <a:custGeom>
              <a:rect b="b" l="l" r="r" t="t"/>
              <a:pathLst>
                <a:path extrusionOk="0" h="1050628" w="244976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8"/>
            <p:cNvSpPr/>
            <p:nvPr/>
          </p:nvSpPr>
          <p:spPr>
            <a:xfrm>
              <a:off x="3474720" y="0"/>
              <a:ext cx="6177282" cy="1778750"/>
            </a:xfrm>
            <a:custGeom>
              <a:rect b="b" l="l" r="r" t="t"/>
              <a:pathLst>
                <a:path extrusionOk="0" h="1849426" w="6386648">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8"/>
            <p:cNvSpPr/>
            <p:nvPr/>
          </p:nvSpPr>
          <p:spPr>
            <a:xfrm>
              <a:off x="0" y="2390523"/>
              <a:ext cx="611491" cy="1421482"/>
            </a:xfrm>
            <a:custGeom>
              <a:rect b="b" l="l" r="r" t="t"/>
              <a:pathLst>
                <a:path extrusionOk="0" h="1429512" w="611491">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8"/>
            <p:cNvSpPr/>
            <p:nvPr/>
          </p:nvSpPr>
          <p:spPr>
            <a:xfrm>
              <a:off x="3792772" y="0"/>
              <a:ext cx="2423863" cy="1343767"/>
            </a:xfrm>
            <a:custGeom>
              <a:rect b="b" l="l" r="r" t="t"/>
              <a:pathLst>
                <a:path extrusionOk="0" h="1681468" w="3015964">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8"/>
            <p:cNvSpPr/>
            <p:nvPr/>
          </p:nvSpPr>
          <p:spPr>
            <a:xfrm>
              <a:off x="10946850" y="0"/>
              <a:ext cx="1242102" cy="2620884"/>
            </a:xfrm>
            <a:custGeom>
              <a:rect b="b" l="l" r="r" t="t"/>
              <a:pathLst>
                <a:path extrusionOk="0" h="2635689" w="1242102">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8"/>
            <p:cNvSpPr/>
            <p:nvPr/>
          </p:nvSpPr>
          <p:spPr>
            <a:xfrm>
              <a:off x="0" y="0"/>
              <a:ext cx="1577788" cy="980141"/>
            </a:xfrm>
            <a:custGeom>
              <a:rect b="b" l="l" r="r" t="t"/>
              <a:pathLst>
                <a:path extrusionOk="0" h="795676" w="1471018">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1" name="Google Shape;201;p8"/>
          <p:cNvSpPr txBox="1"/>
          <p:nvPr>
            <p:ph type="title"/>
          </p:nvPr>
        </p:nvSpPr>
        <p:spPr>
          <a:xfrm>
            <a:off x="786385" y="841248"/>
            <a:ext cx="5129600" cy="53400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fr-FR" sz="4800">
                <a:solidFill>
                  <a:schemeClr val="lt1"/>
                </a:solidFill>
              </a:rPr>
              <a:t>Data Integration (Entity matching)</a:t>
            </a:r>
            <a:endParaRPr/>
          </a:p>
        </p:txBody>
      </p:sp>
      <p:grpSp>
        <p:nvGrpSpPr>
          <p:cNvPr id="202" name="Google Shape;202;p8"/>
          <p:cNvGrpSpPr/>
          <p:nvPr/>
        </p:nvGrpSpPr>
        <p:grpSpPr>
          <a:xfrm>
            <a:off x="6525628" y="612165"/>
            <a:ext cx="4828172" cy="5486399"/>
            <a:chOff x="0" y="82777"/>
            <a:chExt cx="4828172" cy="5486399"/>
          </a:xfrm>
        </p:grpSpPr>
        <p:sp>
          <p:nvSpPr>
            <p:cNvPr id="203" name="Google Shape;203;p8"/>
            <p:cNvSpPr/>
            <p:nvPr/>
          </p:nvSpPr>
          <p:spPr>
            <a:xfrm>
              <a:off x="0" y="82777"/>
              <a:ext cx="4828172" cy="1319759"/>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txBox="1"/>
            <p:nvPr/>
          </p:nvSpPr>
          <p:spPr>
            <a:xfrm>
              <a:off x="64425" y="147202"/>
              <a:ext cx="4699322" cy="119090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lang="fr-FR" sz="2400">
                  <a:solidFill>
                    <a:schemeClr val="lt1"/>
                  </a:solidFill>
                  <a:latin typeface="Calibri"/>
                  <a:ea typeface="Calibri"/>
                  <a:cs typeface="Calibri"/>
                  <a:sym typeface="Calibri"/>
                </a:rPr>
                <a:t>Attraction: check by names (jaro similarity), by coordinates (geo distances)</a:t>
              </a:r>
              <a:endParaRPr sz="2400">
                <a:solidFill>
                  <a:schemeClr val="lt1"/>
                </a:solidFill>
                <a:latin typeface="Calibri"/>
                <a:ea typeface="Calibri"/>
                <a:cs typeface="Calibri"/>
                <a:sym typeface="Calibri"/>
              </a:endParaRPr>
            </a:p>
          </p:txBody>
        </p:sp>
        <p:sp>
          <p:nvSpPr>
            <p:cNvPr id="205" name="Google Shape;205;p8"/>
            <p:cNvSpPr/>
            <p:nvPr/>
          </p:nvSpPr>
          <p:spPr>
            <a:xfrm>
              <a:off x="0" y="1471657"/>
              <a:ext cx="4828172" cy="1319759"/>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txBox="1"/>
            <p:nvPr/>
          </p:nvSpPr>
          <p:spPr>
            <a:xfrm>
              <a:off x="64425" y="1536082"/>
              <a:ext cx="4699322" cy="119090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lang="fr-FR" sz="2400">
                  <a:solidFill>
                    <a:schemeClr val="lt1"/>
                  </a:solidFill>
                  <a:latin typeface="Calibri"/>
                  <a:ea typeface="Calibri"/>
                  <a:cs typeface="Calibri"/>
                  <a:sym typeface="Calibri"/>
                </a:rPr>
                <a:t>Location : coordinates</a:t>
              </a:r>
              <a:endParaRPr sz="2400">
                <a:solidFill>
                  <a:schemeClr val="lt1"/>
                </a:solidFill>
                <a:latin typeface="Calibri"/>
                <a:ea typeface="Calibri"/>
                <a:cs typeface="Calibri"/>
                <a:sym typeface="Calibri"/>
              </a:endParaRPr>
            </a:p>
          </p:txBody>
        </p:sp>
        <p:sp>
          <p:nvSpPr>
            <p:cNvPr id="207" name="Google Shape;207;p8"/>
            <p:cNvSpPr/>
            <p:nvPr/>
          </p:nvSpPr>
          <p:spPr>
            <a:xfrm>
              <a:off x="0" y="2860537"/>
              <a:ext cx="4828172" cy="1319759"/>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txBox="1"/>
            <p:nvPr/>
          </p:nvSpPr>
          <p:spPr>
            <a:xfrm>
              <a:off x="64425" y="2924962"/>
              <a:ext cx="4699322" cy="119090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lang="fr-FR" sz="2400">
                  <a:solidFill>
                    <a:schemeClr val="lt1"/>
                  </a:solidFill>
                  <a:latin typeface="Calibri"/>
                  <a:ea typeface="Calibri"/>
                  <a:cs typeface="Calibri"/>
                  <a:sym typeface="Calibri"/>
                </a:rPr>
                <a:t>Address: all same value</a:t>
              </a:r>
              <a:endParaRPr sz="2400">
                <a:solidFill>
                  <a:schemeClr val="lt1"/>
                </a:solidFill>
                <a:latin typeface="Calibri"/>
                <a:ea typeface="Calibri"/>
                <a:cs typeface="Calibri"/>
                <a:sym typeface="Calibri"/>
              </a:endParaRPr>
            </a:p>
          </p:txBody>
        </p:sp>
        <p:sp>
          <p:nvSpPr>
            <p:cNvPr id="209" name="Google Shape;209;p8"/>
            <p:cNvSpPr/>
            <p:nvPr/>
          </p:nvSpPr>
          <p:spPr>
            <a:xfrm>
              <a:off x="0" y="4249417"/>
              <a:ext cx="4828172" cy="1319759"/>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txBox="1"/>
            <p:nvPr/>
          </p:nvSpPr>
          <p:spPr>
            <a:xfrm>
              <a:off x="64425" y="4313842"/>
              <a:ext cx="4699322" cy="119090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lang="fr-FR" sz="2400">
                  <a:solidFill>
                    <a:schemeClr val="lt1"/>
                  </a:solidFill>
                  <a:latin typeface="Calibri"/>
                  <a:ea typeface="Calibri"/>
                  <a:cs typeface="Calibri"/>
                  <a:sym typeface="Calibri"/>
                </a:rPr>
                <a:t>Company: all same value</a:t>
              </a:r>
              <a:endParaRPr sz="24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2021-12-16T13:33:53Z</dcterms:created>
  <dc:creator>ludovic chevallier</dc:creator>
</cp:coreProperties>
</file>