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6" roundtripDataSignature="AMtx7mimuEUH63Y1nmH/1/PljbGV0c+B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Versão</a:t>
            </a:r>
            <a:r>
              <a:rPr lang="pt-BR"/>
              <a:t>:	xx/07/2016</a:t>
            </a:r>
            <a:endParaRPr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e2f4904d_1_66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6e2f4904d_1_66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06e2f4904d_1_66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e2f4904d_1_82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6e2f4904d_1_82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06e2f4904d_1_82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6e2f4904d_0_61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6e2f4904d_0_61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06e2f4904d_0_61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6e2f4904d_0_68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6e2f4904d_0_6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06e2f4904d_0_68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6e2f4904d_2_8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6e2f4904d_2_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06e2f4904d_2_8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6e2f4904d_0_22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6e2f4904d_0_22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06e2f4904d_0_22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6e2f4904d_0_75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6e2f4904d_0_75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06e2f4904d_0_75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63c13c0f_0_0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563c13c0f_0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0563c13c0f_0_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6e2f4904d_0_33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6e2f4904d_0_33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06e2f4904d_0_33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6e2f4904d_1_136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6e2f4904d_1_136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06e2f4904d_1_136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6e2f4904d_0_15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06e2f4904d_0_15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06e2f4904d_0_15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6e2f4904d_0_54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6e2f4904d_0_54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06e2f4904d_0_54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e2f4904d_1_9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e2f4904d_1_9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06e2f4904d_1_9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e2f4904d_1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06e2f4904d_1_0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e2f4904d_1_34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6e2f4904d_1_34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06e2f4904d_1_34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e2f4904d_1_50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e2f4904d_1_5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06e2f4904d_1_5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ctrTitle"/>
          </p:nvPr>
        </p:nvSpPr>
        <p:spPr>
          <a:xfrm>
            <a:off x="685800" y="292494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subTitle"/>
          </p:nvPr>
        </p:nvSpPr>
        <p:spPr>
          <a:xfrm>
            <a:off x="1371600" y="4844752"/>
            <a:ext cx="6400800" cy="1248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http://www.pcs.usp.br/~labdig/imagens/Logo_PCS_oficial_BAIXADEF.png"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7194" y="188641"/>
            <a:ext cx="3529613" cy="147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7"/>
          <p:cNvSpPr txBox="1"/>
          <p:nvPr/>
        </p:nvSpPr>
        <p:spPr>
          <a:xfrm>
            <a:off x="647700" y="630932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Escola Politécnica da Universidade de São Paulo</a:t>
            </a:r>
            <a:endParaRPr/>
          </a:p>
        </p:txBody>
      </p:sp>
      <p:sp>
        <p:nvSpPr>
          <p:cNvPr id="19" name="Google Shape;19;p7"/>
          <p:cNvSpPr txBox="1"/>
          <p:nvPr>
            <p:ph idx="2" type="body"/>
          </p:nvPr>
        </p:nvSpPr>
        <p:spPr>
          <a:xfrm>
            <a:off x="2123728" y="1988840"/>
            <a:ext cx="4896544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720"/>
              </a:spcBef>
              <a:spcAft>
                <a:spcPts val="0"/>
              </a:spcAft>
              <a:buClr>
                <a:srgbClr val="3A5AA6"/>
              </a:buClr>
              <a:buSzPts val="3600"/>
              <a:buNone/>
              <a:defRPr b="1" sz="3600">
                <a:solidFill>
                  <a:srgbClr val="3A5A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0" type="dt"/>
          </p:nvPr>
        </p:nvSpPr>
        <p:spPr>
          <a:xfrm>
            <a:off x="457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6553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685800" y="274796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457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6553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57200" y="1268760"/>
            <a:ext cx="4186808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648200" y="1268760"/>
            <a:ext cx="41868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6553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6553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ctrTitle"/>
          </p:nvPr>
        </p:nvSpPr>
        <p:spPr>
          <a:xfrm>
            <a:off x="685800" y="292494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Laboratório de</a:t>
            </a:r>
            <a:br>
              <a:rPr lang="pt-BR"/>
            </a:br>
            <a:r>
              <a:rPr lang="pt-BR"/>
              <a:t>Engenharia de Software I</a:t>
            </a:r>
            <a:endParaRPr/>
          </a:p>
        </p:txBody>
      </p:sp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1371600" y="4844752"/>
            <a:ext cx="6400800" cy="1248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/>
              <a:t>Grupo 3 - Projeto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/>
              <a:t>Game Auction</a:t>
            </a:r>
            <a:endParaRPr b="1"/>
          </a:p>
        </p:txBody>
      </p:sp>
      <p:sp>
        <p:nvSpPr>
          <p:cNvPr id="42" name="Google Shape;42;p1"/>
          <p:cNvSpPr txBox="1"/>
          <p:nvPr>
            <p:ph idx="2" type="body"/>
          </p:nvPr>
        </p:nvSpPr>
        <p:spPr>
          <a:xfrm>
            <a:off x="2123728" y="1988840"/>
            <a:ext cx="4896544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A5AA6"/>
              </a:buClr>
              <a:buSzPts val="3600"/>
              <a:buNone/>
            </a:pPr>
            <a:r>
              <a:rPr lang="pt-BR"/>
              <a:t>PCS-3643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e2f4904d_1_66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 Uso: Cadastrar Lote</a:t>
            </a:r>
            <a:endParaRPr/>
          </a:p>
        </p:txBody>
      </p:sp>
      <p:sp>
        <p:nvSpPr>
          <p:cNvPr id="120" name="Google Shape;120;g106e2f4904d_1_66"/>
          <p:cNvSpPr txBox="1"/>
          <p:nvPr>
            <p:ph idx="1" type="body"/>
          </p:nvPr>
        </p:nvSpPr>
        <p:spPr>
          <a:xfrm>
            <a:off x="457200" y="1594550"/>
            <a:ext cx="3504000" cy="48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>
                <a:solidFill>
                  <a:srgbClr val="4A86E8"/>
                </a:solidFill>
              </a:rPr>
              <a:t>Vendedor</a:t>
            </a:r>
            <a:r>
              <a:rPr lang="pt-BR" sz="1700"/>
              <a:t> inicia o cadastro de um lote;</a:t>
            </a:r>
            <a:endParaRPr sz="1700"/>
          </a:p>
          <a:p>
            <a:pPr indent="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>
                <a:solidFill>
                  <a:srgbClr val="4A86E8"/>
                </a:solidFill>
              </a:rPr>
              <a:t>Vendedor</a:t>
            </a:r>
            <a:r>
              <a:rPr lang="pt-BR" sz="1700"/>
              <a:t> insere algumas informações e espera a liberação do lote para leilão pelo leiloeiro;</a:t>
            </a:r>
            <a:endParaRPr sz="1700"/>
          </a:p>
          <a:p>
            <a:pPr indent="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>
                <a:solidFill>
                  <a:srgbClr val="E06666"/>
                </a:solidFill>
              </a:rPr>
              <a:t>Leiloeiro</a:t>
            </a:r>
            <a:r>
              <a:rPr lang="pt-BR" sz="1700"/>
              <a:t> verifica se os dados são adequados e completa as informações necessárias;</a:t>
            </a:r>
            <a:endParaRPr sz="1700"/>
          </a:p>
        </p:txBody>
      </p:sp>
      <p:sp>
        <p:nvSpPr>
          <p:cNvPr id="121" name="Google Shape;121;g106e2f4904d_1_66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2" name="Google Shape;122;g106e2f4904d_1_66"/>
          <p:cNvGrpSpPr/>
          <p:nvPr/>
        </p:nvGrpSpPr>
        <p:grpSpPr>
          <a:xfrm>
            <a:off x="4036375" y="1912672"/>
            <a:ext cx="1395900" cy="1185490"/>
            <a:chOff x="4141075" y="1802610"/>
            <a:chExt cx="1395900" cy="1185490"/>
          </a:xfrm>
        </p:grpSpPr>
        <p:pic>
          <p:nvPicPr>
            <p:cNvPr id="123" name="Google Shape;123;g106e2f4904d_1_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10400" y="1802610"/>
              <a:ext cx="8572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g106e2f4904d_1_66"/>
            <p:cNvSpPr txBox="1"/>
            <p:nvPr/>
          </p:nvSpPr>
          <p:spPr>
            <a:xfrm>
              <a:off x="4141075" y="2572600"/>
              <a:ext cx="139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rgbClr val="4A86E8"/>
                  </a:solidFill>
                </a:rPr>
                <a:t>VENDEDOR</a:t>
              </a:r>
              <a:endParaRPr b="1" sz="1500">
                <a:solidFill>
                  <a:srgbClr val="4A86E8"/>
                </a:solidFill>
              </a:endParaRPr>
            </a:p>
          </p:txBody>
        </p:sp>
      </p:grpSp>
      <p:grpSp>
        <p:nvGrpSpPr>
          <p:cNvPr id="125" name="Google Shape;125;g106e2f4904d_1_66"/>
          <p:cNvGrpSpPr/>
          <p:nvPr/>
        </p:nvGrpSpPr>
        <p:grpSpPr>
          <a:xfrm>
            <a:off x="4036375" y="4754210"/>
            <a:ext cx="1395900" cy="1178365"/>
            <a:chOff x="4141075" y="4091085"/>
            <a:chExt cx="1395900" cy="1178365"/>
          </a:xfrm>
        </p:grpSpPr>
        <p:pic>
          <p:nvPicPr>
            <p:cNvPr id="126" name="Google Shape;126;g106e2f4904d_1_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10400" y="4091085"/>
              <a:ext cx="8572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g106e2f4904d_1_66"/>
            <p:cNvSpPr txBox="1"/>
            <p:nvPr/>
          </p:nvSpPr>
          <p:spPr>
            <a:xfrm>
              <a:off x="4141075" y="4853950"/>
              <a:ext cx="139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rgbClr val="E06666"/>
                  </a:solidFill>
                </a:rPr>
                <a:t>LEILOEIRO</a:t>
              </a:r>
              <a:endParaRPr b="1" sz="1500">
                <a:solidFill>
                  <a:srgbClr val="E06666"/>
                </a:solidFill>
              </a:endParaRPr>
            </a:p>
          </p:txBody>
        </p:sp>
      </p:grpSp>
      <p:pic>
        <p:nvPicPr>
          <p:cNvPr id="128" name="Google Shape;128;g106e2f4904d_1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1" y="1122675"/>
            <a:ext cx="5343875" cy="53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06e2f4904d_1_66"/>
          <p:cNvSpPr txBox="1"/>
          <p:nvPr/>
        </p:nvSpPr>
        <p:spPr>
          <a:xfrm>
            <a:off x="6195575" y="2478500"/>
            <a:ext cx="3105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A86E8"/>
                </a:solidFill>
              </a:rPr>
              <a:t>NOME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A86E8"/>
                </a:solidFill>
              </a:rPr>
              <a:t>DESCRIÇÃO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A86E8"/>
                </a:solidFill>
              </a:rPr>
              <a:t>ESTADO DO PRODUTO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A86E8"/>
                </a:solidFill>
              </a:rPr>
              <a:t>VALOR RESERVA</a:t>
            </a:r>
            <a:endParaRPr b="1" sz="1500">
              <a:solidFill>
                <a:srgbClr val="4A86E8"/>
              </a:solidFill>
            </a:endParaRPr>
          </a:p>
        </p:txBody>
      </p:sp>
      <p:sp>
        <p:nvSpPr>
          <p:cNvPr id="130" name="Google Shape;130;g106e2f4904d_1_66"/>
          <p:cNvSpPr txBox="1"/>
          <p:nvPr/>
        </p:nvSpPr>
        <p:spPr>
          <a:xfrm>
            <a:off x="6195575" y="4202300"/>
            <a:ext cx="310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06666"/>
                </a:solidFill>
              </a:rPr>
              <a:t>VALOR MÍNIMO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06666"/>
                </a:solidFill>
              </a:rPr>
              <a:t>VALOR MÍN POR LANCE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06666"/>
                </a:solidFill>
              </a:rPr>
              <a:t>PERÍODO</a:t>
            </a:r>
            <a:endParaRPr b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e2f4904d_1_82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 Uso: Cadastrar Lote</a:t>
            </a:r>
            <a:endParaRPr/>
          </a:p>
        </p:txBody>
      </p:sp>
      <p:sp>
        <p:nvSpPr>
          <p:cNvPr id="137" name="Google Shape;137;g106e2f4904d_1_82"/>
          <p:cNvSpPr txBox="1"/>
          <p:nvPr>
            <p:ph idx="1" type="body"/>
          </p:nvPr>
        </p:nvSpPr>
        <p:spPr>
          <a:xfrm>
            <a:off x="457200" y="1594550"/>
            <a:ext cx="3504000" cy="48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>
                <a:solidFill>
                  <a:srgbClr val="4A86E8"/>
                </a:solidFill>
              </a:rPr>
              <a:t>Vendedor</a:t>
            </a:r>
            <a:r>
              <a:rPr lang="pt-BR" sz="1700"/>
              <a:t> inicia o cadastro de um lote;</a:t>
            </a:r>
            <a:endParaRPr sz="1700"/>
          </a:p>
          <a:p>
            <a:pPr indent="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>
                <a:solidFill>
                  <a:srgbClr val="4A86E8"/>
                </a:solidFill>
              </a:rPr>
              <a:t>Vendedor</a:t>
            </a:r>
            <a:r>
              <a:rPr lang="pt-BR" sz="1700"/>
              <a:t> insere algumas informações e espera a liberação do lote para leilão pelo leiloeiro;</a:t>
            </a:r>
            <a:endParaRPr sz="1700"/>
          </a:p>
          <a:p>
            <a:pPr indent="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>
                <a:solidFill>
                  <a:srgbClr val="E06666"/>
                </a:solidFill>
              </a:rPr>
              <a:t>Leiloeiro</a:t>
            </a:r>
            <a:r>
              <a:rPr lang="pt-BR" sz="1700"/>
              <a:t> verifica se os dados são adequados e completa as informações necessárias;</a:t>
            </a:r>
            <a:endParaRPr sz="1700"/>
          </a:p>
          <a:p>
            <a:pPr indent="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>
                <a:solidFill>
                  <a:srgbClr val="4A86E8"/>
                </a:solidFill>
              </a:rPr>
              <a:t>Vendedor</a:t>
            </a:r>
            <a:r>
              <a:rPr lang="pt-BR" sz="1700"/>
              <a:t> realiza pagamento da taxa de comissão (externo);</a:t>
            </a:r>
            <a:endParaRPr sz="1700"/>
          </a:p>
        </p:txBody>
      </p:sp>
      <p:sp>
        <p:nvSpPr>
          <p:cNvPr id="138" name="Google Shape;138;g106e2f4904d_1_82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39" name="Google Shape;139;g106e2f4904d_1_82"/>
          <p:cNvGrpSpPr/>
          <p:nvPr/>
        </p:nvGrpSpPr>
        <p:grpSpPr>
          <a:xfrm>
            <a:off x="4036375" y="1912672"/>
            <a:ext cx="1395900" cy="1185490"/>
            <a:chOff x="4141075" y="1802610"/>
            <a:chExt cx="1395900" cy="1185490"/>
          </a:xfrm>
        </p:grpSpPr>
        <p:pic>
          <p:nvPicPr>
            <p:cNvPr id="140" name="Google Shape;140;g106e2f4904d_1_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10400" y="1802610"/>
              <a:ext cx="8572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g106e2f4904d_1_82"/>
            <p:cNvSpPr txBox="1"/>
            <p:nvPr/>
          </p:nvSpPr>
          <p:spPr>
            <a:xfrm>
              <a:off x="4141075" y="2572600"/>
              <a:ext cx="139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rgbClr val="4A86E8"/>
                  </a:solidFill>
                </a:rPr>
                <a:t>VENDEDOR</a:t>
              </a:r>
              <a:endParaRPr b="1" sz="1500">
                <a:solidFill>
                  <a:srgbClr val="4A86E8"/>
                </a:solidFill>
              </a:endParaRPr>
            </a:p>
          </p:txBody>
        </p:sp>
      </p:grpSp>
      <p:grpSp>
        <p:nvGrpSpPr>
          <p:cNvPr id="142" name="Google Shape;142;g106e2f4904d_1_82"/>
          <p:cNvGrpSpPr/>
          <p:nvPr/>
        </p:nvGrpSpPr>
        <p:grpSpPr>
          <a:xfrm>
            <a:off x="4036375" y="4754210"/>
            <a:ext cx="1395900" cy="1178365"/>
            <a:chOff x="4141075" y="4091085"/>
            <a:chExt cx="1395900" cy="1178365"/>
          </a:xfrm>
        </p:grpSpPr>
        <p:pic>
          <p:nvPicPr>
            <p:cNvPr id="143" name="Google Shape;143;g106e2f4904d_1_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10400" y="4091085"/>
              <a:ext cx="8572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g106e2f4904d_1_82"/>
            <p:cNvSpPr txBox="1"/>
            <p:nvPr/>
          </p:nvSpPr>
          <p:spPr>
            <a:xfrm>
              <a:off x="4141075" y="4853950"/>
              <a:ext cx="139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rgbClr val="E06666"/>
                  </a:solidFill>
                </a:rPr>
                <a:t>LEILOEIRO</a:t>
              </a:r>
              <a:endParaRPr b="1" sz="1500">
                <a:solidFill>
                  <a:srgbClr val="E06666"/>
                </a:solidFill>
              </a:endParaRPr>
            </a:p>
          </p:txBody>
        </p:sp>
      </p:grpSp>
      <p:pic>
        <p:nvPicPr>
          <p:cNvPr id="145" name="Google Shape;145;g106e2f4904d_1_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1" y="1122675"/>
            <a:ext cx="5343875" cy="53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06e2f4904d_1_82"/>
          <p:cNvSpPr txBox="1"/>
          <p:nvPr/>
        </p:nvSpPr>
        <p:spPr>
          <a:xfrm>
            <a:off x="6195575" y="2478500"/>
            <a:ext cx="3105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A86E8"/>
                </a:solidFill>
              </a:rPr>
              <a:t>NOME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A86E8"/>
                </a:solidFill>
              </a:rPr>
              <a:t>DESCRIÇÃO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A86E8"/>
                </a:solidFill>
              </a:rPr>
              <a:t>ESTADO DO PRODUTO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A86E8"/>
                </a:solidFill>
              </a:rPr>
              <a:t>VALOR RESERVA</a:t>
            </a:r>
            <a:endParaRPr b="1" sz="1500">
              <a:solidFill>
                <a:srgbClr val="4A86E8"/>
              </a:solidFill>
            </a:endParaRPr>
          </a:p>
        </p:txBody>
      </p:sp>
      <p:sp>
        <p:nvSpPr>
          <p:cNvPr id="147" name="Google Shape;147;g106e2f4904d_1_82"/>
          <p:cNvSpPr txBox="1"/>
          <p:nvPr/>
        </p:nvSpPr>
        <p:spPr>
          <a:xfrm>
            <a:off x="6195575" y="4202300"/>
            <a:ext cx="310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06666"/>
                </a:solidFill>
              </a:rPr>
              <a:t>VALOR MÍNIMO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06666"/>
                </a:solidFill>
              </a:rPr>
              <a:t>VALOR MÍN POR LANCE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06666"/>
                </a:solidFill>
              </a:rPr>
              <a:t>PERÍODO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148" name="Google Shape;148;g106e2f4904d_1_82"/>
          <p:cNvSpPr/>
          <p:nvPr/>
        </p:nvSpPr>
        <p:spPr>
          <a:xfrm>
            <a:off x="4489975" y="3256588"/>
            <a:ext cx="488700" cy="1339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g106e2f4904d_1_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3325" y="3048000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e2f4904d_0_61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 Uso: Cadastrar Lote</a:t>
            </a:r>
            <a:endParaRPr/>
          </a:p>
        </p:txBody>
      </p:sp>
      <p:sp>
        <p:nvSpPr>
          <p:cNvPr id="156" name="Google Shape;156;g106e2f4904d_0_61"/>
          <p:cNvSpPr txBox="1"/>
          <p:nvPr>
            <p:ph idx="1" type="body"/>
          </p:nvPr>
        </p:nvSpPr>
        <p:spPr>
          <a:xfrm>
            <a:off x="457200" y="1594550"/>
            <a:ext cx="3504000" cy="523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>
                <a:solidFill>
                  <a:srgbClr val="4A86E8"/>
                </a:solidFill>
              </a:rPr>
              <a:t>Vendedor</a:t>
            </a:r>
            <a:r>
              <a:rPr lang="pt-BR" sz="1700"/>
              <a:t> inicia o cadastro de um lote;</a:t>
            </a:r>
            <a:endParaRPr sz="1700"/>
          </a:p>
          <a:p>
            <a:pPr indent="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>
                <a:solidFill>
                  <a:srgbClr val="4A86E8"/>
                </a:solidFill>
              </a:rPr>
              <a:t>Vendedor</a:t>
            </a:r>
            <a:r>
              <a:rPr lang="pt-BR" sz="1700"/>
              <a:t> insere algumas informações e espera a liberação do lote para leilão pelo leiloeiro;</a:t>
            </a:r>
            <a:endParaRPr sz="1700"/>
          </a:p>
          <a:p>
            <a:pPr indent="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>
                <a:solidFill>
                  <a:srgbClr val="E06666"/>
                </a:solidFill>
              </a:rPr>
              <a:t>Leiloeiro</a:t>
            </a:r>
            <a:r>
              <a:rPr lang="pt-BR" sz="1700"/>
              <a:t> verifica se os dados são adequados e completa as informações necessárias;</a:t>
            </a:r>
            <a:endParaRPr sz="1700"/>
          </a:p>
          <a:p>
            <a:pPr indent="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>
                <a:solidFill>
                  <a:srgbClr val="4A86E8"/>
                </a:solidFill>
              </a:rPr>
              <a:t>Vendedor</a:t>
            </a:r>
            <a:r>
              <a:rPr lang="pt-BR" sz="1700"/>
              <a:t> realiza pagamento da taxa de comissão (externo);</a:t>
            </a:r>
            <a:endParaRPr sz="1700"/>
          </a:p>
          <a:p>
            <a:pPr indent="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>
                <a:solidFill>
                  <a:srgbClr val="E06666"/>
                </a:solidFill>
              </a:rPr>
              <a:t>Leiloeiro</a:t>
            </a:r>
            <a:r>
              <a:rPr lang="pt-BR" sz="1700"/>
              <a:t> confirma e o leilão para o lote cadastrado é criado.</a:t>
            </a:r>
            <a:endParaRPr sz="1700"/>
          </a:p>
        </p:txBody>
      </p:sp>
      <p:sp>
        <p:nvSpPr>
          <p:cNvPr id="157" name="Google Shape;157;g106e2f4904d_0_61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58" name="Google Shape;158;g106e2f4904d_0_61"/>
          <p:cNvGrpSpPr/>
          <p:nvPr/>
        </p:nvGrpSpPr>
        <p:grpSpPr>
          <a:xfrm>
            <a:off x="4036375" y="1912672"/>
            <a:ext cx="1395900" cy="1185490"/>
            <a:chOff x="4141075" y="1802610"/>
            <a:chExt cx="1395900" cy="1185490"/>
          </a:xfrm>
        </p:grpSpPr>
        <p:pic>
          <p:nvPicPr>
            <p:cNvPr id="159" name="Google Shape;159;g106e2f4904d_0_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10400" y="1802610"/>
              <a:ext cx="8572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g106e2f4904d_0_61"/>
            <p:cNvSpPr txBox="1"/>
            <p:nvPr/>
          </p:nvSpPr>
          <p:spPr>
            <a:xfrm>
              <a:off x="4141075" y="2572600"/>
              <a:ext cx="139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rgbClr val="4A86E8"/>
                  </a:solidFill>
                </a:rPr>
                <a:t>VENDEDOR</a:t>
              </a:r>
              <a:endParaRPr b="1" sz="1500">
                <a:solidFill>
                  <a:srgbClr val="4A86E8"/>
                </a:solidFill>
              </a:endParaRPr>
            </a:p>
          </p:txBody>
        </p:sp>
      </p:grpSp>
      <p:grpSp>
        <p:nvGrpSpPr>
          <p:cNvPr id="161" name="Google Shape;161;g106e2f4904d_0_61"/>
          <p:cNvGrpSpPr/>
          <p:nvPr/>
        </p:nvGrpSpPr>
        <p:grpSpPr>
          <a:xfrm>
            <a:off x="4036375" y="4754210"/>
            <a:ext cx="1395900" cy="1178365"/>
            <a:chOff x="4141075" y="4091085"/>
            <a:chExt cx="1395900" cy="1178365"/>
          </a:xfrm>
        </p:grpSpPr>
        <p:pic>
          <p:nvPicPr>
            <p:cNvPr id="162" name="Google Shape;162;g106e2f4904d_0_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10400" y="4091085"/>
              <a:ext cx="8572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g106e2f4904d_0_61"/>
            <p:cNvSpPr txBox="1"/>
            <p:nvPr/>
          </p:nvSpPr>
          <p:spPr>
            <a:xfrm>
              <a:off x="4141075" y="4853950"/>
              <a:ext cx="139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rgbClr val="E06666"/>
                  </a:solidFill>
                </a:rPr>
                <a:t>LEILOEIRO</a:t>
              </a:r>
              <a:endParaRPr b="1" sz="1500">
                <a:solidFill>
                  <a:srgbClr val="E06666"/>
                </a:solidFill>
              </a:endParaRPr>
            </a:p>
          </p:txBody>
        </p:sp>
      </p:grpSp>
      <p:pic>
        <p:nvPicPr>
          <p:cNvPr id="164" name="Google Shape;164;g106e2f4904d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1" y="1122675"/>
            <a:ext cx="5343875" cy="53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06e2f4904d_0_61"/>
          <p:cNvSpPr/>
          <p:nvPr/>
        </p:nvSpPr>
        <p:spPr>
          <a:xfrm>
            <a:off x="4489975" y="3256588"/>
            <a:ext cx="488700" cy="1339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g106e2f4904d_0_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3325" y="399220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06e2f4904d_0_61"/>
          <p:cNvSpPr txBox="1"/>
          <p:nvPr/>
        </p:nvSpPr>
        <p:spPr>
          <a:xfrm>
            <a:off x="6195575" y="2478500"/>
            <a:ext cx="3105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A86E8"/>
                </a:solidFill>
              </a:rPr>
              <a:t>NOME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A86E8"/>
                </a:solidFill>
              </a:rPr>
              <a:t>DESCRIÇÃO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A86E8"/>
                </a:solidFill>
              </a:rPr>
              <a:t>ESTADO DO PRODUTO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A86E8"/>
                </a:solidFill>
              </a:rPr>
              <a:t>VALOR RESERVA</a:t>
            </a:r>
            <a:endParaRPr b="1" sz="1500">
              <a:solidFill>
                <a:srgbClr val="4A86E8"/>
              </a:solidFill>
            </a:endParaRPr>
          </a:p>
        </p:txBody>
      </p:sp>
      <p:sp>
        <p:nvSpPr>
          <p:cNvPr id="168" name="Google Shape;168;g106e2f4904d_0_61"/>
          <p:cNvSpPr txBox="1"/>
          <p:nvPr/>
        </p:nvSpPr>
        <p:spPr>
          <a:xfrm>
            <a:off x="6195575" y="4202300"/>
            <a:ext cx="310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06666"/>
                </a:solidFill>
              </a:rPr>
              <a:t>VALOR MÍNIMO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06666"/>
                </a:solidFill>
              </a:rPr>
              <a:t>VALOR MÍN POR LANCE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06666"/>
                </a:solidFill>
              </a:rPr>
              <a:t>PERÍODO</a:t>
            </a:r>
            <a:endParaRPr b="1">
              <a:solidFill>
                <a:srgbClr val="E0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Caso de Uso: Cadastrar Lote</a:t>
            </a:r>
            <a:endParaRPr/>
          </a:p>
        </p:txBody>
      </p:sp>
      <p:sp>
        <p:nvSpPr>
          <p:cNvPr id="174" name="Google Shape;174;p4"/>
          <p:cNvSpPr txBox="1"/>
          <p:nvPr>
            <p:ph idx="12" type="sldNum"/>
          </p:nvPr>
        </p:nvSpPr>
        <p:spPr>
          <a:xfrm>
            <a:off x="6553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5" name="Google Shape;1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38" y="1585923"/>
            <a:ext cx="53435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e2f4904d_0_68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 uso: Realizar leilão</a:t>
            </a:r>
            <a:endParaRPr/>
          </a:p>
        </p:txBody>
      </p:sp>
      <p:sp>
        <p:nvSpPr>
          <p:cNvPr id="182" name="Google Shape;182;g106e2f4904d_0_68"/>
          <p:cNvSpPr txBox="1"/>
          <p:nvPr>
            <p:ph idx="1" type="body"/>
          </p:nvPr>
        </p:nvSpPr>
        <p:spPr>
          <a:xfrm>
            <a:off x="457200" y="1268750"/>
            <a:ext cx="5748000" cy="54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2000"/>
              <a:t>No horário inicial marcado o sistema disponibiliza o lote para leilão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2000"/>
              <a:t>Após o início do leilão, compradores podem fazer seus lances no lote ofertado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2000"/>
              <a:t>O sistema faz a validação do lance, verificando se é maior que o valor mínimo do lote e tem um valor de incremento maior que o estabelecido em relação ao maior lance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2000"/>
              <a:t>No fim do período de leilão, o comprador que fez o maior lance faz o pagamento do lance e da taxa de comissão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2000"/>
              <a:t>Leiloeiro registra pagamento do comprador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2000"/>
              <a:t>Sistema atribui como vencedor do lote o comprador pagante.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06e2f4904d_0_68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4" name="Google Shape;184;g106e2f4904d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199" y="1422425"/>
            <a:ext cx="3001750" cy="28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6e2f4904d_2_8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alternativo e exceções</a:t>
            </a:r>
            <a:endParaRPr/>
          </a:p>
        </p:txBody>
      </p:sp>
      <p:sp>
        <p:nvSpPr>
          <p:cNvPr id="191" name="Google Shape;191;g106e2f4904d_2_8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Cancelar leilão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Solicitação feita antes do início do leilão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Leilão deletado do sistema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Leilão fracassado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Leilão não atinge valor de reserva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Vendedor pode realizar novo leilão</a:t>
            </a:r>
            <a:endParaRPr/>
          </a:p>
        </p:txBody>
      </p:sp>
      <p:sp>
        <p:nvSpPr>
          <p:cNvPr id="192" name="Google Shape;192;g106e2f4904d_2_8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6e2f4904d_0_22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9" name="Google Shape;199;g106e2f4904d_0_22"/>
          <p:cNvPicPr preferRelativeResize="0"/>
          <p:nvPr/>
        </p:nvPicPr>
        <p:blipFill rotWithShape="1">
          <a:blip r:embed="rId3">
            <a:alphaModFix/>
          </a:blip>
          <a:srcRect b="0" l="-1270" r="1269" t="0"/>
          <a:stretch/>
        </p:blipFill>
        <p:spPr>
          <a:xfrm>
            <a:off x="1052500" y="1000174"/>
            <a:ext cx="7038975" cy="56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06e2f4904d_0_22"/>
          <p:cNvSpPr txBox="1"/>
          <p:nvPr/>
        </p:nvSpPr>
        <p:spPr>
          <a:xfrm>
            <a:off x="326700" y="174150"/>
            <a:ext cx="836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Diagrama de Classes</a:t>
            </a:r>
            <a:endParaRPr b="1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6e2f4904d_0_75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Caso de uso: Gerar Relatório</a:t>
            </a:r>
            <a:endParaRPr/>
          </a:p>
        </p:txBody>
      </p:sp>
      <p:sp>
        <p:nvSpPr>
          <p:cNvPr id="207" name="Google Shape;207;g106e2f4904d_0_75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2000"/>
              <a:t>Leiloeiro escolhe o período de tempo referente às informações do relatório assim como se deseja visualizar as informações de desempenho do sistema ou de faturamento e solicita a geração do relatório.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2000"/>
              <a:t>O sistema consulta quantos usuários novos ganhou no período de tempo.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2000"/>
              <a:t>O Sistema busca por leilões fechados no período de tempo.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2000"/>
              <a:t>O Sistema busca por leilões ativos.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2000"/>
              <a:t>O Sistema busca informações sobre os leilões ativos. (usuários acompanhando o leilão, valores de reserva)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2000"/>
              <a:t>O sistema levanta o total arrecadado pelas comissões dos leilões fechados.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2000"/>
              <a:t>O relatório é gerado.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2000"/>
              <a:t>Fim do caso de uso.</a:t>
            </a:r>
            <a:endParaRPr sz="2000"/>
          </a:p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208" name="Google Shape;208;g106e2f4904d_0_75"/>
          <p:cNvSpPr txBox="1"/>
          <p:nvPr/>
        </p:nvSpPr>
        <p:spPr>
          <a:xfrm>
            <a:off x="1353600" y="5961350"/>
            <a:ext cx="733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FF0000"/>
                </a:solidFill>
              </a:rPr>
              <a:t>OBS: restrito apenas para administradores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563c13c0f_0_0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Fluxos alternativos</a:t>
            </a:r>
            <a:endParaRPr/>
          </a:p>
        </p:txBody>
      </p:sp>
      <p:sp>
        <p:nvSpPr>
          <p:cNvPr id="215" name="Google Shape;215;g10563c13c0f_0_0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Gerar Relatório de desempenho:</a:t>
            </a:r>
            <a:endParaRPr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Passos 6 é pulado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Gerar Relatório de faturamento:</a:t>
            </a:r>
            <a:r>
              <a:rPr lang="pt-BR"/>
              <a:t> </a:t>
            </a:r>
            <a:endParaRPr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Passos 2 - 5 são pulados.</a:t>
            </a:r>
            <a:endParaRPr sz="2000"/>
          </a:p>
        </p:txBody>
      </p:sp>
      <p:sp>
        <p:nvSpPr>
          <p:cNvPr id="216" name="Google Shape;216;g10563c13c0f_0_0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6e2f4904d_0_33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3" name="Google Shape;223;g106e2f4904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1519225"/>
            <a:ext cx="753427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06e2f4904d_0_33"/>
          <p:cNvSpPr txBox="1"/>
          <p:nvPr/>
        </p:nvSpPr>
        <p:spPr>
          <a:xfrm>
            <a:off x="905413" y="597225"/>
            <a:ext cx="7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 Uso: Gerar Relatório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9" name="Google Shape;49;p2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Escopo do projeto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Casos de uso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Apresentação prática</a:t>
            </a:r>
            <a:endParaRPr/>
          </a:p>
        </p:txBody>
      </p:sp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6553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6e2f4904d_1_136"/>
          <p:cNvSpPr txBox="1"/>
          <p:nvPr>
            <p:ph type="title"/>
          </p:nvPr>
        </p:nvSpPr>
        <p:spPr>
          <a:xfrm>
            <a:off x="457200" y="285751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Apresentação prática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06e2f4904d_1_136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6e2f4904d_0_15"/>
          <p:cNvSpPr txBox="1"/>
          <p:nvPr>
            <p:ph type="title"/>
          </p:nvPr>
        </p:nvSpPr>
        <p:spPr>
          <a:xfrm>
            <a:off x="457200" y="285751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Escopo do projeto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06e2f4904d_0_15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Game Auction</a:t>
            </a:r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Plataforma de realização de leilões virtuais para artigos de videogames novos e usados</a:t>
            </a:r>
            <a:endParaRPr/>
          </a:p>
        </p:txBody>
      </p:sp>
      <p:sp>
        <p:nvSpPr>
          <p:cNvPr id="64" name="Google Shape;64;p3"/>
          <p:cNvSpPr txBox="1"/>
          <p:nvPr>
            <p:ph idx="12" type="sldNum"/>
          </p:nvPr>
        </p:nvSpPr>
        <p:spPr>
          <a:xfrm>
            <a:off x="6553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5" name="Google Shape;6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717350"/>
            <a:ext cx="60960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6e2f4904d_0_54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 e Restrições</a:t>
            </a:r>
            <a:endParaRPr/>
          </a:p>
        </p:txBody>
      </p:sp>
      <p:sp>
        <p:nvSpPr>
          <p:cNvPr id="72" name="Google Shape;72;g106e2f4904d_0_54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Sistema administrado por um (ou mais) leiloeiro(s).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o cadastro de usuários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Usuários podem dar lances em anúncios e ofertar lotes de produtos também (são vendedores e compradores ao mesmo tempo)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</a:t>
            </a:r>
            <a:r>
              <a:rPr lang="pt-BR"/>
              <a:t>dministradores podem solicitar a geração de relatórios de movimentações econômicas e de desempenho do sistema.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Transações monetárias são feitas externamente ao sistema e confirmadas pelo leiloeiro dentro do sistema.</a:t>
            </a:r>
            <a:endParaRPr/>
          </a:p>
        </p:txBody>
      </p:sp>
      <p:sp>
        <p:nvSpPr>
          <p:cNvPr id="73" name="Google Shape;73;g106e2f4904d_0_54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e2f4904d_1_9"/>
          <p:cNvSpPr txBox="1"/>
          <p:nvPr>
            <p:ph type="title"/>
          </p:nvPr>
        </p:nvSpPr>
        <p:spPr>
          <a:xfrm>
            <a:off x="457200" y="285751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Casos de Uso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06e2f4904d_1_9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e2f4904d_1_0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Diagrama de Casos de Uso</a:t>
            </a:r>
            <a:endParaRPr/>
          </a:p>
        </p:txBody>
      </p:sp>
      <p:sp>
        <p:nvSpPr>
          <p:cNvPr id="86" name="Google Shape;86;g106e2f4904d_1_0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7" name="Google Shape;87;g106e2f4904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75" y="1735285"/>
            <a:ext cx="406717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06e2f4904d_1_0"/>
          <p:cNvSpPr txBox="1"/>
          <p:nvPr/>
        </p:nvSpPr>
        <p:spPr>
          <a:xfrm>
            <a:off x="5095500" y="1535625"/>
            <a:ext cx="35913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</a:rPr>
              <a:t>Casos de uso:</a:t>
            </a:r>
            <a:endParaRPr sz="25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Cadastrar / ofertar lote;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Realizar leilão;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Gerar relatórios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Atores:</a:t>
            </a:r>
            <a:endParaRPr sz="25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Comprador;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Vendedor;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Leiloeiro.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e2f4904d_1_34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 Uso: Cadastrar Lote</a:t>
            </a:r>
            <a:endParaRPr/>
          </a:p>
        </p:txBody>
      </p:sp>
      <p:sp>
        <p:nvSpPr>
          <p:cNvPr id="95" name="Google Shape;95;g106e2f4904d_1_34"/>
          <p:cNvSpPr txBox="1"/>
          <p:nvPr>
            <p:ph idx="1" type="body"/>
          </p:nvPr>
        </p:nvSpPr>
        <p:spPr>
          <a:xfrm>
            <a:off x="457200" y="1594550"/>
            <a:ext cx="3504000" cy="48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>
                <a:solidFill>
                  <a:srgbClr val="4A86E8"/>
                </a:solidFill>
              </a:rPr>
              <a:t>Vendedor</a:t>
            </a:r>
            <a:r>
              <a:rPr lang="pt-BR" sz="1700"/>
              <a:t> inicia o cadastro de um lote;</a:t>
            </a:r>
            <a:endParaRPr sz="1700"/>
          </a:p>
        </p:txBody>
      </p:sp>
      <p:sp>
        <p:nvSpPr>
          <p:cNvPr id="96" name="Google Shape;96;g106e2f4904d_1_34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7" name="Google Shape;97;g106e2f4904d_1_34"/>
          <p:cNvGrpSpPr/>
          <p:nvPr/>
        </p:nvGrpSpPr>
        <p:grpSpPr>
          <a:xfrm>
            <a:off x="4036375" y="1912672"/>
            <a:ext cx="1395900" cy="1185490"/>
            <a:chOff x="4141075" y="1802610"/>
            <a:chExt cx="1395900" cy="1185490"/>
          </a:xfrm>
        </p:grpSpPr>
        <p:pic>
          <p:nvPicPr>
            <p:cNvPr id="98" name="Google Shape;98;g106e2f4904d_1_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10400" y="1802610"/>
              <a:ext cx="8572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g106e2f4904d_1_34"/>
            <p:cNvSpPr txBox="1"/>
            <p:nvPr/>
          </p:nvSpPr>
          <p:spPr>
            <a:xfrm>
              <a:off x="4141075" y="2572600"/>
              <a:ext cx="139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rgbClr val="4A86E8"/>
                  </a:solidFill>
                </a:rPr>
                <a:t>VENDEDOR</a:t>
              </a:r>
              <a:endParaRPr b="1" sz="1500">
                <a:solidFill>
                  <a:srgbClr val="4A86E8"/>
                </a:solidFill>
              </a:endParaRPr>
            </a:p>
          </p:txBody>
        </p:sp>
      </p:grpSp>
      <p:pic>
        <p:nvPicPr>
          <p:cNvPr id="100" name="Google Shape;100;g106e2f4904d_1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122675"/>
            <a:ext cx="5343875" cy="53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e2f4904d_1_50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 Uso: Cadastrar Lote</a:t>
            </a:r>
            <a:endParaRPr/>
          </a:p>
        </p:txBody>
      </p:sp>
      <p:sp>
        <p:nvSpPr>
          <p:cNvPr id="107" name="Google Shape;107;g106e2f4904d_1_50"/>
          <p:cNvSpPr txBox="1"/>
          <p:nvPr>
            <p:ph idx="1" type="body"/>
          </p:nvPr>
        </p:nvSpPr>
        <p:spPr>
          <a:xfrm>
            <a:off x="457200" y="1594550"/>
            <a:ext cx="3504000" cy="48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>
                <a:solidFill>
                  <a:srgbClr val="4A86E8"/>
                </a:solidFill>
              </a:rPr>
              <a:t>Vendedor</a:t>
            </a:r>
            <a:r>
              <a:rPr lang="pt-BR" sz="1700"/>
              <a:t> inicia o cadastro de um lote;</a:t>
            </a:r>
            <a:endParaRPr sz="1700"/>
          </a:p>
          <a:p>
            <a:pPr indent="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>
                <a:solidFill>
                  <a:srgbClr val="4A86E8"/>
                </a:solidFill>
              </a:rPr>
              <a:t>Vendedor</a:t>
            </a:r>
            <a:r>
              <a:rPr lang="pt-BR" sz="1700"/>
              <a:t> insere algumas informações e espera a liberação do lote para leilão pelo leiloeiro;</a:t>
            </a:r>
            <a:endParaRPr sz="1700"/>
          </a:p>
        </p:txBody>
      </p:sp>
      <p:sp>
        <p:nvSpPr>
          <p:cNvPr id="108" name="Google Shape;108;g106e2f4904d_1_50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09" name="Google Shape;109;g106e2f4904d_1_50"/>
          <p:cNvGrpSpPr/>
          <p:nvPr/>
        </p:nvGrpSpPr>
        <p:grpSpPr>
          <a:xfrm>
            <a:off x="4036375" y="1912672"/>
            <a:ext cx="1395900" cy="1185490"/>
            <a:chOff x="4141075" y="1802610"/>
            <a:chExt cx="1395900" cy="1185490"/>
          </a:xfrm>
        </p:grpSpPr>
        <p:pic>
          <p:nvPicPr>
            <p:cNvPr id="110" name="Google Shape;110;g106e2f4904d_1_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10400" y="1802610"/>
              <a:ext cx="8572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g106e2f4904d_1_50"/>
            <p:cNvSpPr txBox="1"/>
            <p:nvPr/>
          </p:nvSpPr>
          <p:spPr>
            <a:xfrm>
              <a:off x="4141075" y="2572600"/>
              <a:ext cx="139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rgbClr val="4A86E8"/>
                  </a:solidFill>
                </a:rPr>
                <a:t>VENDEDOR</a:t>
              </a:r>
              <a:endParaRPr b="1" sz="1500">
                <a:solidFill>
                  <a:srgbClr val="4A86E8"/>
                </a:solidFill>
              </a:endParaRPr>
            </a:p>
          </p:txBody>
        </p:sp>
      </p:grpSp>
      <p:pic>
        <p:nvPicPr>
          <p:cNvPr id="112" name="Google Shape;112;g106e2f4904d_1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122675"/>
            <a:ext cx="5343875" cy="53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06e2f4904d_1_50"/>
          <p:cNvSpPr txBox="1"/>
          <p:nvPr/>
        </p:nvSpPr>
        <p:spPr>
          <a:xfrm>
            <a:off x="6195575" y="2478500"/>
            <a:ext cx="3105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A86E8"/>
                </a:solidFill>
              </a:rPr>
              <a:t>NOME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A86E8"/>
                </a:solidFill>
              </a:rPr>
              <a:t>DESCRIÇÃO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A86E8"/>
                </a:solidFill>
              </a:rPr>
              <a:t>ESTADO DO PRODUTO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A86E8"/>
                </a:solidFill>
              </a:rPr>
              <a:t>VALOR RESERVA</a:t>
            </a:r>
            <a:endParaRPr b="1" sz="1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PCS">
      <a:dk1>
        <a:srgbClr val="000000"/>
      </a:dk1>
      <a:lt1>
        <a:srgbClr val="FFFFFF"/>
      </a:lt1>
      <a:dk2>
        <a:srgbClr val="3A5AA6"/>
      </a:dk2>
      <a:lt2>
        <a:srgbClr val="D2D2D2"/>
      </a:lt2>
      <a:accent1>
        <a:srgbClr val="3A5AA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2014-06-05T18:48:43Z</dcterms:created>
  <dc:creator>Fabio L. S.</dc:creator>
</cp:coreProperties>
</file>