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75" r:id="rId3"/>
    <p:sldId id="276" r:id="rId4"/>
    <p:sldId id="261" r:id="rId5"/>
    <p:sldId id="262" r:id="rId6"/>
    <p:sldId id="263" r:id="rId7"/>
    <p:sldId id="264" r:id="rId8"/>
    <p:sldId id="265" r:id="rId9"/>
    <p:sldId id="266" r:id="rId10"/>
    <p:sldId id="260" r:id="rId11"/>
    <p:sldId id="258" r:id="rId12"/>
    <p:sldId id="277" r:id="rId13"/>
    <p:sldId id="278" r:id="rId14"/>
    <p:sldId id="279" r:id="rId15"/>
    <p:sldId id="280" r:id="rId16"/>
    <p:sldId id="281" r:id="rId17"/>
    <p:sldId id="259" r:id="rId18"/>
    <p:sldId id="257" r:id="rId19"/>
    <p:sldId id="267" r:id="rId20"/>
    <p:sldId id="283" r:id="rId21"/>
    <p:sldId id="285" r:id="rId22"/>
    <p:sldId id="286" r:id="rId23"/>
    <p:sldId id="287" r:id="rId24"/>
    <p:sldId id="289" r:id="rId25"/>
    <p:sldId id="288" r:id="rId26"/>
    <p:sldId id="296" r:id="rId27"/>
    <p:sldId id="284" r:id="rId28"/>
    <p:sldId id="290" r:id="rId29"/>
    <p:sldId id="291" r:id="rId30"/>
    <p:sldId id="292" r:id="rId31"/>
    <p:sldId id="293" r:id="rId32"/>
    <p:sldId id="294" r:id="rId33"/>
    <p:sldId id="295" r:id="rId34"/>
    <p:sldId id="297" r:id="rId3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643"/>
  </p:normalViewPr>
  <p:slideViewPr>
    <p:cSldViewPr snapToGrid="0" snapToObjects="1">
      <p:cViewPr>
        <p:scale>
          <a:sx n="96" d="100"/>
          <a:sy n="96" d="100"/>
        </p:scale>
        <p:origin x="62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878CC7-FA18-438D-8F13-91F590F3D152}" type="doc">
      <dgm:prSet loTypeId="urn:microsoft.com/office/officeart/2005/8/layout/venn1" loCatId="relationship" qsTypeId="urn:microsoft.com/office/officeart/2005/8/quickstyle/simple1" qsCatId="simple" csTypeId="urn:microsoft.com/office/officeart/2005/8/colors/accent1_2" csCatId="accent1" phldr="1"/>
      <dgm:spPr/>
    </dgm:pt>
    <dgm:pt modelId="{0FF5BB33-3001-4D2C-940D-D5DB9545F9FE}">
      <dgm:prSet phldrT="[Text]"/>
      <dgm:spPr>
        <a:solidFill>
          <a:schemeClr val="bg1">
            <a:lumMod val="95000"/>
            <a:alpha val="50000"/>
          </a:schemeClr>
        </a:solidFill>
        <a:ln>
          <a:solidFill>
            <a:schemeClr val="bg1">
              <a:lumMod val="85000"/>
            </a:schemeClr>
          </a:solidFill>
        </a:ln>
      </dgm:spPr>
      <dgm:t>
        <a:bodyPr/>
        <a:lstStyle/>
        <a:p>
          <a:r>
            <a:rPr lang="sv-SE" b="1" dirty="0" smtClean="0"/>
            <a:t>Ledare</a:t>
          </a:r>
          <a:endParaRPr lang="sv-SE" b="1" dirty="0"/>
        </a:p>
      </dgm:t>
    </dgm:pt>
    <dgm:pt modelId="{98F9A64D-29B8-4DAE-91D7-BE14357B662A}" type="parTrans" cxnId="{E7A7F334-D5C9-4353-9AED-5D62782A8630}">
      <dgm:prSet/>
      <dgm:spPr/>
      <dgm:t>
        <a:bodyPr/>
        <a:lstStyle/>
        <a:p>
          <a:endParaRPr lang="sv-SE"/>
        </a:p>
      </dgm:t>
    </dgm:pt>
    <dgm:pt modelId="{4881D875-A390-4D2B-A377-3F923CF16734}" type="sibTrans" cxnId="{E7A7F334-D5C9-4353-9AED-5D62782A8630}">
      <dgm:prSet/>
      <dgm:spPr/>
      <dgm:t>
        <a:bodyPr/>
        <a:lstStyle/>
        <a:p>
          <a:endParaRPr lang="sv-SE"/>
        </a:p>
      </dgm:t>
    </dgm:pt>
    <dgm:pt modelId="{6494F483-226E-4877-B831-23EFE26035AC}">
      <dgm:prSet phldrT="[Text]"/>
      <dgm:spPr>
        <a:solidFill>
          <a:schemeClr val="bg1">
            <a:lumMod val="95000"/>
            <a:alpha val="50000"/>
          </a:schemeClr>
        </a:solidFill>
        <a:ln>
          <a:solidFill>
            <a:schemeClr val="bg1">
              <a:lumMod val="85000"/>
            </a:schemeClr>
          </a:solidFill>
        </a:ln>
      </dgm:spPr>
      <dgm:t>
        <a:bodyPr/>
        <a:lstStyle/>
        <a:p>
          <a:r>
            <a:rPr lang="sv-SE" b="1" dirty="0" smtClean="0"/>
            <a:t>Coach</a:t>
          </a:r>
          <a:endParaRPr lang="sv-SE" b="1" dirty="0"/>
        </a:p>
      </dgm:t>
    </dgm:pt>
    <dgm:pt modelId="{F2BAF7E9-FCF9-4D09-AEA8-77EBC1C8DA9F}" type="parTrans" cxnId="{13DF2BA9-D6F8-4D7C-9F2A-10F246446BCA}">
      <dgm:prSet/>
      <dgm:spPr/>
      <dgm:t>
        <a:bodyPr/>
        <a:lstStyle/>
        <a:p>
          <a:endParaRPr lang="sv-SE"/>
        </a:p>
      </dgm:t>
    </dgm:pt>
    <dgm:pt modelId="{558228C4-CE2D-4E9F-9D4A-75C5692CB565}" type="sibTrans" cxnId="{13DF2BA9-D6F8-4D7C-9F2A-10F246446BCA}">
      <dgm:prSet/>
      <dgm:spPr/>
      <dgm:t>
        <a:bodyPr/>
        <a:lstStyle/>
        <a:p>
          <a:endParaRPr lang="sv-SE"/>
        </a:p>
      </dgm:t>
    </dgm:pt>
    <dgm:pt modelId="{E97BAA23-6449-414D-8798-E813C9532BB3}">
      <dgm:prSet phldrT="[Text]"/>
      <dgm:spPr>
        <a:solidFill>
          <a:schemeClr val="bg1">
            <a:lumMod val="95000"/>
            <a:alpha val="50000"/>
          </a:schemeClr>
        </a:solidFill>
        <a:ln>
          <a:solidFill>
            <a:schemeClr val="bg1">
              <a:lumMod val="85000"/>
            </a:schemeClr>
          </a:solidFill>
        </a:ln>
      </dgm:spPr>
      <dgm:t>
        <a:bodyPr/>
        <a:lstStyle/>
        <a:p>
          <a:r>
            <a:rPr lang="sv-SE" dirty="0" smtClean="0"/>
            <a:t>Visionär</a:t>
          </a:r>
          <a:endParaRPr lang="sv-SE" dirty="0"/>
        </a:p>
      </dgm:t>
    </dgm:pt>
    <dgm:pt modelId="{7649BE1C-1780-414B-AF75-63C5FFDEEFB3}" type="parTrans" cxnId="{58E8B1B5-E0E3-428F-8F57-432A2994BEF7}">
      <dgm:prSet/>
      <dgm:spPr/>
      <dgm:t>
        <a:bodyPr/>
        <a:lstStyle/>
        <a:p>
          <a:endParaRPr lang="sv-SE"/>
        </a:p>
      </dgm:t>
    </dgm:pt>
    <dgm:pt modelId="{91AA822D-CB2F-4442-9AC5-45EE989D3301}" type="sibTrans" cxnId="{58E8B1B5-E0E3-428F-8F57-432A2994BEF7}">
      <dgm:prSet/>
      <dgm:spPr/>
      <dgm:t>
        <a:bodyPr/>
        <a:lstStyle/>
        <a:p>
          <a:endParaRPr lang="sv-SE"/>
        </a:p>
      </dgm:t>
    </dgm:pt>
    <dgm:pt modelId="{28C0C692-DBFF-439B-87DD-4E88E46EC265}">
      <dgm:prSet phldrT="[Text]"/>
      <dgm:spPr>
        <a:solidFill>
          <a:schemeClr val="bg1">
            <a:lumMod val="95000"/>
            <a:alpha val="50000"/>
          </a:schemeClr>
        </a:solidFill>
        <a:ln>
          <a:solidFill>
            <a:schemeClr val="bg1">
              <a:lumMod val="85000"/>
            </a:schemeClr>
          </a:solidFill>
        </a:ln>
      </dgm:spPr>
      <dgm:t>
        <a:bodyPr/>
        <a:lstStyle/>
        <a:p>
          <a:r>
            <a:rPr lang="sv-SE" dirty="0" smtClean="0"/>
            <a:t>Strateg</a:t>
          </a:r>
          <a:endParaRPr lang="sv-SE" dirty="0"/>
        </a:p>
      </dgm:t>
    </dgm:pt>
    <dgm:pt modelId="{43D47381-CE1D-473B-BD1D-D15C3E5825F1}" type="parTrans" cxnId="{413AC3C5-EF6B-450F-A116-FFC65BF48EBB}">
      <dgm:prSet/>
      <dgm:spPr/>
      <dgm:t>
        <a:bodyPr/>
        <a:lstStyle/>
        <a:p>
          <a:endParaRPr lang="sv-SE"/>
        </a:p>
      </dgm:t>
    </dgm:pt>
    <dgm:pt modelId="{D718D53A-2822-4207-8D47-363082CFDB7E}" type="sibTrans" cxnId="{413AC3C5-EF6B-450F-A116-FFC65BF48EBB}">
      <dgm:prSet/>
      <dgm:spPr/>
      <dgm:t>
        <a:bodyPr/>
        <a:lstStyle/>
        <a:p>
          <a:endParaRPr lang="sv-SE"/>
        </a:p>
      </dgm:t>
    </dgm:pt>
    <dgm:pt modelId="{7547A77F-E1D1-4C3F-8E4C-09B59D74F393}">
      <dgm:prSet phldrT="[Text]"/>
      <dgm:spPr>
        <a:solidFill>
          <a:schemeClr val="bg1">
            <a:lumMod val="95000"/>
            <a:alpha val="50000"/>
          </a:schemeClr>
        </a:solidFill>
        <a:ln>
          <a:solidFill>
            <a:schemeClr val="bg1">
              <a:lumMod val="85000"/>
            </a:schemeClr>
          </a:solidFill>
        </a:ln>
      </dgm:spPr>
      <dgm:t>
        <a:bodyPr/>
        <a:lstStyle/>
        <a:p>
          <a:r>
            <a:rPr lang="sv-SE" dirty="0" smtClean="0"/>
            <a:t>Visa riktingen</a:t>
          </a:r>
          <a:endParaRPr lang="sv-SE" dirty="0"/>
        </a:p>
      </dgm:t>
    </dgm:pt>
    <dgm:pt modelId="{682EC26F-1D17-4870-96DD-2531D89652F8}" type="parTrans" cxnId="{7FD6E3F0-2F23-4621-82CA-3FB6E64AA3EE}">
      <dgm:prSet/>
      <dgm:spPr/>
      <dgm:t>
        <a:bodyPr/>
        <a:lstStyle/>
        <a:p>
          <a:endParaRPr lang="sv-SE"/>
        </a:p>
      </dgm:t>
    </dgm:pt>
    <dgm:pt modelId="{399FD2FC-1C55-47E2-963F-D787A6210848}" type="sibTrans" cxnId="{7FD6E3F0-2F23-4621-82CA-3FB6E64AA3EE}">
      <dgm:prSet/>
      <dgm:spPr/>
      <dgm:t>
        <a:bodyPr/>
        <a:lstStyle/>
        <a:p>
          <a:endParaRPr lang="sv-SE"/>
        </a:p>
      </dgm:t>
    </dgm:pt>
    <dgm:pt modelId="{3A589645-0CC0-418D-B98D-16B02A716D60}">
      <dgm:prSet phldrT="[Text]"/>
      <dgm:spPr>
        <a:solidFill>
          <a:schemeClr val="bg1">
            <a:lumMod val="95000"/>
            <a:alpha val="50000"/>
          </a:schemeClr>
        </a:solidFill>
        <a:ln>
          <a:solidFill>
            <a:schemeClr val="bg1">
              <a:lumMod val="85000"/>
            </a:schemeClr>
          </a:solidFill>
        </a:ln>
      </dgm:spPr>
      <dgm:t>
        <a:bodyPr/>
        <a:lstStyle/>
        <a:p>
          <a:r>
            <a:rPr lang="sv-SE" dirty="0" smtClean="0"/>
            <a:t>Entusiasmera</a:t>
          </a:r>
          <a:endParaRPr lang="sv-SE" dirty="0"/>
        </a:p>
      </dgm:t>
    </dgm:pt>
    <dgm:pt modelId="{3A69ADC4-648E-4EF9-A6A6-90303C9DECC5}" type="parTrans" cxnId="{32B05571-3EB8-4A76-AF63-F98681527A91}">
      <dgm:prSet/>
      <dgm:spPr/>
      <dgm:t>
        <a:bodyPr/>
        <a:lstStyle/>
        <a:p>
          <a:endParaRPr lang="sv-SE"/>
        </a:p>
      </dgm:t>
    </dgm:pt>
    <dgm:pt modelId="{D2C8F0AB-42AE-4346-8800-514B808E1BD0}" type="sibTrans" cxnId="{32B05571-3EB8-4A76-AF63-F98681527A91}">
      <dgm:prSet/>
      <dgm:spPr/>
      <dgm:t>
        <a:bodyPr/>
        <a:lstStyle/>
        <a:p>
          <a:endParaRPr lang="sv-SE"/>
        </a:p>
      </dgm:t>
    </dgm:pt>
    <dgm:pt modelId="{34D0FBDA-5680-463D-8675-ADCE3445F43A}">
      <dgm:prSet phldrT="[Text]"/>
      <dgm:spPr>
        <a:solidFill>
          <a:schemeClr val="bg1">
            <a:lumMod val="95000"/>
            <a:alpha val="50000"/>
          </a:schemeClr>
        </a:solidFill>
        <a:ln>
          <a:solidFill>
            <a:schemeClr val="bg1">
              <a:lumMod val="85000"/>
            </a:schemeClr>
          </a:solidFill>
        </a:ln>
      </dgm:spPr>
      <dgm:t>
        <a:bodyPr/>
        <a:lstStyle/>
        <a:p>
          <a:r>
            <a:rPr lang="sv-SE" dirty="0" smtClean="0"/>
            <a:t>Ge energi, glädje, kreativitet</a:t>
          </a:r>
          <a:endParaRPr lang="sv-SE" dirty="0"/>
        </a:p>
      </dgm:t>
    </dgm:pt>
    <dgm:pt modelId="{E14E77D9-03D9-4718-8555-D0668C9AAA6E}" type="parTrans" cxnId="{DE41BAE9-EFA4-4523-8AF6-344B0B65CA4C}">
      <dgm:prSet/>
      <dgm:spPr/>
      <dgm:t>
        <a:bodyPr/>
        <a:lstStyle/>
        <a:p>
          <a:endParaRPr lang="sv-SE"/>
        </a:p>
      </dgm:t>
    </dgm:pt>
    <dgm:pt modelId="{7FC4900B-7B1F-49C4-9F1D-25BB33C8F277}" type="sibTrans" cxnId="{DE41BAE9-EFA4-4523-8AF6-344B0B65CA4C}">
      <dgm:prSet/>
      <dgm:spPr/>
      <dgm:t>
        <a:bodyPr/>
        <a:lstStyle/>
        <a:p>
          <a:endParaRPr lang="sv-SE"/>
        </a:p>
      </dgm:t>
    </dgm:pt>
    <dgm:pt modelId="{F6BC646D-2AB5-4B80-9759-C54E59A4F439}">
      <dgm:prSet phldrT="[Text]"/>
      <dgm:spPr>
        <a:solidFill>
          <a:schemeClr val="bg1">
            <a:lumMod val="95000"/>
            <a:alpha val="50000"/>
          </a:schemeClr>
        </a:solidFill>
        <a:ln>
          <a:solidFill>
            <a:schemeClr val="bg1">
              <a:lumMod val="85000"/>
            </a:schemeClr>
          </a:solidFill>
        </a:ln>
      </dgm:spPr>
      <dgm:t>
        <a:bodyPr/>
        <a:lstStyle/>
        <a:p>
          <a:r>
            <a:rPr lang="sv-SE" dirty="0" smtClean="0"/>
            <a:t>Vara förebild</a:t>
          </a:r>
          <a:endParaRPr lang="sv-SE" dirty="0"/>
        </a:p>
      </dgm:t>
    </dgm:pt>
    <dgm:pt modelId="{BFFB7142-6740-4E7D-9DD6-68C7D3E7EB53}" type="parTrans" cxnId="{705542DF-392D-49DC-8EF2-F1FFD85E04EE}">
      <dgm:prSet/>
      <dgm:spPr/>
      <dgm:t>
        <a:bodyPr/>
        <a:lstStyle/>
        <a:p>
          <a:endParaRPr lang="sv-SE"/>
        </a:p>
      </dgm:t>
    </dgm:pt>
    <dgm:pt modelId="{1B09FF7A-F17A-4813-A17B-2EA206CC0B06}" type="sibTrans" cxnId="{705542DF-392D-49DC-8EF2-F1FFD85E04EE}">
      <dgm:prSet/>
      <dgm:spPr/>
      <dgm:t>
        <a:bodyPr/>
        <a:lstStyle/>
        <a:p>
          <a:endParaRPr lang="sv-SE"/>
        </a:p>
      </dgm:t>
    </dgm:pt>
    <dgm:pt modelId="{B51CDF49-56B4-40A4-8989-A182415EAD2B}">
      <dgm:prSet phldrT="[Text]"/>
      <dgm:spPr>
        <a:solidFill>
          <a:schemeClr val="bg1">
            <a:lumMod val="95000"/>
            <a:alpha val="50000"/>
          </a:schemeClr>
        </a:solidFill>
        <a:ln>
          <a:solidFill>
            <a:schemeClr val="bg1">
              <a:lumMod val="85000"/>
            </a:schemeClr>
          </a:solidFill>
        </a:ln>
      </dgm:spPr>
      <dgm:t>
        <a:bodyPr/>
        <a:lstStyle/>
        <a:p>
          <a:r>
            <a:rPr lang="sv-SE" dirty="0" smtClean="0"/>
            <a:t>Stötta utveckla medarbetarna så att de kan ta ditt jobb</a:t>
          </a:r>
          <a:endParaRPr lang="sv-SE" dirty="0"/>
        </a:p>
      </dgm:t>
    </dgm:pt>
    <dgm:pt modelId="{78B10BCF-75BF-4A17-AEC4-CB2903F073A4}" type="parTrans" cxnId="{A5507BE3-4D2A-47B0-96D7-686768BF28C8}">
      <dgm:prSet/>
      <dgm:spPr/>
      <dgm:t>
        <a:bodyPr/>
        <a:lstStyle/>
        <a:p>
          <a:endParaRPr lang="sv-SE"/>
        </a:p>
      </dgm:t>
    </dgm:pt>
    <dgm:pt modelId="{5E9042B3-B56C-46C8-84FE-D725DB31380C}" type="sibTrans" cxnId="{A5507BE3-4D2A-47B0-96D7-686768BF28C8}">
      <dgm:prSet/>
      <dgm:spPr/>
      <dgm:t>
        <a:bodyPr/>
        <a:lstStyle/>
        <a:p>
          <a:endParaRPr lang="sv-SE"/>
        </a:p>
      </dgm:t>
    </dgm:pt>
    <dgm:pt modelId="{56D5C380-77F9-4C1D-AC3A-630B1A4B2F89}">
      <dgm:prSet phldrT="[Text]"/>
      <dgm:spPr>
        <a:solidFill>
          <a:schemeClr val="bg1">
            <a:lumMod val="95000"/>
            <a:alpha val="50000"/>
          </a:schemeClr>
        </a:solidFill>
        <a:ln>
          <a:solidFill>
            <a:schemeClr val="bg1">
              <a:lumMod val="85000"/>
            </a:schemeClr>
          </a:solidFill>
        </a:ln>
      </dgm:spPr>
      <dgm:t>
        <a:bodyPr/>
        <a:lstStyle/>
        <a:p>
          <a:r>
            <a:rPr lang="sv-SE" b="1" dirty="0" smtClean="0"/>
            <a:t>Chef</a:t>
          </a:r>
          <a:endParaRPr lang="sv-SE" b="1" dirty="0"/>
        </a:p>
      </dgm:t>
    </dgm:pt>
    <dgm:pt modelId="{04303724-357B-4EB7-A9A6-F3B3EC855954}" type="parTrans" cxnId="{5F5942D2-11D7-4466-A878-5DE46F605032}">
      <dgm:prSet/>
      <dgm:spPr/>
      <dgm:t>
        <a:bodyPr/>
        <a:lstStyle/>
        <a:p>
          <a:endParaRPr lang="sv-SE"/>
        </a:p>
      </dgm:t>
    </dgm:pt>
    <dgm:pt modelId="{39C17D72-5CA0-429C-97E4-DEEA6BCFA2C4}" type="sibTrans" cxnId="{5F5942D2-11D7-4466-A878-5DE46F605032}">
      <dgm:prSet/>
      <dgm:spPr/>
      <dgm:t>
        <a:bodyPr/>
        <a:lstStyle/>
        <a:p>
          <a:endParaRPr lang="sv-SE"/>
        </a:p>
      </dgm:t>
    </dgm:pt>
    <dgm:pt modelId="{E0ABCAD3-F2A0-4477-A526-FC76157E5FC4}">
      <dgm:prSet phldrT="[Text]"/>
      <dgm:spPr>
        <a:solidFill>
          <a:schemeClr val="bg1">
            <a:lumMod val="95000"/>
            <a:alpha val="50000"/>
          </a:schemeClr>
        </a:solidFill>
        <a:ln>
          <a:solidFill>
            <a:schemeClr val="bg1">
              <a:lumMod val="85000"/>
            </a:schemeClr>
          </a:solidFill>
        </a:ln>
      </dgm:spPr>
      <dgm:t>
        <a:bodyPr/>
        <a:lstStyle/>
        <a:p>
          <a:r>
            <a:rPr lang="sv-SE" dirty="0" smtClean="0"/>
            <a:t>Se individen</a:t>
          </a:r>
          <a:endParaRPr lang="sv-SE" dirty="0"/>
        </a:p>
      </dgm:t>
    </dgm:pt>
    <dgm:pt modelId="{C1CCDC61-69C1-4DC0-9C30-1E4879F8D00A}" type="parTrans" cxnId="{73D7F393-1515-426B-920A-F4DDF5B4E271}">
      <dgm:prSet/>
      <dgm:spPr/>
      <dgm:t>
        <a:bodyPr/>
        <a:lstStyle/>
        <a:p>
          <a:endParaRPr lang="sv-SE"/>
        </a:p>
      </dgm:t>
    </dgm:pt>
    <dgm:pt modelId="{D68C127F-4341-4456-A412-02E6A8D0B161}" type="sibTrans" cxnId="{73D7F393-1515-426B-920A-F4DDF5B4E271}">
      <dgm:prSet/>
      <dgm:spPr/>
      <dgm:t>
        <a:bodyPr/>
        <a:lstStyle/>
        <a:p>
          <a:endParaRPr lang="sv-SE"/>
        </a:p>
      </dgm:t>
    </dgm:pt>
    <dgm:pt modelId="{F760E639-9D67-49CB-B286-A8E6B8CA259C}">
      <dgm:prSet phldrT="[Text]"/>
      <dgm:spPr>
        <a:solidFill>
          <a:schemeClr val="bg1">
            <a:lumMod val="95000"/>
            <a:alpha val="50000"/>
          </a:schemeClr>
        </a:solidFill>
        <a:ln>
          <a:solidFill>
            <a:schemeClr val="bg1">
              <a:lumMod val="85000"/>
            </a:schemeClr>
          </a:solidFill>
        </a:ln>
      </dgm:spPr>
      <dgm:t>
        <a:bodyPr/>
        <a:lstStyle/>
        <a:p>
          <a:r>
            <a:rPr lang="sv-SE" dirty="0" smtClean="0"/>
            <a:t>Se olika individers jobb/insats</a:t>
          </a:r>
          <a:endParaRPr lang="sv-SE" dirty="0"/>
        </a:p>
      </dgm:t>
    </dgm:pt>
    <dgm:pt modelId="{BBEF1655-2DA6-401C-B32A-3688F7B08A48}" type="parTrans" cxnId="{D2B77567-76B0-4588-8D33-B9521DFBB263}">
      <dgm:prSet/>
      <dgm:spPr/>
      <dgm:t>
        <a:bodyPr/>
        <a:lstStyle/>
        <a:p>
          <a:endParaRPr lang="sv-SE"/>
        </a:p>
      </dgm:t>
    </dgm:pt>
    <dgm:pt modelId="{0298CE6B-2147-4C68-BA9C-61E52AD10430}" type="sibTrans" cxnId="{D2B77567-76B0-4588-8D33-B9521DFBB263}">
      <dgm:prSet/>
      <dgm:spPr/>
      <dgm:t>
        <a:bodyPr/>
        <a:lstStyle/>
        <a:p>
          <a:endParaRPr lang="sv-SE"/>
        </a:p>
      </dgm:t>
    </dgm:pt>
    <dgm:pt modelId="{6935412D-4CBF-4941-96FF-77A938EBD838}">
      <dgm:prSet phldrT="[Text]"/>
      <dgm:spPr>
        <a:solidFill>
          <a:schemeClr val="bg1">
            <a:lumMod val="95000"/>
            <a:alpha val="50000"/>
          </a:schemeClr>
        </a:solidFill>
        <a:ln>
          <a:solidFill>
            <a:schemeClr val="bg1">
              <a:lumMod val="85000"/>
            </a:schemeClr>
          </a:solidFill>
        </a:ln>
      </dgm:spPr>
      <dgm:t>
        <a:bodyPr/>
        <a:lstStyle/>
        <a:p>
          <a:r>
            <a:rPr lang="sv-SE" dirty="0" smtClean="0"/>
            <a:t>Utvecklingssamtal</a:t>
          </a:r>
          <a:endParaRPr lang="sv-SE" dirty="0"/>
        </a:p>
      </dgm:t>
    </dgm:pt>
    <dgm:pt modelId="{E5943D22-78CE-4A26-A169-59D4CCC426CD}" type="parTrans" cxnId="{7AE8BAB2-B063-48E8-A1C6-B951C6434D01}">
      <dgm:prSet/>
      <dgm:spPr/>
      <dgm:t>
        <a:bodyPr/>
        <a:lstStyle/>
        <a:p>
          <a:endParaRPr lang="sv-SE"/>
        </a:p>
      </dgm:t>
    </dgm:pt>
    <dgm:pt modelId="{A1054A62-7855-4E74-99B6-B9135F39D2B1}" type="sibTrans" cxnId="{7AE8BAB2-B063-48E8-A1C6-B951C6434D01}">
      <dgm:prSet/>
      <dgm:spPr/>
      <dgm:t>
        <a:bodyPr/>
        <a:lstStyle/>
        <a:p>
          <a:endParaRPr lang="sv-SE"/>
        </a:p>
      </dgm:t>
    </dgm:pt>
    <dgm:pt modelId="{A00A5092-346F-44BD-A4DA-06A9870520B7}">
      <dgm:prSet phldrT="[Text]"/>
      <dgm:spPr>
        <a:solidFill>
          <a:schemeClr val="bg1">
            <a:lumMod val="95000"/>
            <a:alpha val="50000"/>
          </a:schemeClr>
        </a:solidFill>
        <a:ln>
          <a:solidFill>
            <a:schemeClr val="bg1">
              <a:lumMod val="85000"/>
            </a:schemeClr>
          </a:solidFill>
        </a:ln>
      </dgm:spPr>
      <dgm:t>
        <a:bodyPr/>
        <a:lstStyle/>
        <a:p>
          <a:r>
            <a:rPr lang="sv-SE" dirty="0" smtClean="0"/>
            <a:t>Hjälpa människor att växa</a:t>
          </a:r>
          <a:endParaRPr lang="sv-SE" dirty="0"/>
        </a:p>
      </dgm:t>
    </dgm:pt>
    <dgm:pt modelId="{3144B7F6-769B-4E17-B8E7-9210DF3145BC}" type="parTrans" cxnId="{FAA877BD-4060-4C54-9E43-E1BC4D91CBF8}">
      <dgm:prSet/>
      <dgm:spPr/>
      <dgm:t>
        <a:bodyPr/>
        <a:lstStyle/>
        <a:p>
          <a:endParaRPr lang="sv-SE"/>
        </a:p>
      </dgm:t>
    </dgm:pt>
    <dgm:pt modelId="{0E6B03B0-357A-4877-9386-B08BB510D316}" type="sibTrans" cxnId="{FAA877BD-4060-4C54-9E43-E1BC4D91CBF8}">
      <dgm:prSet/>
      <dgm:spPr/>
      <dgm:t>
        <a:bodyPr/>
        <a:lstStyle/>
        <a:p>
          <a:endParaRPr lang="sv-SE"/>
        </a:p>
      </dgm:t>
    </dgm:pt>
    <dgm:pt modelId="{E6246AF9-6159-4D33-9FA1-A1D7F944A9FF}">
      <dgm:prSet phldrT="[Text]"/>
      <dgm:spPr>
        <a:solidFill>
          <a:schemeClr val="bg1">
            <a:lumMod val="95000"/>
            <a:alpha val="50000"/>
          </a:schemeClr>
        </a:solidFill>
        <a:ln>
          <a:solidFill>
            <a:schemeClr val="bg1">
              <a:lumMod val="85000"/>
            </a:schemeClr>
          </a:solidFill>
        </a:ln>
      </dgm:spPr>
      <dgm:t>
        <a:bodyPr/>
        <a:lstStyle/>
        <a:p>
          <a:r>
            <a:rPr lang="sv-SE" dirty="0" smtClean="0"/>
            <a:t>Leda och fördela arbete</a:t>
          </a:r>
          <a:endParaRPr lang="sv-SE" dirty="0"/>
        </a:p>
      </dgm:t>
    </dgm:pt>
    <dgm:pt modelId="{9AD92033-ACE5-4D2B-A694-AD59354793BE}" type="parTrans" cxnId="{F87BF175-568F-47CE-95B4-A882E844A9F2}">
      <dgm:prSet/>
      <dgm:spPr/>
      <dgm:t>
        <a:bodyPr/>
        <a:lstStyle/>
        <a:p>
          <a:endParaRPr lang="sv-SE"/>
        </a:p>
      </dgm:t>
    </dgm:pt>
    <dgm:pt modelId="{2CBE7673-AA95-4A6E-ABA5-01B6D0429D70}" type="sibTrans" cxnId="{F87BF175-568F-47CE-95B4-A882E844A9F2}">
      <dgm:prSet/>
      <dgm:spPr/>
      <dgm:t>
        <a:bodyPr/>
        <a:lstStyle/>
        <a:p>
          <a:endParaRPr lang="sv-SE"/>
        </a:p>
      </dgm:t>
    </dgm:pt>
    <dgm:pt modelId="{0F8383E7-D849-44F7-A5BC-C59DB72FBD97}">
      <dgm:prSet phldrT="[Text]"/>
      <dgm:spPr>
        <a:solidFill>
          <a:schemeClr val="bg1">
            <a:lumMod val="95000"/>
            <a:alpha val="50000"/>
          </a:schemeClr>
        </a:solidFill>
        <a:ln>
          <a:solidFill>
            <a:schemeClr val="bg1">
              <a:lumMod val="85000"/>
            </a:schemeClr>
          </a:solidFill>
        </a:ln>
      </dgm:spPr>
      <dgm:t>
        <a:bodyPr/>
        <a:lstStyle/>
        <a:p>
          <a:r>
            <a:rPr lang="sv-SE" dirty="0" smtClean="0"/>
            <a:t>Följa upp</a:t>
          </a:r>
          <a:endParaRPr lang="sv-SE" dirty="0"/>
        </a:p>
      </dgm:t>
    </dgm:pt>
    <dgm:pt modelId="{256E5ACC-A2AC-4449-A518-173A4CE90B90}" type="parTrans" cxnId="{B984E78A-F8F6-44AD-824B-732D1A92E2EC}">
      <dgm:prSet/>
      <dgm:spPr/>
      <dgm:t>
        <a:bodyPr/>
        <a:lstStyle/>
        <a:p>
          <a:endParaRPr lang="sv-SE"/>
        </a:p>
      </dgm:t>
    </dgm:pt>
    <dgm:pt modelId="{4BD161F1-5142-4A5E-9268-E55ED8EDA2B9}" type="sibTrans" cxnId="{B984E78A-F8F6-44AD-824B-732D1A92E2EC}">
      <dgm:prSet/>
      <dgm:spPr/>
      <dgm:t>
        <a:bodyPr/>
        <a:lstStyle/>
        <a:p>
          <a:endParaRPr lang="sv-SE"/>
        </a:p>
      </dgm:t>
    </dgm:pt>
    <dgm:pt modelId="{C3D802B7-7E90-4E2F-B827-30A5D034E937}">
      <dgm:prSet phldrT="[Text]"/>
      <dgm:spPr>
        <a:solidFill>
          <a:schemeClr val="bg1">
            <a:lumMod val="95000"/>
            <a:alpha val="50000"/>
          </a:schemeClr>
        </a:solidFill>
        <a:ln>
          <a:solidFill>
            <a:schemeClr val="bg1">
              <a:lumMod val="85000"/>
            </a:schemeClr>
          </a:solidFill>
        </a:ln>
      </dgm:spPr>
      <dgm:t>
        <a:bodyPr/>
        <a:lstStyle/>
        <a:p>
          <a:r>
            <a:rPr lang="sv-SE" dirty="0" smtClean="0"/>
            <a:t>Organisera</a:t>
          </a:r>
          <a:endParaRPr lang="sv-SE" dirty="0"/>
        </a:p>
      </dgm:t>
    </dgm:pt>
    <dgm:pt modelId="{4C265380-21E3-4B0D-9C4E-3F615398C82B}" type="parTrans" cxnId="{4C57BCEF-810C-4B99-9634-A3874D99CB54}">
      <dgm:prSet/>
      <dgm:spPr/>
      <dgm:t>
        <a:bodyPr/>
        <a:lstStyle/>
        <a:p>
          <a:endParaRPr lang="sv-SE"/>
        </a:p>
      </dgm:t>
    </dgm:pt>
    <dgm:pt modelId="{F3E8E0B4-1A09-473E-8FB4-BC764407C523}" type="sibTrans" cxnId="{4C57BCEF-810C-4B99-9634-A3874D99CB54}">
      <dgm:prSet/>
      <dgm:spPr/>
      <dgm:t>
        <a:bodyPr/>
        <a:lstStyle/>
        <a:p>
          <a:endParaRPr lang="sv-SE"/>
        </a:p>
      </dgm:t>
    </dgm:pt>
    <dgm:pt modelId="{47B1E064-1451-4E69-81F8-4D877BFCBC77}">
      <dgm:prSet phldrT="[Text]"/>
      <dgm:spPr>
        <a:solidFill>
          <a:schemeClr val="bg1">
            <a:lumMod val="95000"/>
            <a:alpha val="50000"/>
          </a:schemeClr>
        </a:solidFill>
        <a:ln>
          <a:solidFill>
            <a:schemeClr val="bg1">
              <a:lumMod val="85000"/>
            </a:schemeClr>
          </a:solidFill>
        </a:ln>
      </dgm:spPr>
      <dgm:t>
        <a:bodyPr/>
        <a:lstStyle/>
        <a:p>
          <a:r>
            <a:rPr lang="sv-SE" dirty="0" smtClean="0"/>
            <a:t>Planera</a:t>
          </a:r>
          <a:endParaRPr lang="sv-SE" dirty="0"/>
        </a:p>
      </dgm:t>
    </dgm:pt>
    <dgm:pt modelId="{111ED5A3-D6DF-4CAE-BA10-FAB475739EF5}" type="parTrans" cxnId="{4FB0CA1D-8E4F-42F9-8CFE-A817ADCE7FE4}">
      <dgm:prSet/>
      <dgm:spPr/>
      <dgm:t>
        <a:bodyPr/>
        <a:lstStyle/>
        <a:p>
          <a:endParaRPr lang="sv-SE"/>
        </a:p>
      </dgm:t>
    </dgm:pt>
    <dgm:pt modelId="{AAEA3AA4-5ED1-4C0D-B630-6AE8854D7556}" type="sibTrans" cxnId="{4FB0CA1D-8E4F-42F9-8CFE-A817ADCE7FE4}">
      <dgm:prSet/>
      <dgm:spPr/>
      <dgm:t>
        <a:bodyPr/>
        <a:lstStyle/>
        <a:p>
          <a:endParaRPr lang="sv-SE"/>
        </a:p>
      </dgm:t>
    </dgm:pt>
    <dgm:pt modelId="{6DCF7A56-90DA-4FE7-9369-321270B5EC1B}">
      <dgm:prSet phldrT="[Text]"/>
      <dgm:spPr>
        <a:solidFill>
          <a:schemeClr val="bg1">
            <a:lumMod val="95000"/>
            <a:alpha val="50000"/>
          </a:schemeClr>
        </a:solidFill>
        <a:ln>
          <a:solidFill>
            <a:schemeClr val="bg1">
              <a:lumMod val="85000"/>
            </a:schemeClr>
          </a:solidFill>
        </a:ln>
      </dgm:spPr>
      <dgm:t>
        <a:bodyPr/>
        <a:lstStyle/>
        <a:p>
          <a:r>
            <a:rPr lang="sv-SE" dirty="0" smtClean="0"/>
            <a:t>Ekonomisk uppföljning</a:t>
          </a:r>
          <a:endParaRPr lang="sv-SE" dirty="0"/>
        </a:p>
      </dgm:t>
    </dgm:pt>
    <dgm:pt modelId="{B9B3F249-5DC1-4648-B593-3C8306FDBF3B}" type="parTrans" cxnId="{F76B7FF0-8E71-44D8-8654-47CA3037C490}">
      <dgm:prSet/>
      <dgm:spPr/>
      <dgm:t>
        <a:bodyPr/>
        <a:lstStyle/>
        <a:p>
          <a:endParaRPr lang="sv-SE"/>
        </a:p>
      </dgm:t>
    </dgm:pt>
    <dgm:pt modelId="{567F22DD-94C2-4CD3-A9CD-BB559D73F942}" type="sibTrans" cxnId="{F76B7FF0-8E71-44D8-8654-47CA3037C490}">
      <dgm:prSet/>
      <dgm:spPr/>
      <dgm:t>
        <a:bodyPr/>
        <a:lstStyle/>
        <a:p>
          <a:endParaRPr lang="sv-SE"/>
        </a:p>
      </dgm:t>
    </dgm:pt>
    <dgm:pt modelId="{E8E23176-FA5A-4009-8157-A9B1A43E6CC3}">
      <dgm:prSet phldrT="[Text]"/>
      <dgm:spPr>
        <a:solidFill>
          <a:schemeClr val="bg1">
            <a:lumMod val="95000"/>
            <a:alpha val="50000"/>
          </a:schemeClr>
        </a:solidFill>
        <a:ln>
          <a:solidFill>
            <a:schemeClr val="bg1">
              <a:lumMod val="85000"/>
            </a:schemeClr>
          </a:solidFill>
        </a:ln>
      </dgm:spPr>
      <dgm:t>
        <a:bodyPr/>
        <a:lstStyle/>
        <a:p>
          <a:r>
            <a:rPr lang="sv-SE" dirty="0" smtClean="0"/>
            <a:t>Administration</a:t>
          </a:r>
          <a:endParaRPr lang="sv-SE" dirty="0"/>
        </a:p>
      </dgm:t>
    </dgm:pt>
    <dgm:pt modelId="{0DDDDD8A-95F7-4D09-83C7-7A2C89E15708}" type="parTrans" cxnId="{AC0CB8B5-14B3-476A-A168-254630EF5B78}">
      <dgm:prSet/>
      <dgm:spPr/>
      <dgm:t>
        <a:bodyPr/>
        <a:lstStyle/>
        <a:p>
          <a:endParaRPr lang="sv-SE"/>
        </a:p>
      </dgm:t>
    </dgm:pt>
    <dgm:pt modelId="{B1A33998-6370-4637-BCF2-3933928FC504}" type="sibTrans" cxnId="{AC0CB8B5-14B3-476A-A168-254630EF5B78}">
      <dgm:prSet/>
      <dgm:spPr/>
      <dgm:t>
        <a:bodyPr/>
        <a:lstStyle/>
        <a:p>
          <a:endParaRPr lang="sv-SE"/>
        </a:p>
      </dgm:t>
    </dgm:pt>
    <dgm:pt modelId="{8BF4152D-5510-49A7-8EF5-EEEFFE14E49F}">
      <dgm:prSet phldrT="[Text]"/>
      <dgm:spPr>
        <a:solidFill>
          <a:schemeClr val="bg1">
            <a:lumMod val="95000"/>
            <a:alpha val="50000"/>
          </a:schemeClr>
        </a:solidFill>
        <a:ln>
          <a:solidFill>
            <a:schemeClr val="bg1">
              <a:lumMod val="85000"/>
            </a:schemeClr>
          </a:solidFill>
        </a:ln>
      </dgm:spPr>
      <dgm:t>
        <a:bodyPr/>
        <a:lstStyle/>
        <a:p>
          <a:r>
            <a:rPr lang="sv-SE" dirty="0" smtClean="0"/>
            <a:t>Rekrytering</a:t>
          </a:r>
          <a:endParaRPr lang="sv-SE" dirty="0"/>
        </a:p>
      </dgm:t>
    </dgm:pt>
    <dgm:pt modelId="{11382D8F-7738-46EC-90B2-A3F214E95C18}" type="parTrans" cxnId="{002A8266-7D84-4E6F-BDF6-205D696D71FD}">
      <dgm:prSet/>
      <dgm:spPr/>
      <dgm:t>
        <a:bodyPr/>
        <a:lstStyle/>
        <a:p>
          <a:endParaRPr lang="sv-SE"/>
        </a:p>
      </dgm:t>
    </dgm:pt>
    <dgm:pt modelId="{8CA15246-322E-4753-9C3B-351C7BF238F0}" type="sibTrans" cxnId="{002A8266-7D84-4E6F-BDF6-205D696D71FD}">
      <dgm:prSet/>
      <dgm:spPr/>
      <dgm:t>
        <a:bodyPr/>
        <a:lstStyle/>
        <a:p>
          <a:endParaRPr lang="sv-SE"/>
        </a:p>
      </dgm:t>
    </dgm:pt>
    <dgm:pt modelId="{653FCD85-E834-4869-9EBF-1808F5127CCF}" type="pres">
      <dgm:prSet presAssocID="{2E878CC7-FA18-438D-8F13-91F590F3D152}" presName="compositeShape" presStyleCnt="0">
        <dgm:presLayoutVars>
          <dgm:chMax val="7"/>
          <dgm:dir/>
          <dgm:resizeHandles val="exact"/>
        </dgm:presLayoutVars>
      </dgm:prSet>
      <dgm:spPr/>
    </dgm:pt>
    <dgm:pt modelId="{ED50F196-70AF-45BD-8C81-25AEFF0A50C2}" type="pres">
      <dgm:prSet presAssocID="{0FF5BB33-3001-4D2C-940D-D5DB9545F9FE}" presName="circ1" presStyleLbl="vennNode1" presStyleIdx="0" presStyleCnt="3" custLinFactNeighborX="3031" custLinFactNeighborY="81"/>
      <dgm:spPr/>
      <dgm:t>
        <a:bodyPr/>
        <a:lstStyle/>
        <a:p>
          <a:endParaRPr lang="sv-SE"/>
        </a:p>
      </dgm:t>
    </dgm:pt>
    <dgm:pt modelId="{3CF85842-39BB-4B6C-BE2C-B31ED56EC3C3}" type="pres">
      <dgm:prSet presAssocID="{0FF5BB33-3001-4D2C-940D-D5DB9545F9FE}" presName="circ1Tx" presStyleLbl="revTx" presStyleIdx="0" presStyleCnt="0">
        <dgm:presLayoutVars>
          <dgm:chMax val="0"/>
          <dgm:chPref val="0"/>
          <dgm:bulletEnabled val="1"/>
        </dgm:presLayoutVars>
      </dgm:prSet>
      <dgm:spPr/>
      <dgm:t>
        <a:bodyPr/>
        <a:lstStyle/>
        <a:p>
          <a:endParaRPr lang="sv-SE"/>
        </a:p>
      </dgm:t>
    </dgm:pt>
    <dgm:pt modelId="{26DD3B9C-9F65-416D-89C0-8A739A415665}" type="pres">
      <dgm:prSet presAssocID="{6494F483-226E-4877-B831-23EFE26035AC}" presName="circ2" presStyleLbl="vennNode1" presStyleIdx="1" presStyleCnt="3" custLinFactNeighborX="2012" custLinFactNeighborY="2516"/>
      <dgm:spPr/>
      <dgm:t>
        <a:bodyPr/>
        <a:lstStyle/>
        <a:p>
          <a:endParaRPr lang="sv-SE"/>
        </a:p>
      </dgm:t>
    </dgm:pt>
    <dgm:pt modelId="{F8D592D1-85BF-4EDA-B65A-B582F5C6F0DA}" type="pres">
      <dgm:prSet presAssocID="{6494F483-226E-4877-B831-23EFE26035AC}" presName="circ2Tx" presStyleLbl="revTx" presStyleIdx="0" presStyleCnt="0">
        <dgm:presLayoutVars>
          <dgm:chMax val="0"/>
          <dgm:chPref val="0"/>
          <dgm:bulletEnabled val="1"/>
        </dgm:presLayoutVars>
      </dgm:prSet>
      <dgm:spPr/>
      <dgm:t>
        <a:bodyPr/>
        <a:lstStyle/>
        <a:p>
          <a:endParaRPr lang="sv-SE"/>
        </a:p>
      </dgm:t>
    </dgm:pt>
    <dgm:pt modelId="{9D5EB2BE-7D05-4080-A0CD-B8B7C9AE73DE}" type="pres">
      <dgm:prSet presAssocID="{56D5C380-77F9-4C1D-AC3A-630B1A4B2F89}" presName="circ3" presStyleLbl="vennNode1" presStyleIdx="2" presStyleCnt="3" custLinFactNeighborY="6845"/>
      <dgm:spPr/>
      <dgm:t>
        <a:bodyPr/>
        <a:lstStyle/>
        <a:p>
          <a:endParaRPr lang="sv-SE"/>
        </a:p>
      </dgm:t>
    </dgm:pt>
    <dgm:pt modelId="{371E322B-721F-4D00-93E4-141AC4CDE419}" type="pres">
      <dgm:prSet presAssocID="{56D5C380-77F9-4C1D-AC3A-630B1A4B2F89}" presName="circ3Tx" presStyleLbl="revTx" presStyleIdx="0" presStyleCnt="0">
        <dgm:presLayoutVars>
          <dgm:chMax val="0"/>
          <dgm:chPref val="0"/>
          <dgm:bulletEnabled val="1"/>
        </dgm:presLayoutVars>
      </dgm:prSet>
      <dgm:spPr/>
      <dgm:t>
        <a:bodyPr/>
        <a:lstStyle/>
        <a:p>
          <a:endParaRPr lang="sv-SE"/>
        </a:p>
      </dgm:t>
    </dgm:pt>
  </dgm:ptLst>
  <dgm:cxnLst>
    <dgm:cxn modelId="{9B3E70D0-D97B-7D47-8279-20435E7EE77C}" type="presOf" srcId="{F760E639-9D67-49CB-B286-A8E6B8CA259C}" destId="{F8D592D1-85BF-4EDA-B65A-B582F5C6F0DA}" srcOrd="1" destOrd="3" presId="urn:microsoft.com/office/officeart/2005/8/layout/venn1"/>
    <dgm:cxn modelId="{AC0CB8B5-14B3-476A-A168-254630EF5B78}" srcId="{56D5C380-77F9-4C1D-AC3A-630B1A4B2F89}" destId="{E8E23176-FA5A-4009-8157-A9B1A43E6CC3}" srcOrd="5" destOrd="0" parTransId="{0DDDDD8A-95F7-4D09-83C7-7A2C89E15708}" sibTransId="{B1A33998-6370-4637-BCF2-3933928FC504}"/>
    <dgm:cxn modelId="{DE41BAE9-EFA4-4523-8AF6-344B0B65CA4C}" srcId="{0FF5BB33-3001-4D2C-940D-D5DB9545F9FE}" destId="{34D0FBDA-5680-463D-8675-ADCE3445F43A}" srcOrd="4" destOrd="0" parTransId="{E14E77D9-03D9-4718-8555-D0668C9AAA6E}" sibTransId="{7FC4900B-7B1F-49C4-9F1D-25BB33C8F277}"/>
    <dgm:cxn modelId="{FAA877BD-4060-4C54-9E43-E1BC4D91CBF8}" srcId="{6494F483-226E-4877-B831-23EFE26035AC}" destId="{A00A5092-346F-44BD-A4DA-06A9870520B7}" srcOrd="4" destOrd="0" parTransId="{3144B7F6-769B-4E17-B8E7-9210DF3145BC}" sibTransId="{0E6B03B0-357A-4877-9386-B08BB510D316}"/>
    <dgm:cxn modelId="{036BDDA2-75FB-604A-A9E0-4E195C0A1B54}" type="presOf" srcId="{56D5C380-77F9-4C1D-AC3A-630B1A4B2F89}" destId="{371E322B-721F-4D00-93E4-141AC4CDE419}" srcOrd="1" destOrd="0" presId="urn:microsoft.com/office/officeart/2005/8/layout/venn1"/>
    <dgm:cxn modelId="{525B8C6A-3580-7A41-8300-DE04EECBD834}" type="presOf" srcId="{B51CDF49-56B4-40A4-8989-A182415EAD2B}" destId="{26DD3B9C-9F65-416D-89C0-8A739A415665}" srcOrd="0" destOrd="1" presId="urn:microsoft.com/office/officeart/2005/8/layout/venn1"/>
    <dgm:cxn modelId="{49435628-20CC-1F4D-87A2-B1E002C77723}" type="presOf" srcId="{8BF4152D-5510-49A7-8EF5-EEEFFE14E49F}" destId="{9D5EB2BE-7D05-4080-A0CD-B8B7C9AE73DE}" srcOrd="0" destOrd="7" presId="urn:microsoft.com/office/officeart/2005/8/layout/venn1"/>
    <dgm:cxn modelId="{5410ECCE-9B52-0B4A-B395-5885D9158A9E}" type="presOf" srcId="{F6BC646D-2AB5-4B80-9759-C54E59A4F439}" destId="{ED50F196-70AF-45BD-8C81-25AEFF0A50C2}" srcOrd="0" destOrd="6" presId="urn:microsoft.com/office/officeart/2005/8/layout/venn1"/>
    <dgm:cxn modelId="{6DFFC357-BDB3-F344-AD5C-66FCCE02A23B}" type="presOf" srcId="{6494F483-226E-4877-B831-23EFE26035AC}" destId="{F8D592D1-85BF-4EDA-B65A-B582F5C6F0DA}" srcOrd="1" destOrd="0" presId="urn:microsoft.com/office/officeart/2005/8/layout/venn1"/>
    <dgm:cxn modelId="{82294214-E96B-024A-97EF-C20B1AD77B4F}" type="presOf" srcId="{F6BC646D-2AB5-4B80-9759-C54E59A4F439}" destId="{3CF85842-39BB-4B6C-BE2C-B31ED56EC3C3}" srcOrd="1" destOrd="6" presId="urn:microsoft.com/office/officeart/2005/8/layout/venn1"/>
    <dgm:cxn modelId="{F1A8D78F-6D8D-7740-B136-017F1EB74C35}" type="presOf" srcId="{28C0C692-DBFF-439B-87DD-4E88E46EC265}" destId="{3CF85842-39BB-4B6C-BE2C-B31ED56EC3C3}" srcOrd="1" destOrd="2" presId="urn:microsoft.com/office/officeart/2005/8/layout/venn1"/>
    <dgm:cxn modelId="{705542DF-392D-49DC-8EF2-F1FFD85E04EE}" srcId="{0FF5BB33-3001-4D2C-940D-D5DB9545F9FE}" destId="{F6BC646D-2AB5-4B80-9759-C54E59A4F439}" srcOrd="5" destOrd="0" parTransId="{BFFB7142-6740-4E7D-9DD6-68C7D3E7EB53}" sibTransId="{1B09FF7A-F17A-4813-A17B-2EA206CC0B06}"/>
    <dgm:cxn modelId="{E404EDE7-4635-0D4E-A7BE-CD332EA310E8}" type="presOf" srcId="{8BF4152D-5510-49A7-8EF5-EEEFFE14E49F}" destId="{371E322B-721F-4D00-93E4-141AC4CDE419}" srcOrd="1" destOrd="7" presId="urn:microsoft.com/office/officeart/2005/8/layout/venn1"/>
    <dgm:cxn modelId="{7401BB99-365A-8449-8BBC-409FF890CB21}" type="presOf" srcId="{7547A77F-E1D1-4C3F-8E4C-09B59D74F393}" destId="{ED50F196-70AF-45BD-8C81-25AEFF0A50C2}" srcOrd="0" destOrd="3" presId="urn:microsoft.com/office/officeart/2005/8/layout/venn1"/>
    <dgm:cxn modelId="{965F6715-154B-D340-8235-3248C69CD7BC}" type="presOf" srcId="{0F8383E7-D849-44F7-A5BC-C59DB72FBD97}" destId="{371E322B-721F-4D00-93E4-141AC4CDE419}" srcOrd="1" destOrd="2" presId="urn:microsoft.com/office/officeart/2005/8/layout/venn1"/>
    <dgm:cxn modelId="{F95818B7-AE76-D448-9270-3417CEEFE7D3}" type="presOf" srcId="{E6246AF9-6159-4D33-9FA1-A1D7F944A9FF}" destId="{9D5EB2BE-7D05-4080-A0CD-B8B7C9AE73DE}" srcOrd="0" destOrd="1" presId="urn:microsoft.com/office/officeart/2005/8/layout/venn1"/>
    <dgm:cxn modelId="{A504E381-3EC7-EE4D-8F70-031426C790E9}" type="presOf" srcId="{E97BAA23-6449-414D-8798-E813C9532BB3}" destId="{3CF85842-39BB-4B6C-BE2C-B31ED56EC3C3}" srcOrd="1" destOrd="1" presId="urn:microsoft.com/office/officeart/2005/8/layout/venn1"/>
    <dgm:cxn modelId="{73D7F393-1515-426B-920A-F4DDF5B4E271}" srcId="{6494F483-226E-4877-B831-23EFE26035AC}" destId="{E0ABCAD3-F2A0-4477-A526-FC76157E5FC4}" srcOrd="1" destOrd="0" parTransId="{C1CCDC61-69C1-4DC0-9C30-1E4879F8D00A}" sibTransId="{D68C127F-4341-4456-A412-02E6A8D0B161}"/>
    <dgm:cxn modelId="{96D53690-E6CF-6A4D-AEAE-373F27927EC1}" type="presOf" srcId="{6935412D-4CBF-4941-96FF-77A938EBD838}" destId="{F8D592D1-85BF-4EDA-B65A-B582F5C6F0DA}" srcOrd="1" destOrd="4" presId="urn:microsoft.com/office/officeart/2005/8/layout/venn1"/>
    <dgm:cxn modelId="{0C1573D2-4A0F-3643-82D6-D250E53CD8C1}" type="presOf" srcId="{34D0FBDA-5680-463D-8675-ADCE3445F43A}" destId="{ED50F196-70AF-45BD-8C81-25AEFF0A50C2}" srcOrd="0" destOrd="5" presId="urn:microsoft.com/office/officeart/2005/8/layout/venn1"/>
    <dgm:cxn modelId="{AFC03A4E-69C4-974A-8890-61520EC0013F}" type="presOf" srcId="{34D0FBDA-5680-463D-8675-ADCE3445F43A}" destId="{3CF85842-39BB-4B6C-BE2C-B31ED56EC3C3}" srcOrd="1" destOrd="5" presId="urn:microsoft.com/office/officeart/2005/8/layout/venn1"/>
    <dgm:cxn modelId="{5F5942D2-11D7-4466-A878-5DE46F605032}" srcId="{2E878CC7-FA18-438D-8F13-91F590F3D152}" destId="{56D5C380-77F9-4C1D-AC3A-630B1A4B2F89}" srcOrd="2" destOrd="0" parTransId="{04303724-357B-4EB7-A9A6-F3B3EC855954}" sibTransId="{39C17D72-5CA0-429C-97E4-DEEA6BCFA2C4}"/>
    <dgm:cxn modelId="{3E6A1B83-0158-AC49-9A1F-D8A8414D745D}" type="presOf" srcId="{3A589645-0CC0-418D-B98D-16B02A716D60}" destId="{ED50F196-70AF-45BD-8C81-25AEFF0A50C2}" srcOrd="0" destOrd="4" presId="urn:microsoft.com/office/officeart/2005/8/layout/venn1"/>
    <dgm:cxn modelId="{C224A79C-9466-C04E-9609-F7CFB9F8E255}" type="presOf" srcId="{C3D802B7-7E90-4E2F-B827-30A5D034E937}" destId="{9D5EB2BE-7D05-4080-A0CD-B8B7C9AE73DE}" srcOrd="0" destOrd="3" presId="urn:microsoft.com/office/officeart/2005/8/layout/venn1"/>
    <dgm:cxn modelId="{40E2B34E-29A7-7849-B267-C5A9D8948BAF}" type="presOf" srcId="{E6246AF9-6159-4D33-9FA1-A1D7F944A9FF}" destId="{371E322B-721F-4D00-93E4-141AC4CDE419}" srcOrd="1" destOrd="1" presId="urn:microsoft.com/office/officeart/2005/8/layout/venn1"/>
    <dgm:cxn modelId="{A81645A9-19EC-F84B-8AF1-071743813439}" type="presOf" srcId="{47B1E064-1451-4E69-81F8-4D877BFCBC77}" destId="{371E322B-721F-4D00-93E4-141AC4CDE419}" srcOrd="1" destOrd="4" presId="urn:microsoft.com/office/officeart/2005/8/layout/venn1"/>
    <dgm:cxn modelId="{32B05571-3EB8-4A76-AF63-F98681527A91}" srcId="{0FF5BB33-3001-4D2C-940D-D5DB9545F9FE}" destId="{3A589645-0CC0-418D-B98D-16B02A716D60}" srcOrd="3" destOrd="0" parTransId="{3A69ADC4-648E-4EF9-A6A6-90303C9DECC5}" sibTransId="{D2C8F0AB-42AE-4346-8800-514B808E1BD0}"/>
    <dgm:cxn modelId="{13DF2BA9-D6F8-4D7C-9F2A-10F246446BCA}" srcId="{2E878CC7-FA18-438D-8F13-91F590F3D152}" destId="{6494F483-226E-4877-B831-23EFE26035AC}" srcOrd="1" destOrd="0" parTransId="{F2BAF7E9-FCF9-4D09-AEA8-77EBC1C8DA9F}" sibTransId="{558228C4-CE2D-4E9F-9D4A-75C5692CB565}"/>
    <dgm:cxn modelId="{77092CDF-958C-1443-B2A4-BC7C6925F4E6}" type="presOf" srcId="{47B1E064-1451-4E69-81F8-4D877BFCBC77}" destId="{9D5EB2BE-7D05-4080-A0CD-B8B7C9AE73DE}" srcOrd="0" destOrd="4" presId="urn:microsoft.com/office/officeart/2005/8/layout/venn1"/>
    <dgm:cxn modelId="{F87BF175-568F-47CE-95B4-A882E844A9F2}" srcId="{56D5C380-77F9-4C1D-AC3A-630B1A4B2F89}" destId="{E6246AF9-6159-4D33-9FA1-A1D7F944A9FF}" srcOrd="0" destOrd="0" parTransId="{9AD92033-ACE5-4D2B-A694-AD59354793BE}" sibTransId="{2CBE7673-AA95-4A6E-ABA5-01B6D0429D70}"/>
    <dgm:cxn modelId="{8E3A0E22-72E8-D749-AEA4-4728C02B3E21}" type="presOf" srcId="{7547A77F-E1D1-4C3F-8E4C-09B59D74F393}" destId="{3CF85842-39BB-4B6C-BE2C-B31ED56EC3C3}" srcOrd="1" destOrd="3" presId="urn:microsoft.com/office/officeart/2005/8/layout/venn1"/>
    <dgm:cxn modelId="{06B9A5C5-AC76-8046-BDE1-66A3C51C35F9}" type="presOf" srcId="{F760E639-9D67-49CB-B286-A8E6B8CA259C}" destId="{26DD3B9C-9F65-416D-89C0-8A739A415665}" srcOrd="0" destOrd="3" presId="urn:microsoft.com/office/officeart/2005/8/layout/venn1"/>
    <dgm:cxn modelId="{413AC3C5-EF6B-450F-A116-FFC65BF48EBB}" srcId="{0FF5BB33-3001-4D2C-940D-D5DB9545F9FE}" destId="{28C0C692-DBFF-439B-87DD-4E88E46EC265}" srcOrd="1" destOrd="0" parTransId="{43D47381-CE1D-473B-BD1D-D15C3E5825F1}" sibTransId="{D718D53A-2822-4207-8D47-363082CFDB7E}"/>
    <dgm:cxn modelId="{C39F2472-E60B-594B-8AE7-56B2A5BC80C6}" type="presOf" srcId="{0FF5BB33-3001-4D2C-940D-D5DB9545F9FE}" destId="{3CF85842-39BB-4B6C-BE2C-B31ED56EC3C3}" srcOrd="1" destOrd="0" presId="urn:microsoft.com/office/officeart/2005/8/layout/venn1"/>
    <dgm:cxn modelId="{58E8B1B5-E0E3-428F-8F57-432A2994BEF7}" srcId="{0FF5BB33-3001-4D2C-940D-D5DB9545F9FE}" destId="{E97BAA23-6449-414D-8798-E813C9532BB3}" srcOrd="0" destOrd="0" parTransId="{7649BE1C-1780-414B-AF75-63C5FFDEEFB3}" sibTransId="{91AA822D-CB2F-4442-9AC5-45EE989D3301}"/>
    <dgm:cxn modelId="{2DEEEEB3-DC4D-184B-8E57-2DF5FABD277A}" type="presOf" srcId="{B51CDF49-56B4-40A4-8989-A182415EAD2B}" destId="{F8D592D1-85BF-4EDA-B65A-B582F5C6F0DA}" srcOrd="1" destOrd="1" presId="urn:microsoft.com/office/officeart/2005/8/layout/venn1"/>
    <dgm:cxn modelId="{659037FF-00E5-9D45-A323-899E90436D70}" type="presOf" srcId="{A00A5092-346F-44BD-A4DA-06A9870520B7}" destId="{26DD3B9C-9F65-416D-89C0-8A739A415665}" srcOrd="0" destOrd="5" presId="urn:microsoft.com/office/officeart/2005/8/layout/venn1"/>
    <dgm:cxn modelId="{E2287C0A-CB5F-C748-868D-C4C7121A62C0}" type="presOf" srcId="{E8E23176-FA5A-4009-8157-A9B1A43E6CC3}" destId="{371E322B-721F-4D00-93E4-141AC4CDE419}" srcOrd="1" destOrd="6" presId="urn:microsoft.com/office/officeart/2005/8/layout/venn1"/>
    <dgm:cxn modelId="{B984E78A-F8F6-44AD-824B-732D1A92E2EC}" srcId="{56D5C380-77F9-4C1D-AC3A-630B1A4B2F89}" destId="{0F8383E7-D849-44F7-A5BC-C59DB72FBD97}" srcOrd="1" destOrd="0" parTransId="{256E5ACC-A2AC-4449-A518-173A4CE90B90}" sibTransId="{4BD161F1-5142-4A5E-9268-E55ED8EDA2B9}"/>
    <dgm:cxn modelId="{683E995E-4D08-DB4B-9FEC-0AF878E5B68D}" type="presOf" srcId="{E0ABCAD3-F2A0-4477-A526-FC76157E5FC4}" destId="{26DD3B9C-9F65-416D-89C0-8A739A415665}" srcOrd="0" destOrd="2" presId="urn:microsoft.com/office/officeart/2005/8/layout/venn1"/>
    <dgm:cxn modelId="{E5B2EDF4-2894-5141-9D0D-04B2D454DCA5}" type="presOf" srcId="{C3D802B7-7E90-4E2F-B827-30A5D034E937}" destId="{371E322B-721F-4D00-93E4-141AC4CDE419}" srcOrd="1" destOrd="3" presId="urn:microsoft.com/office/officeart/2005/8/layout/venn1"/>
    <dgm:cxn modelId="{8DB3DEF0-2137-9E47-9621-8D025F1163AD}" type="presOf" srcId="{3A589645-0CC0-418D-B98D-16B02A716D60}" destId="{3CF85842-39BB-4B6C-BE2C-B31ED56EC3C3}" srcOrd="1" destOrd="4" presId="urn:microsoft.com/office/officeart/2005/8/layout/venn1"/>
    <dgm:cxn modelId="{F76B7FF0-8E71-44D8-8654-47CA3037C490}" srcId="{56D5C380-77F9-4C1D-AC3A-630B1A4B2F89}" destId="{6DCF7A56-90DA-4FE7-9369-321270B5EC1B}" srcOrd="4" destOrd="0" parTransId="{B9B3F249-5DC1-4648-B593-3C8306FDBF3B}" sibTransId="{567F22DD-94C2-4CD3-A9CD-BB559D73F942}"/>
    <dgm:cxn modelId="{D2B77567-76B0-4588-8D33-B9521DFBB263}" srcId="{6494F483-226E-4877-B831-23EFE26035AC}" destId="{F760E639-9D67-49CB-B286-A8E6B8CA259C}" srcOrd="2" destOrd="0" parTransId="{BBEF1655-2DA6-401C-B32A-3688F7B08A48}" sibTransId="{0298CE6B-2147-4C68-BA9C-61E52AD10430}"/>
    <dgm:cxn modelId="{81031B35-1A70-0341-BABF-2955BF5BBB08}" type="presOf" srcId="{6935412D-4CBF-4941-96FF-77A938EBD838}" destId="{26DD3B9C-9F65-416D-89C0-8A739A415665}" srcOrd="0" destOrd="4" presId="urn:microsoft.com/office/officeart/2005/8/layout/venn1"/>
    <dgm:cxn modelId="{7AE8BAB2-B063-48E8-A1C6-B951C6434D01}" srcId="{6494F483-226E-4877-B831-23EFE26035AC}" destId="{6935412D-4CBF-4941-96FF-77A938EBD838}" srcOrd="3" destOrd="0" parTransId="{E5943D22-78CE-4A26-A169-59D4CCC426CD}" sibTransId="{A1054A62-7855-4E74-99B6-B9135F39D2B1}"/>
    <dgm:cxn modelId="{7FD6E3F0-2F23-4621-82CA-3FB6E64AA3EE}" srcId="{0FF5BB33-3001-4D2C-940D-D5DB9545F9FE}" destId="{7547A77F-E1D1-4C3F-8E4C-09B59D74F393}" srcOrd="2" destOrd="0" parTransId="{682EC26F-1D17-4870-96DD-2531D89652F8}" sibTransId="{399FD2FC-1C55-47E2-963F-D787A6210848}"/>
    <dgm:cxn modelId="{E7A7F334-D5C9-4353-9AED-5D62782A8630}" srcId="{2E878CC7-FA18-438D-8F13-91F590F3D152}" destId="{0FF5BB33-3001-4D2C-940D-D5DB9545F9FE}" srcOrd="0" destOrd="0" parTransId="{98F9A64D-29B8-4DAE-91D7-BE14357B662A}" sibTransId="{4881D875-A390-4D2B-A377-3F923CF16734}"/>
    <dgm:cxn modelId="{124F54C5-7E33-AF4C-8D14-DD434A828949}" type="presOf" srcId="{E0ABCAD3-F2A0-4477-A526-FC76157E5FC4}" destId="{F8D592D1-85BF-4EDA-B65A-B582F5C6F0DA}" srcOrd="1" destOrd="2" presId="urn:microsoft.com/office/officeart/2005/8/layout/venn1"/>
    <dgm:cxn modelId="{4FB0CA1D-8E4F-42F9-8CFE-A817ADCE7FE4}" srcId="{56D5C380-77F9-4C1D-AC3A-630B1A4B2F89}" destId="{47B1E064-1451-4E69-81F8-4D877BFCBC77}" srcOrd="3" destOrd="0" parTransId="{111ED5A3-D6DF-4CAE-BA10-FAB475739EF5}" sibTransId="{AAEA3AA4-5ED1-4C0D-B630-6AE8854D7556}"/>
    <dgm:cxn modelId="{0B65F66C-8A17-B34F-B9BF-0E7F6C83E50E}" type="presOf" srcId="{0F8383E7-D849-44F7-A5BC-C59DB72FBD97}" destId="{9D5EB2BE-7D05-4080-A0CD-B8B7C9AE73DE}" srcOrd="0" destOrd="2" presId="urn:microsoft.com/office/officeart/2005/8/layout/venn1"/>
    <dgm:cxn modelId="{7E4AB9BE-3E46-D344-9D91-8C6180A3834E}" type="presOf" srcId="{28C0C692-DBFF-439B-87DD-4E88E46EC265}" destId="{ED50F196-70AF-45BD-8C81-25AEFF0A50C2}" srcOrd="0" destOrd="2" presId="urn:microsoft.com/office/officeart/2005/8/layout/venn1"/>
    <dgm:cxn modelId="{3F0740E7-5B94-5948-839C-C11B77CBE9A3}" type="presOf" srcId="{6494F483-226E-4877-B831-23EFE26035AC}" destId="{26DD3B9C-9F65-416D-89C0-8A739A415665}" srcOrd="0" destOrd="0" presId="urn:microsoft.com/office/officeart/2005/8/layout/venn1"/>
    <dgm:cxn modelId="{5334E6B2-36E8-2C40-9FCB-A5589CCAF49C}" type="presOf" srcId="{A00A5092-346F-44BD-A4DA-06A9870520B7}" destId="{F8D592D1-85BF-4EDA-B65A-B582F5C6F0DA}" srcOrd="1" destOrd="5" presId="urn:microsoft.com/office/officeart/2005/8/layout/venn1"/>
    <dgm:cxn modelId="{1220480B-C88E-A94A-9905-726F91C31338}" type="presOf" srcId="{6DCF7A56-90DA-4FE7-9369-321270B5EC1B}" destId="{9D5EB2BE-7D05-4080-A0CD-B8B7C9AE73DE}" srcOrd="0" destOrd="5" presId="urn:microsoft.com/office/officeart/2005/8/layout/venn1"/>
    <dgm:cxn modelId="{2F36E3BD-3E9A-DA46-A7DC-C730D93561DA}" type="presOf" srcId="{2E878CC7-FA18-438D-8F13-91F590F3D152}" destId="{653FCD85-E834-4869-9EBF-1808F5127CCF}" srcOrd="0" destOrd="0" presId="urn:microsoft.com/office/officeart/2005/8/layout/venn1"/>
    <dgm:cxn modelId="{223D5E6F-149E-2E4F-8CAF-45FE69995985}" type="presOf" srcId="{56D5C380-77F9-4C1D-AC3A-630B1A4B2F89}" destId="{9D5EB2BE-7D05-4080-A0CD-B8B7C9AE73DE}" srcOrd="0" destOrd="0" presId="urn:microsoft.com/office/officeart/2005/8/layout/venn1"/>
    <dgm:cxn modelId="{A5507BE3-4D2A-47B0-96D7-686768BF28C8}" srcId="{6494F483-226E-4877-B831-23EFE26035AC}" destId="{B51CDF49-56B4-40A4-8989-A182415EAD2B}" srcOrd="0" destOrd="0" parTransId="{78B10BCF-75BF-4A17-AEC4-CB2903F073A4}" sibTransId="{5E9042B3-B56C-46C8-84FE-D725DB31380C}"/>
    <dgm:cxn modelId="{FFFB22F0-11C5-A548-A1C1-CA9521CFDAB4}" type="presOf" srcId="{6DCF7A56-90DA-4FE7-9369-321270B5EC1B}" destId="{371E322B-721F-4D00-93E4-141AC4CDE419}" srcOrd="1" destOrd="5" presId="urn:microsoft.com/office/officeart/2005/8/layout/venn1"/>
    <dgm:cxn modelId="{7AC55377-1F37-1E48-B551-61E3ED79827A}" type="presOf" srcId="{0FF5BB33-3001-4D2C-940D-D5DB9545F9FE}" destId="{ED50F196-70AF-45BD-8C81-25AEFF0A50C2}" srcOrd="0" destOrd="0" presId="urn:microsoft.com/office/officeart/2005/8/layout/venn1"/>
    <dgm:cxn modelId="{B93C64C0-1C64-4045-AB0B-DA6CBC7FBE74}" type="presOf" srcId="{E97BAA23-6449-414D-8798-E813C9532BB3}" destId="{ED50F196-70AF-45BD-8C81-25AEFF0A50C2}" srcOrd="0" destOrd="1" presId="urn:microsoft.com/office/officeart/2005/8/layout/venn1"/>
    <dgm:cxn modelId="{002A8266-7D84-4E6F-BDF6-205D696D71FD}" srcId="{56D5C380-77F9-4C1D-AC3A-630B1A4B2F89}" destId="{8BF4152D-5510-49A7-8EF5-EEEFFE14E49F}" srcOrd="6" destOrd="0" parTransId="{11382D8F-7738-46EC-90B2-A3F214E95C18}" sibTransId="{8CA15246-322E-4753-9C3B-351C7BF238F0}"/>
    <dgm:cxn modelId="{4C57BCEF-810C-4B99-9634-A3874D99CB54}" srcId="{56D5C380-77F9-4C1D-AC3A-630B1A4B2F89}" destId="{C3D802B7-7E90-4E2F-B827-30A5D034E937}" srcOrd="2" destOrd="0" parTransId="{4C265380-21E3-4B0D-9C4E-3F615398C82B}" sibTransId="{F3E8E0B4-1A09-473E-8FB4-BC764407C523}"/>
    <dgm:cxn modelId="{0A0F5C68-CF27-414B-97BA-D473B2052ED5}" type="presOf" srcId="{E8E23176-FA5A-4009-8157-A9B1A43E6CC3}" destId="{9D5EB2BE-7D05-4080-A0CD-B8B7C9AE73DE}" srcOrd="0" destOrd="6" presId="urn:microsoft.com/office/officeart/2005/8/layout/venn1"/>
    <dgm:cxn modelId="{08074EB0-B5E0-CE41-B55F-C428B3E64BAE}" type="presParOf" srcId="{653FCD85-E834-4869-9EBF-1808F5127CCF}" destId="{ED50F196-70AF-45BD-8C81-25AEFF0A50C2}" srcOrd="0" destOrd="0" presId="urn:microsoft.com/office/officeart/2005/8/layout/venn1"/>
    <dgm:cxn modelId="{A6A3EE58-7835-114B-A6F9-F1253473906E}" type="presParOf" srcId="{653FCD85-E834-4869-9EBF-1808F5127CCF}" destId="{3CF85842-39BB-4B6C-BE2C-B31ED56EC3C3}" srcOrd="1" destOrd="0" presId="urn:microsoft.com/office/officeart/2005/8/layout/venn1"/>
    <dgm:cxn modelId="{8C95BB97-8B8A-994C-B0DC-8742944A443D}" type="presParOf" srcId="{653FCD85-E834-4869-9EBF-1808F5127CCF}" destId="{26DD3B9C-9F65-416D-89C0-8A739A415665}" srcOrd="2" destOrd="0" presId="urn:microsoft.com/office/officeart/2005/8/layout/venn1"/>
    <dgm:cxn modelId="{97980968-D21E-1548-B693-E1631680868D}" type="presParOf" srcId="{653FCD85-E834-4869-9EBF-1808F5127CCF}" destId="{F8D592D1-85BF-4EDA-B65A-B582F5C6F0DA}" srcOrd="3" destOrd="0" presId="urn:microsoft.com/office/officeart/2005/8/layout/venn1"/>
    <dgm:cxn modelId="{658B9B3D-C74B-CD49-AB67-336071596724}" type="presParOf" srcId="{653FCD85-E834-4869-9EBF-1808F5127CCF}" destId="{9D5EB2BE-7D05-4080-A0CD-B8B7C9AE73DE}" srcOrd="4" destOrd="0" presId="urn:microsoft.com/office/officeart/2005/8/layout/venn1"/>
    <dgm:cxn modelId="{06FB740D-9A1A-D946-92AD-1650D60E23D4}" type="presParOf" srcId="{653FCD85-E834-4869-9EBF-1808F5127CCF}" destId="{371E322B-721F-4D00-93E4-141AC4CDE419}"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FDF5AD-E0AE-8F46-A3DC-2B7654F363C5}"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sv-SE"/>
        </a:p>
      </dgm:t>
    </dgm:pt>
    <dgm:pt modelId="{73AE1D93-8CD9-0E44-B214-D526DD8F57F8}">
      <dgm:prSet phldrT="[Text]" custT="1"/>
      <dgm:spPr>
        <a:solidFill>
          <a:srgbClr val="C1D72E"/>
        </a:solidFill>
      </dgm:spPr>
      <dgm:t>
        <a:bodyPr lIns="0" rIns="0"/>
        <a:lstStyle/>
        <a:p>
          <a:r>
            <a:rPr lang="sv-SE" sz="1600" dirty="0" smtClean="0">
              <a:solidFill>
                <a:schemeClr val="tx1">
                  <a:lumMod val="65000"/>
                  <a:lumOff val="35000"/>
                </a:schemeClr>
              </a:solidFill>
            </a:rPr>
            <a:t>Upplevelse</a:t>
          </a:r>
          <a:endParaRPr lang="sv-SE" sz="1600" dirty="0">
            <a:solidFill>
              <a:schemeClr val="tx1">
                <a:lumMod val="65000"/>
                <a:lumOff val="35000"/>
              </a:schemeClr>
            </a:solidFill>
          </a:endParaRPr>
        </a:p>
      </dgm:t>
    </dgm:pt>
    <dgm:pt modelId="{D9EAB668-489B-5348-BA55-7676718FD328}" type="parTrans" cxnId="{8B605538-9842-2C41-9DC6-2AC16993B6B9}">
      <dgm:prSet/>
      <dgm:spPr/>
      <dgm:t>
        <a:bodyPr/>
        <a:lstStyle/>
        <a:p>
          <a:endParaRPr lang="sv-SE" sz="1600"/>
        </a:p>
      </dgm:t>
    </dgm:pt>
    <dgm:pt modelId="{0C26E1EE-F883-2E42-AFB2-92B4AB8E18A2}" type="sibTrans" cxnId="{8B605538-9842-2C41-9DC6-2AC16993B6B9}">
      <dgm:prSet custT="1"/>
      <dgm:spPr/>
      <dgm:t>
        <a:bodyPr/>
        <a:lstStyle/>
        <a:p>
          <a:endParaRPr lang="sv-SE" sz="1600"/>
        </a:p>
      </dgm:t>
    </dgm:pt>
    <dgm:pt modelId="{86CFDBD7-447D-014D-89F4-AF1BC6BA3C79}">
      <dgm:prSet phldrT="[Text]" custT="1"/>
      <dgm:spPr>
        <a:solidFill>
          <a:srgbClr val="C1D72E"/>
        </a:solidFill>
      </dgm:spPr>
      <dgm:t>
        <a:bodyPr/>
        <a:lstStyle/>
        <a:p>
          <a:r>
            <a:rPr lang="sv-SE" sz="1600" dirty="0" smtClean="0">
              <a:solidFill>
                <a:srgbClr val="595959"/>
              </a:solidFill>
            </a:rPr>
            <a:t>Reflektion</a:t>
          </a:r>
          <a:endParaRPr lang="sv-SE" sz="1600" dirty="0">
            <a:solidFill>
              <a:srgbClr val="595959"/>
            </a:solidFill>
          </a:endParaRPr>
        </a:p>
      </dgm:t>
    </dgm:pt>
    <dgm:pt modelId="{5BAF1401-B48F-AC47-B9FD-5CBF981D1840}" type="parTrans" cxnId="{D4BF8704-9E45-8B49-8CC4-4CEB49EDDFCF}">
      <dgm:prSet/>
      <dgm:spPr/>
      <dgm:t>
        <a:bodyPr/>
        <a:lstStyle/>
        <a:p>
          <a:endParaRPr lang="sv-SE" sz="1600"/>
        </a:p>
      </dgm:t>
    </dgm:pt>
    <dgm:pt modelId="{6E0E5163-F822-0E47-8DE9-1D90C0847473}" type="sibTrans" cxnId="{D4BF8704-9E45-8B49-8CC4-4CEB49EDDFCF}">
      <dgm:prSet custT="1"/>
      <dgm:spPr/>
      <dgm:t>
        <a:bodyPr/>
        <a:lstStyle/>
        <a:p>
          <a:endParaRPr lang="sv-SE" sz="1600"/>
        </a:p>
      </dgm:t>
    </dgm:pt>
    <dgm:pt modelId="{F600FF81-35FC-7B45-A9BC-480203E09ED8}">
      <dgm:prSet phldrT="[Text]" custT="1"/>
      <dgm:spPr>
        <a:solidFill>
          <a:srgbClr val="C1D72E"/>
        </a:solidFill>
      </dgm:spPr>
      <dgm:t>
        <a:bodyPr/>
        <a:lstStyle/>
        <a:p>
          <a:r>
            <a:rPr lang="sv-SE" sz="1600" dirty="0" smtClean="0">
              <a:solidFill>
                <a:srgbClr val="595959"/>
              </a:solidFill>
            </a:rPr>
            <a:t>Analys/slutsats</a:t>
          </a:r>
          <a:endParaRPr lang="sv-SE" sz="1600" dirty="0">
            <a:solidFill>
              <a:srgbClr val="595959"/>
            </a:solidFill>
          </a:endParaRPr>
        </a:p>
      </dgm:t>
    </dgm:pt>
    <dgm:pt modelId="{4FD5FEB4-3843-F847-B71F-5C10321EC198}" type="parTrans" cxnId="{98B9E5F0-717F-294F-A7BE-5A85A4305649}">
      <dgm:prSet/>
      <dgm:spPr/>
      <dgm:t>
        <a:bodyPr/>
        <a:lstStyle/>
        <a:p>
          <a:endParaRPr lang="sv-SE" sz="1600"/>
        </a:p>
      </dgm:t>
    </dgm:pt>
    <dgm:pt modelId="{1C28C1A5-92ED-6A43-8AB1-C73FF7DA1891}" type="sibTrans" cxnId="{98B9E5F0-717F-294F-A7BE-5A85A4305649}">
      <dgm:prSet custT="1"/>
      <dgm:spPr/>
      <dgm:t>
        <a:bodyPr/>
        <a:lstStyle/>
        <a:p>
          <a:endParaRPr lang="sv-SE" sz="1600"/>
        </a:p>
      </dgm:t>
    </dgm:pt>
    <dgm:pt modelId="{87EE44D0-B76C-4C41-B73E-E7A195A8BBB6}">
      <dgm:prSet phldrT="[Text]" custT="1"/>
      <dgm:spPr>
        <a:solidFill>
          <a:srgbClr val="C1D72E"/>
        </a:solidFill>
      </dgm:spPr>
      <dgm:t>
        <a:bodyPr/>
        <a:lstStyle/>
        <a:p>
          <a:r>
            <a:rPr lang="sv-SE" sz="1600" dirty="0" smtClean="0">
              <a:solidFill>
                <a:srgbClr val="595959"/>
              </a:solidFill>
            </a:rPr>
            <a:t>Planering</a:t>
          </a:r>
          <a:endParaRPr lang="sv-SE" sz="1600" dirty="0">
            <a:solidFill>
              <a:srgbClr val="595959"/>
            </a:solidFill>
          </a:endParaRPr>
        </a:p>
      </dgm:t>
    </dgm:pt>
    <dgm:pt modelId="{A6ED05B2-A3C6-C34F-8217-316CA755C4C8}" type="parTrans" cxnId="{9DC26B3C-6EBA-4649-AFA6-865F1CBAD818}">
      <dgm:prSet/>
      <dgm:spPr/>
      <dgm:t>
        <a:bodyPr/>
        <a:lstStyle/>
        <a:p>
          <a:endParaRPr lang="sv-SE" sz="1600"/>
        </a:p>
      </dgm:t>
    </dgm:pt>
    <dgm:pt modelId="{D7915645-B17B-5944-A4F3-100B52965DE2}" type="sibTrans" cxnId="{9DC26B3C-6EBA-4649-AFA6-865F1CBAD818}">
      <dgm:prSet custT="1"/>
      <dgm:spPr/>
      <dgm:t>
        <a:bodyPr/>
        <a:lstStyle/>
        <a:p>
          <a:endParaRPr lang="sv-SE" sz="1600"/>
        </a:p>
      </dgm:t>
    </dgm:pt>
    <dgm:pt modelId="{8B72A8DE-000E-A349-B8C7-8CCC9270F6A2}" type="pres">
      <dgm:prSet presAssocID="{8CFDF5AD-E0AE-8F46-A3DC-2B7654F363C5}" presName="cycle" presStyleCnt="0">
        <dgm:presLayoutVars>
          <dgm:dir/>
          <dgm:resizeHandles val="exact"/>
        </dgm:presLayoutVars>
      </dgm:prSet>
      <dgm:spPr/>
      <dgm:t>
        <a:bodyPr/>
        <a:lstStyle/>
        <a:p>
          <a:endParaRPr lang="sv-SE"/>
        </a:p>
      </dgm:t>
    </dgm:pt>
    <dgm:pt modelId="{5C9B8331-6FCA-E446-B9EC-1A7FE713D7F3}" type="pres">
      <dgm:prSet presAssocID="{73AE1D93-8CD9-0E44-B214-D526DD8F57F8}" presName="node" presStyleLbl="node1" presStyleIdx="0" presStyleCnt="4" custScaleX="107938" custScaleY="107938">
        <dgm:presLayoutVars>
          <dgm:bulletEnabled val="1"/>
        </dgm:presLayoutVars>
      </dgm:prSet>
      <dgm:spPr/>
      <dgm:t>
        <a:bodyPr/>
        <a:lstStyle/>
        <a:p>
          <a:endParaRPr lang="sv-SE"/>
        </a:p>
      </dgm:t>
    </dgm:pt>
    <dgm:pt modelId="{15D9CAEA-1455-6140-8C10-E4E0FE12C715}" type="pres">
      <dgm:prSet presAssocID="{0C26E1EE-F883-2E42-AFB2-92B4AB8E18A2}" presName="sibTrans" presStyleLbl="sibTrans2D1" presStyleIdx="0" presStyleCnt="4"/>
      <dgm:spPr/>
      <dgm:t>
        <a:bodyPr/>
        <a:lstStyle/>
        <a:p>
          <a:endParaRPr lang="sv-SE"/>
        </a:p>
      </dgm:t>
    </dgm:pt>
    <dgm:pt modelId="{EE2E2C2C-DD42-E34F-B846-0B7E3818BC9D}" type="pres">
      <dgm:prSet presAssocID="{0C26E1EE-F883-2E42-AFB2-92B4AB8E18A2}" presName="connectorText" presStyleLbl="sibTrans2D1" presStyleIdx="0" presStyleCnt="4"/>
      <dgm:spPr/>
      <dgm:t>
        <a:bodyPr/>
        <a:lstStyle/>
        <a:p>
          <a:endParaRPr lang="sv-SE"/>
        </a:p>
      </dgm:t>
    </dgm:pt>
    <dgm:pt modelId="{06C8B16C-CBD3-8B40-930D-A8BDCA1BF63E}" type="pres">
      <dgm:prSet presAssocID="{86CFDBD7-447D-014D-89F4-AF1BC6BA3C79}" presName="node" presStyleLbl="node1" presStyleIdx="1" presStyleCnt="4" custScaleX="107938" custScaleY="107938">
        <dgm:presLayoutVars>
          <dgm:bulletEnabled val="1"/>
        </dgm:presLayoutVars>
      </dgm:prSet>
      <dgm:spPr/>
      <dgm:t>
        <a:bodyPr/>
        <a:lstStyle/>
        <a:p>
          <a:endParaRPr lang="sv-SE"/>
        </a:p>
      </dgm:t>
    </dgm:pt>
    <dgm:pt modelId="{6F12161C-E2A9-7140-A141-DBE465C52AA6}" type="pres">
      <dgm:prSet presAssocID="{6E0E5163-F822-0E47-8DE9-1D90C0847473}" presName="sibTrans" presStyleLbl="sibTrans2D1" presStyleIdx="1" presStyleCnt="4"/>
      <dgm:spPr/>
      <dgm:t>
        <a:bodyPr/>
        <a:lstStyle/>
        <a:p>
          <a:endParaRPr lang="sv-SE"/>
        </a:p>
      </dgm:t>
    </dgm:pt>
    <dgm:pt modelId="{45681987-E1BA-7446-8B41-81F45E334481}" type="pres">
      <dgm:prSet presAssocID="{6E0E5163-F822-0E47-8DE9-1D90C0847473}" presName="connectorText" presStyleLbl="sibTrans2D1" presStyleIdx="1" presStyleCnt="4"/>
      <dgm:spPr/>
      <dgm:t>
        <a:bodyPr/>
        <a:lstStyle/>
        <a:p>
          <a:endParaRPr lang="sv-SE"/>
        </a:p>
      </dgm:t>
    </dgm:pt>
    <dgm:pt modelId="{4A408FE6-4B84-BA40-95C3-77CFFA60825C}" type="pres">
      <dgm:prSet presAssocID="{F600FF81-35FC-7B45-A9BC-480203E09ED8}" presName="node" presStyleLbl="node1" presStyleIdx="2" presStyleCnt="4" custScaleX="107938" custScaleY="107938">
        <dgm:presLayoutVars>
          <dgm:bulletEnabled val="1"/>
        </dgm:presLayoutVars>
      </dgm:prSet>
      <dgm:spPr/>
      <dgm:t>
        <a:bodyPr/>
        <a:lstStyle/>
        <a:p>
          <a:endParaRPr lang="sv-SE"/>
        </a:p>
      </dgm:t>
    </dgm:pt>
    <dgm:pt modelId="{5B3A09F1-F9FD-8849-AA41-C70D0C5EDD39}" type="pres">
      <dgm:prSet presAssocID="{1C28C1A5-92ED-6A43-8AB1-C73FF7DA1891}" presName="sibTrans" presStyleLbl="sibTrans2D1" presStyleIdx="2" presStyleCnt="4"/>
      <dgm:spPr/>
      <dgm:t>
        <a:bodyPr/>
        <a:lstStyle/>
        <a:p>
          <a:endParaRPr lang="sv-SE"/>
        </a:p>
      </dgm:t>
    </dgm:pt>
    <dgm:pt modelId="{37CD4977-AD25-2E4B-A5F7-FF902A1AE4D4}" type="pres">
      <dgm:prSet presAssocID="{1C28C1A5-92ED-6A43-8AB1-C73FF7DA1891}" presName="connectorText" presStyleLbl="sibTrans2D1" presStyleIdx="2" presStyleCnt="4"/>
      <dgm:spPr/>
      <dgm:t>
        <a:bodyPr/>
        <a:lstStyle/>
        <a:p>
          <a:endParaRPr lang="sv-SE"/>
        </a:p>
      </dgm:t>
    </dgm:pt>
    <dgm:pt modelId="{E807B96A-D35E-F045-B6E4-4B48A8EE2B43}" type="pres">
      <dgm:prSet presAssocID="{87EE44D0-B76C-4C41-B73E-E7A195A8BBB6}" presName="node" presStyleLbl="node1" presStyleIdx="3" presStyleCnt="4" custScaleX="107938" custScaleY="107938">
        <dgm:presLayoutVars>
          <dgm:bulletEnabled val="1"/>
        </dgm:presLayoutVars>
      </dgm:prSet>
      <dgm:spPr/>
      <dgm:t>
        <a:bodyPr/>
        <a:lstStyle/>
        <a:p>
          <a:endParaRPr lang="sv-SE"/>
        </a:p>
      </dgm:t>
    </dgm:pt>
    <dgm:pt modelId="{F0286CFD-D503-4142-A97B-21C3180E76FF}" type="pres">
      <dgm:prSet presAssocID="{D7915645-B17B-5944-A4F3-100B52965DE2}" presName="sibTrans" presStyleLbl="sibTrans2D1" presStyleIdx="3" presStyleCnt="4"/>
      <dgm:spPr/>
      <dgm:t>
        <a:bodyPr/>
        <a:lstStyle/>
        <a:p>
          <a:endParaRPr lang="sv-SE"/>
        </a:p>
      </dgm:t>
    </dgm:pt>
    <dgm:pt modelId="{75C46B14-5DBB-5D4A-9A3E-E2DC122A6775}" type="pres">
      <dgm:prSet presAssocID="{D7915645-B17B-5944-A4F3-100B52965DE2}" presName="connectorText" presStyleLbl="sibTrans2D1" presStyleIdx="3" presStyleCnt="4"/>
      <dgm:spPr/>
      <dgm:t>
        <a:bodyPr/>
        <a:lstStyle/>
        <a:p>
          <a:endParaRPr lang="sv-SE"/>
        </a:p>
      </dgm:t>
    </dgm:pt>
  </dgm:ptLst>
  <dgm:cxnLst>
    <dgm:cxn modelId="{3F0AB205-2FAD-BD42-BA3F-728974751728}" type="presOf" srcId="{1C28C1A5-92ED-6A43-8AB1-C73FF7DA1891}" destId="{37CD4977-AD25-2E4B-A5F7-FF902A1AE4D4}" srcOrd="1" destOrd="0" presId="urn:microsoft.com/office/officeart/2005/8/layout/cycle2"/>
    <dgm:cxn modelId="{D4BF8704-9E45-8B49-8CC4-4CEB49EDDFCF}" srcId="{8CFDF5AD-E0AE-8F46-A3DC-2B7654F363C5}" destId="{86CFDBD7-447D-014D-89F4-AF1BC6BA3C79}" srcOrd="1" destOrd="0" parTransId="{5BAF1401-B48F-AC47-B9FD-5CBF981D1840}" sibTransId="{6E0E5163-F822-0E47-8DE9-1D90C0847473}"/>
    <dgm:cxn modelId="{191B4A4B-9598-594B-8A94-C9508771FB67}" type="presOf" srcId="{8CFDF5AD-E0AE-8F46-A3DC-2B7654F363C5}" destId="{8B72A8DE-000E-A349-B8C7-8CCC9270F6A2}" srcOrd="0" destOrd="0" presId="urn:microsoft.com/office/officeart/2005/8/layout/cycle2"/>
    <dgm:cxn modelId="{BFB5E94A-B663-1048-958F-9E71180AA6F5}" type="presOf" srcId="{6E0E5163-F822-0E47-8DE9-1D90C0847473}" destId="{6F12161C-E2A9-7140-A141-DBE465C52AA6}" srcOrd="0" destOrd="0" presId="urn:microsoft.com/office/officeart/2005/8/layout/cycle2"/>
    <dgm:cxn modelId="{2D307167-691E-0944-AABB-D7750492ADCB}" type="presOf" srcId="{86CFDBD7-447D-014D-89F4-AF1BC6BA3C79}" destId="{06C8B16C-CBD3-8B40-930D-A8BDCA1BF63E}" srcOrd="0" destOrd="0" presId="urn:microsoft.com/office/officeart/2005/8/layout/cycle2"/>
    <dgm:cxn modelId="{9DC26B3C-6EBA-4649-AFA6-865F1CBAD818}" srcId="{8CFDF5AD-E0AE-8F46-A3DC-2B7654F363C5}" destId="{87EE44D0-B76C-4C41-B73E-E7A195A8BBB6}" srcOrd="3" destOrd="0" parTransId="{A6ED05B2-A3C6-C34F-8217-316CA755C4C8}" sibTransId="{D7915645-B17B-5944-A4F3-100B52965DE2}"/>
    <dgm:cxn modelId="{45FC8A33-2D11-6D48-80A9-9D1E9F691A7F}" type="presOf" srcId="{D7915645-B17B-5944-A4F3-100B52965DE2}" destId="{75C46B14-5DBB-5D4A-9A3E-E2DC122A6775}" srcOrd="1" destOrd="0" presId="urn:microsoft.com/office/officeart/2005/8/layout/cycle2"/>
    <dgm:cxn modelId="{07F4DE64-1ED4-0449-9E35-95813EBADA0A}" type="presOf" srcId="{F600FF81-35FC-7B45-A9BC-480203E09ED8}" destId="{4A408FE6-4B84-BA40-95C3-77CFFA60825C}" srcOrd="0" destOrd="0" presId="urn:microsoft.com/office/officeart/2005/8/layout/cycle2"/>
    <dgm:cxn modelId="{E2BCB30D-EDC6-DF41-A7D6-5F5401F7FDC5}" type="presOf" srcId="{6E0E5163-F822-0E47-8DE9-1D90C0847473}" destId="{45681987-E1BA-7446-8B41-81F45E334481}" srcOrd="1" destOrd="0" presId="urn:microsoft.com/office/officeart/2005/8/layout/cycle2"/>
    <dgm:cxn modelId="{8B605538-9842-2C41-9DC6-2AC16993B6B9}" srcId="{8CFDF5AD-E0AE-8F46-A3DC-2B7654F363C5}" destId="{73AE1D93-8CD9-0E44-B214-D526DD8F57F8}" srcOrd="0" destOrd="0" parTransId="{D9EAB668-489B-5348-BA55-7676718FD328}" sibTransId="{0C26E1EE-F883-2E42-AFB2-92B4AB8E18A2}"/>
    <dgm:cxn modelId="{1F9078E8-B852-B34C-8547-D28AEE767B31}" type="presOf" srcId="{0C26E1EE-F883-2E42-AFB2-92B4AB8E18A2}" destId="{15D9CAEA-1455-6140-8C10-E4E0FE12C715}" srcOrd="0" destOrd="0" presId="urn:microsoft.com/office/officeart/2005/8/layout/cycle2"/>
    <dgm:cxn modelId="{9514AA66-0425-AC44-93EB-3B95372E00A3}" type="presOf" srcId="{0C26E1EE-F883-2E42-AFB2-92B4AB8E18A2}" destId="{EE2E2C2C-DD42-E34F-B846-0B7E3818BC9D}" srcOrd="1" destOrd="0" presId="urn:microsoft.com/office/officeart/2005/8/layout/cycle2"/>
    <dgm:cxn modelId="{1671CE7C-7A9B-5649-AB5A-58B1C2E0D55E}" type="presOf" srcId="{87EE44D0-B76C-4C41-B73E-E7A195A8BBB6}" destId="{E807B96A-D35E-F045-B6E4-4B48A8EE2B43}" srcOrd="0" destOrd="0" presId="urn:microsoft.com/office/officeart/2005/8/layout/cycle2"/>
    <dgm:cxn modelId="{A52C9206-6DA8-7A4B-A084-44F675AE4034}" type="presOf" srcId="{D7915645-B17B-5944-A4F3-100B52965DE2}" destId="{F0286CFD-D503-4142-A97B-21C3180E76FF}" srcOrd="0" destOrd="0" presId="urn:microsoft.com/office/officeart/2005/8/layout/cycle2"/>
    <dgm:cxn modelId="{236CEBE1-E5F6-5D4A-88E4-5D0595ED8D9F}" type="presOf" srcId="{73AE1D93-8CD9-0E44-B214-D526DD8F57F8}" destId="{5C9B8331-6FCA-E446-B9EC-1A7FE713D7F3}" srcOrd="0" destOrd="0" presId="urn:microsoft.com/office/officeart/2005/8/layout/cycle2"/>
    <dgm:cxn modelId="{98B9E5F0-717F-294F-A7BE-5A85A4305649}" srcId="{8CFDF5AD-E0AE-8F46-A3DC-2B7654F363C5}" destId="{F600FF81-35FC-7B45-A9BC-480203E09ED8}" srcOrd="2" destOrd="0" parTransId="{4FD5FEB4-3843-F847-B71F-5C10321EC198}" sibTransId="{1C28C1A5-92ED-6A43-8AB1-C73FF7DA1891}"/>
    <dgm:cxn modelId="{FDF6B948-B043-FA42-88D2-C57BDDB4C015}" type="presOf" srcId="{1C28C1A5-92ED-6A43-8AB1-C73FF7DA1891}" destId="{5B3A09F1-F9FD-8849-AA41-C70D0C5EDD39}" srcOrd="0" destOrd="0" presId="urn:microsoft.com/office/officeart/2005/8/layout/cycle2"/>
    <dgm:cxn modelId="{7D907BB8-98FB-C24B-BD6B-14AD70AC1537}" type="presParOf" srcId="{8B72A8DE-000E-A349-B8C7-8CCC9270F6A2}" destId="{5C9B8331-6FCA-E446-B9EC-1A7FE713D7F3}" srcOrd="0" destOrd="0" presId="urn:microsoft.com/office/officeart/2005/8/layout/cycle2"/>
    <dgm:cxn modelId="{0820227A-978C-124C-BFD6-228A852DA9E5}" type="presParOf" srcId="{8B72A8DE-000E-A349-B8C7-8CCC9270F6A2}" destId="{15D9CAEA-1455-6140-8C10-E4E0FE12C715}" srcOrd="1" destOrd="0" presId="urn:microsoft.com/office/officeart/2005/8/layout/cycle2"/>
    <dgm:cxn modelId="{5031A50F-F5A5-BD46-97BD-7846FF3D1BA8}" type="presParOf" srcId="{15D9CAEA-1455-6140-8C10-E4E0FE12C715}" destId="{EE2E2C2C-DD42-E34F-B846-0B7E3818BC9D}" srcOrd="0" destOrd="0" presId="urn:microsoft.com/office/officeart/2005/8/layout/cycle2"/>
    <dgm:cxn modelId="{B7B13544-8FFE-2048-94B7-38D606518B12}" type="presParOf" srcId="{8B72A8DE-000E-A349-B8C7-8CCC9270F6A2}" destId="{06C8B16C-CBD3-8B40-930D-A8BDCA1BF63E}" srcOrd="2" destOrd="0" presId="urn:microsoft.com/office/officeart/2005/8/layout/cycle2"/>
    <dgm:cxn modelId="{729C96E1-F694-AC45-98FA-053C1F5C53DC}" type="presParOf" srcId="{8B72A8DE-000E-A349-B8C7-8CCC9270F6A2}" destId="{6F12161C-E2A9-7140-A141-DBE465C52AA6}" srcOrd="3" destOrd="0" presId="urn:microsoft.com/office/officeart/2005/8/layout/cycle2"/>
    <dgm:cxn modelId="{38352980-C3F6-2949-83BB-03112C40A451}" type="presParOf" srcId="{6F12161C-E2A9-7140-A141-DBE465C52AA6}" destId="{45681987-E1BA-7446-8B41-81F45E334481}" srcOrd="0" destOrd="0" presId="urn:microsoft.com/office/officeart/2005/8/layout/cycle2"/>
    <dgm:cxn modelId="{AB3E33C0-C1C1-2A4A-AAB2-54F189203221}" type="presParOf" srcId="{8B72A8DE-000E-A349-B8C7-8CCC9270F6A2}" destId="{4A408FE6-4B84-BA40-95C3-77CFFA60825C}" srcOrd="4" destOrd="0" presId="urn:microsoft.com/office/officeart/2005/8/layout/cycle2"/>
    <dgm:cxn modelId="{04387339-0F49-2542-A9AA-41FC8043C88B}" type="presParOf" srcId="{8B72A8DE-000E-A349-B8C7-8CCC9270F6A2}" destId="{5B3A09F1-F9FD-8849-AA41-C70D0C5EDD39}" srcOrd="5" destOrd="0" presId="urn:microsoft.com/office/officeart/2005/8/layout/cycle2"/>
    <dgm:cxn modelId="{5437FCF0-2010-8E42-9F76-5788CD556E60}" type="presParOf" srcId="{5B3A09F1-F9FD-8849-AA41-C70D0C5EDD39}" destId="{37CD4977-AD25-2E4B-A5F7-FF902A1AE4D4}" srcOrd="0" destOrd="0" presId="urn:microsoft.com/office/officeart/2005/8/layout/cycle2"/>
    <dgm:cxn modelId="{C5092428-5193-AE42-84F3-3BC6497AFEFB}" type="presParOf" srcId="{8B72A8DE-000E-A349-B8C7-8CCC9270F6A2}" destId="{E807B96A-D35E-F045-B6E4-4B48A8EE2B43}" srcOrd="6" destOrd="0" presId="urn:microsoft.com/office/officeart/2005/8/layout/cycle2"/>
    <dgm:cxn modelId="{96615FFF-0227-534A-B9BF-58A272386E00}" type="presParOf" srcId="{8B72A8DE-000E-A349-B8C7-8CCC9270F6A2}" destId="{F0286CFD-D503-4142-A97B-21C3180E76FF}" srcOrd="7" destOrd="0" presId="urn:microsoft.com/office/officeart/2005/8/layout/cycle2"/>
    <dgm:cxn modelId="{79413183-C75E-774F-A5D3-8BD2B3939B0F}" type="presParOf" srcId="{F0286CFD-D503-4142-A97B-21C3180E76FF}" destId="{75C46B14-5DBB-5D4A-9A3E-E2DC122A6775}" srcOrd="0" destOrd="0" presId="urn:microsoft.com/office/officeart/2005/8/layout/cycle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0F196-70AF-45BD-8C81-25AEFF0A50C2}">
      <dsp:nvSpPr>
        <dsp:cNvPr id="0" name=""/>
        <dsp:cNvSpPr/>
      </dsp:nvSpPr>
      <dsp:spPr>
        <a:xfrm>
          <a:off x="4031532" y="56506"/>
          <a:ext cx="2610802" cy="2610802"/>
        </a:xfrm>
        <a:prstGeom prst="ellipse">
          <a:avLst/>
        </a:prstGeom>
        <a:solidFill>
          <a:schemeClr val="bg1">
            <a:lumMod val="95000"/>
            <a:alpha val="50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33400">
            <a:lnSpc>
              <a:spcPct val="90000"/>
            </a:lnSpc>
            <a:spcBef>
              <a:spcPct val="0"/>
            </a:spcBef>
            <a:spcAft>
              <a:spcPct val="35000"/>
            </a:spcAft>
          </a:pPr>
          <a:r>
            <a:rPr lang="sv-SE" sz="1200" b="1" kern="1200" dirty="0" smtClean="0"/>
            <a:t>Ledare</a:t>
          </a:r>
          <a:endParaRPr lang="sv-SE" sz="1200" b="1" kern="1200" dirty="0"/>
        </a:p>
        <a:p>
          <a:pPr marL="57150" lvl="1" indent="-57150" algn="l" defTabSz="400050">
            <a:lnSpc>
              <a:spcPct val="90000"/>
            </a:lnSpc>
            <a:spcBef>
              <a:spcPct val="0"/>
            </a:spcBef>
            <a:spcAft>
              <a:spcPct val="15000"/>
            </a:spcAft>
            <a:buChar char="••"/>
          </a:pPr>
          <a:r>
            <a:rPr lang="sv-SE" sz="900" kern="1200" dirty="0" smtClean="0"/>
            <a:t>Visionär</a:t>
          </a:r>
          <a:endParaRPr lang="sv-SE" sz="900" kern="1200" dirty="0"/>
        </a:p>
        <a:p>
          <a:pPr marL="57150" lvl="1" indent="-57150" algn="l" defTabSz="400050">
            <a:lnSpc>
              <a:spcPct val="90000"/>
            </a:lnSpc>
            <a:spcBef>
              <a:spcPct val="0"/>
            </a:spcBef>
            <a:spcAft>
              <a:spcPct val="15000"/>
            </a:spcAft>
            <a:buChar char="••"/>
          </a:pPr>
          <a:r>
            <a:rPr lang="sv-SE" sz="900" kern="1200" dirty="0" smtClean="0"/>
            <a:t>Strateg</a:t>
          </a:r>
          <a:endParaRPr lang="sv-SE" sz="900" kern="1200" dirty="0"/>
        </a:p>
        <a:p>
          <a:pPr marL="57150" lvl="1" indent="-57150" algn="l" defTabSz="400050">
            <a:lnSpc>
              <a:spcPct val="90000"/>
            </a:lnSpc>
            <a:spcBef>
              <a:spcPct val="0"/>
            </a:spcBef>
            <a:spcAft>
              <a:spcPct val="15000"/>
            </a:spcAft>
            <a:buChar char="••"/>
          </a:pPr>
          <a:r>
            <a:rPr lang="sv-SE" sz="900" kern="1200" dirty="0" smtClean="0"/>
            <a:t>Visa riktingen</a:t>
          </a:r>
          <a:endParaRPr lang="sv-SE" sz="900" kern="1200" dirty="0"/>
        </a:p>
        <a:p>
          <a:pPr marL="57150" lvl="1" indent="-57150" algn="l" defTabSz="400050">
            <a:lnSpc>
              <a:spcPct val="90000"/>
            </a:lnSpc>
            <a:spcBef>
              <a:spcPct val="0"/>
            </a:spcBef>
            <a:spcAft>
              <a:spcPct val="15000"/>
            </a:spcAft>
            <a:buChar char="••"/>
          </a:pPr>
          <a:r>
            <a:rPr lang="sv-SE" sz="900" kern="1200" dirty="0" smtClean="0"/>
            <a:t>Entusiasmera</a:t>
          </a:r>
          <a:endParaRPr lang="sv-SE" sz="900" kern="1200" dirty="0"/>
        </a:p>
        <a:p>
          <a:pPr marL="57150" lvl="1" indent="-57150" algn="l" defTabSz="400050">
            <a:lnSpc>
              <a:spcPct val="90000"/>
            </a:lnSpc>
            <a:spcBef>
              <a:spcPct val="0"/>
            </a:spcBef>
            <a:spcAft>
              <a:spcPct val="15000"/>
            </a:spcAft>
            <a:buChar char="••"/>
          </a:pPr>
          <a:r>
            <a:rPr lang="sv-SE" sz="900" kern="1200" dirty="0" smtClean="0"/>
            <a:t>Ge energi, glädje, kreativitet</a:t>
          </a:r>
          <a:endParaRPr lang="sv-SE" sz="900" kern="1200" dirty="0"/>
        </a:p>
        <a:p>
          <a:pPr marL="57150" lvl="1" indent="-57150" algn="l" defTabSz="400050">
            <a:lnSpc>
              <a:spcPct val="90000"/>
            </a:lnSpc>
            <a:spcBef>
              <a:spcPct val="0"/>
            </a:spcBef>
            <a:spcAft>
              <a:spcPct val="15000"/>
            </a:spcAft>
            <a:buChar char="••"/>
          </a:pPr>
          <a:r>
            <a:rPr lang="sv-SE" sz="900" kern="1200" dirty="0" smtClean="0"/>
            <a:t>Vara förebild</a:t>
          </a:r>
          <a:endParaRPr lang="sv-SE" sz="900" kern="1200" dirty="0"/>
        </a:p>
      </dsp:txBody>
      <dsp:txXfrm>
        <a:off x="4379639" y="513396"/>
        <a:ext cx="1914588" cy="1174861"/>
      </dsp:txXfrm>
    </dsp:sp>
    <dsp:sp modelId="{26DD3B9C-9F65-416D-89C0-8A739A415665}">
      <dsp:nvSpPr>
        <dsp:cNvPr id="0" name=""/>
        <dsp:cNvSpPr/>
      </dsp:nvSpPr>
      <dsp:spPr>
        <a:xfrm>
          <a:off x="4946992" y="1740535"/>
          <a:ext cx="2610802" cy="2610802"/>
        </a:xfrm>
        <a:prstGeom prst="ellipse">
          <a:avLst/>
        </a:prstGeom>
        <a:solidFill>
          <a:schemeClr val="bg1">
            <a:lumMod val="95000"/>
            <a:alpha val="50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33400">
            <a:lnSpc>
              <a:spcPct val="90000"/>
            </a:lnSpc>
            <a:spcBef>
              <a:spcPct val="0"/>
            </a:spcBef>
            <a:spcAft>
              <a:spcPct val="35000"/>
            </a:spcAft>
          </a:pPr>
          <a:r>
            <a:rPr lang="sv-SE" sz="1200" b="1" kern="1200" dirty="0" smtClean="0"/>
            <a:t>Coach</a:t>
          </a:r>
          <a:endParaRPr lang="sv-SE" sz="1200" b="1" kern="1200" dirty="0"/>
        </a:p>
        <a:p>
          <a:pPr marL="57150" lvl="1" indent="-57150" algn="l" defTabSz="400050">
            <a:lnSpc>
              <a:spcPct val="90000"/>
            </a:lnSpc>
            <a:spcBef>
              <a:spcPct val="0"/>
            </a:spcBef>
            <a:spcAft>
              <a:spcPct val="15000"/>
            </a:spcAft>
            <a:buChar char="••"/>
          </a:pPr>
          <a:r>
            <a:rPr lang="sv-SE" sz="900" kern="1200" dirty="0" smtClean="0"/>
            <a:t>Stötta utveckla medarbetarna så att de kan ta ditt jobb</a:t>
          </a:r>
          <a:endParaRPr lang="sv-SE" sz="900" kern="1200" dirty="0"/>
        </a:p>
        <a:p>
          <a:pPr marL="57150" lvl="1" indent="-57150" algn="l" defTabSz="400050">
            <a:lnSpc>
              <a:spcPct val="90000"/>
            </a:lnSpc>
            <a:spcBef>
              <a:spcPct val="0"/>
            </a:spcBef>
            <a:spcAft>
              <a:spcPct val="15000"/>
            </a:spcAft>
            <a:buChar char="••"/>
          </a:pPr>
          <a:r>
            <a:rPr lang="sv-SE" sz="900" kern="1200" dirty="0" smtClean="0"/>
            <a:t>Se individen</a:t>
          </a:r>
          <a:endParaRPr lang="sv-SE" sz="900" kern="1200" dirty="0"/>
        </a:p>
        <a:p>
          <a:pPr marL="57150" lvl="1" indent="-57150" algn="l" defTabSz="400050">
            <a:lnSpc>
              <a:spcPct val="90000"/>
            </a:lnSpc>
            <a:spcBef>
              <a:spcPct val="0"/>
            </a:spcBef>
            <a:spcAft>
              <a:spcPct val="15000"/>
            </a:spcAft>
            <a:buChar char="••"/>
          </a:pPr>
          <a:r>
            <a:rPr lang="sv-SE" sz="900" kern="1200" dirty="0" smtClean="0"/>
            <a:t>Se olika individers jobb/insats</a:t>
          </a:r>
          <a:endParaRPr lang="sv-SE" sz="900" kern="1200" dirty="0"/>
        </a:p>
        <a:p>
          <a:pPr marL="57150" lvl="1" indent="-57150" algn="l" defTabSz="400050">
            <a:lnSpc>
              <a:spcPct val="90000"/>
            </a:lnSpc>
            <a:spcBef>
              <a:spcPct val="0"/>
            </a:spcBef>
            <a:spcAft>
              <a:spcPct val="15000"/>
            </a:spcAft>
            <a:buChar char="••"/>
          </a:pPr>
          <a:r>
            <a:rPr lang="sv-SE" sz="900" kern="1200" dirty="0" smtClean="0"/>
            <a:t>Utvecklingssamtal</a:t>
          </a:r>
          <a:endParaRPr lang="sv-SE" sz="900" kern="1200" dirty="0"/>
        </a:p>
        <a:p>
          <a:pPr marL="57150" lvl="1" indent="-57150" algn="l" defTabSz="400050">
            <a:lnSpc>
              <a:spcPct val="90000"/>
            </a:lnSpc>
            <a:spcBef>
              <a:spcPct val="0"/>
            </a:spcBef>
            <a:spcAft>
              <a:spcPct val="15000"/>
            </a:spcAft>
            <a:buChar char="••"/>
          </a:pPr>
          <a:r>
            <a:rPr lang="sv-SE" sz="900" kern="1200" dirty="0" smtClean="0"/>
            <a:t>Hjälpa människor att växa</a:t>
          </a:r>
          <a:endParaRPr lang="sv-SE" sz="900" kern="1200" dirty="0"/>
        </a:p>
      </dsp:txBody>
      <dsp:txXfrm>
        <a:off x="5745463" y="2414992"/>
        <a:ext cx="1566481" cy="1435941"/>
      </dsp:txXfrm>
    </dsp:sp>
    <dsp:sp modelId="{9D5EB2BE-7D05-4080-A0CD-B8B7C9AE73DE}">
      <dsp:nvSpPr>
        <dsp:cNvPr id="0" name=""/>
        <dsp:cNvSpPr/>
      </dsp:nvSpPr>
      <dsp:spPr>
        <a:xfrm>
          <a:off x="3010333" y="1740535"/>
          <a:ext cx="2610802" cy="2610802"/>
        </a:xfrm>
        <a:prstGeom prst="ellipse">
          <a:avLst/>
        </a:prstGeom>
        <a:solidFill>
          <a:schemeClr val="bg1">
            <a:lumMod val="95000"/>
            <a:alpha val="50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33400">
            <a:lnSpc>
              <a:spcPct val="90000"/>
            </a:lnSpc>
            <a:spcBef>
              <a:spcPct val="0"/>
            </a:spcBef>
            <a:spcAft>
              <a:spcPct val="35000"/>
            </a:spcAft>
          </a:pPr>
          <a:r>
            <a:rPr lang="sv-SE" sz="1200" b="1" kern="1200" dirty="0" smtClean="0"/>
            <a:t>Chef</a:t>
          </a:r>
          <a:endParaRPr lang="sv-SE" sz="1200" b="1" kern="1200" dirty="0"/>
        </a:p>
        <a:p>
          <a:pPr marL="57150" lvl="1" indent="-57150" algn="l" defTabSz="400050">
            <a:lnSpc>
              <a:spcPct val="90000"/>
            </a:lnSpc>
            <a:spcBef>
              <a:spcPct val="0"/>
            </a:spcBef>
            <a:spcAft>
              <a:spcPct val="15000"/>
            </a:spcAft>
            <a:buChar char="••"/>
          </a:pPr>
          <a:r>
            <a:rPr lang="sv-SE" sz="900" kern="1200" dirty="0" smtClean="0"/>
            <a:t>Leda och fördela arbete</a:t>
          </a:r>
          <a:endParaRPr lang="sv-SE" sz="900" kern="1200" dirty="0"/>
        </a:p>
        <a:p>
          <a:pPr marL="57150" lvl="1" indent="-57150" algn="l" defTabSz="400050">
            <a:lnSpc>
              <a:spcPct val="90000"/>
            </a:lnSpc>
            <a:spcBef>
              <a:spcPct val="0"/>
            </a:spcBef>
            <a:spcAft>
              <a:spcPct val="15000"/>
            </a:spcAft>
            <a:buChar char="••"/>
          </a:pPr>
          <a:r>
            <a:rPr lang="sv-SE" sz="900" kern="1200" dirty="0" smtClean="0"/>
            <a:t>Följa upp</a:t>
          </a:r>
          <a:endParaRPr lang="sv-SE" sz="900" kern="1200" dirty="0"/>
        </a:p>
        <a:p>
          <a:pPr marL="57150" lvl="1" indent="-57150" algn="l" defTabSz="400050">
            <a:lnSpc>
              <a:spcPct val="90000"/>
            </a:lnSpc>
            <a:spcBef>
              <a:spcPct val="0"/>
            </a:spcBef>
            <a:spcAft>
              <a:spcPct val="15000"/>
            </a:spcAft>
            <a:buChar char="••"/>
          </a:pPr>
          <a:r>
            <a:rPr lang="sv-SE" sz="900" kern="1200" dirty="0" smtClean="0"/>
            <a:t>Organisera</a:t>
          </a:r>
          <a:endParaRPr lang="sv-SE" sz="900" kern="1200" dirty="0"/>
        </a:p>
        <a:p>
          <a:pPr marL="57150" lvl="1" indent="-57150" algn="l" defTabSz="400050">
            <a:lnSpc>
              <a:spcPct val="90000"/>
            </a:lnSpc>
            <a:spcBef>
              <a:spcPct val="0"/>
            </a:spcBef>
            <a:spcAft>
              <a:spcPct val="15000"/>
            </a:spcAft>
            <a:buChar char="••"/>
          </a:pPr>
          <a:r>
            <a:rPr lang="sv-SE" sz="900" kern="1200" dirty="0" smtClean="0"/>
            <a:t>Planera</a:t>
          </a:r>
          <a:endParaRPr lang="sv-SE" sz="900" kern="1200" dirty="0"/>
        </a:p>
        <a:p>
          <a:pPr marL="57150" lvl="1" indent="-57150" algn="l" defTabSz="400050">
            <a:lnSpc>
              <a:spcPct val="90000"/>
            </a:lnSpc>
            <a:spcBef>
              <a:spcPct val="0"/>
            </a:spcBef>
            <a:spcAft>
              <a:spcPct val="15000"/>
            </a:spcAft>
            <a:buChar char="••"/>
          </a:pPr>
          <a:r>
            <a:rPr lang="sv-SE" sz="900" kern="1200" dirty="0" smtClean="0"/>
            <a:t>Ekonomisk uppföljning</a:t>
          </a:r>
          <a:endParaRPr lang="sv-SE" sz="900" kern="1200" dirty="0"/>
        </a:p>
        <a:p>
          <a:pPr marL="57150" lvl="1" indent="-57150" algn="l" defTabSz="400050">
            <a:lnSpc>
              <a:spcPct val="90000"/>
            </a:lnSpc>
            <a:spcBef>
              <a:spcPct val="0"/>
            </a:spcBef>
            <a:spcAft>
              <a:spcPct val="15000"/>
            </a:spcAft>
            <a:buChar char="••"/>
          </a:pPr>
          <a:r>
            <a:rPr lang="sv-SE" sz="900" kern="1200" dirty="0" smtClean="0"/>
            <a:t>Administration</a:t>
          </a:r>
          <a:endParaRPr lang="sv-SE" sz="900" kern="1200" dirty="0"/>
        </a:p>
        <a:p>
          <a:pPr marL="57150" lvl="1" indent="-57150" algn="l" defTabSz="400050">
            <a:lnSpc>
              <a:spcPct val="90000"/>
            </a:lnSpc>
            <a:spcBef>
              <a:spcPct val="0"/>
            </a:spcBef>
            <a:spcAft>
              <a:spcPct val="15000"/>
            </a:spcAft>
            <a:buChar char="••"/>
          </a:pPr>
          <a:r>
            <a:rPr lang="sv-SE" sz="900" kern="1200" dirty="0" smtClean="0"/>
            <a:t>Rekrytering</a:t>
          </a:r>
          <a:endParaRPr lang="sv-SE" sz="900" kern="1200" dirty="0"/>
        </a:p>
      </dsp:txBody>
      <dsp:txXfrm>
        <a:off x="3256184" y="2414992"/>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B8331-6FCA-E446-B9EC-1A7FE713D7F3}">
      <dsp:nvSpPr>
        <dsp:cNvPr id="0" name=""/>
        <dsp:cNvSpPr/>
      </dsp:nvSpPr>
      <dsp:spPr>
        <a:xfrm>
          <a:off x="4506838" y="-54109"/>
          <a:ext cx="1501923" cy="1501923"/>
        </a:xfrm>
        <a:prstGeom prst="ellipse">
          <a:avLst/>
        </a:prstGeom>
        <a:solidFill>
          <a:srgbClr val="C1D7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sv-SE" sz="1600" kern="1200" dirty="0" smtClean="0">
              <a:solidFill>
                <a:schemeClr val="tx1">
                  <a:lumMod val="65000"/>
                  <a:lumOff val="35000"/>
                </a:schemeClr>
              </a:solidFill>
            </a:rPr>
            <a:t>Upplevelse</a:t>
          </a:r>
          <a:endParaRPr lang="sv-SE" sz="1600" kern="1200" dirty="0">
            <a:solidFill>
              <a:schemeClr val="tx1">
                <a:lumMod val="65000"/>
                <a:lumOff val="35000"/>
              </a:schemeClr>
            </a:solidFill>
          </a:endParaRPr>
        </a:p>
      </dsp:txBody>
      <dsp:txXfrm>
        <a:off x="4726790" y="165843"/>
        <a:ext cx="1062019" cy="1062019"/>
      </dsp:txXfrm>
    </dsp:sp>
    <dsp:sp modelId="{15D9CAEA-1455-6140-8C10-E4E0FE12C715}">
      <dsp:nvSpPr>
        <dsp:cNvPr id="0" name=""/>
        <dsp:cNvSpPr/>
      </dsp:nvSpPr>
      <dsp:spPr>
        <a:xfrm rot="2700000">
          <a:off x="5834755" y="1195198"/>
          <a:ext cx="312403" cy="46962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sv-SE" sz="1600" kern="1200"/>
        </a:p>
      </dsp:txBody>
      <dsp:txXfrm>
        <a:off x="5848480" y="1255987"/>
        <a:ext cx="218682" cy="281772"/>
      </dsp:txXfrm>
    </dsp:sp>
    <dsp:sp modelId="{06C8B16C-CBD3-8B40-930D-A8BDCA1BF63E}">
      <dsp:nvSpPr>
        <dsp:cNvPr id="0" name=""/>
        <dsp:cNvSpPr/>
      </dsp:nvSpPr>
      <dsp:spPr>
        <a:xfrm>
          <a:off x="5985655" y="1424707"/>
          <a:ext cx="1501923" cy="1501923"/>
        </a:xfrm>
        <a:prstGeom prst="ellipse">
          <a:avLst/>
        </a:prstGeom>
        <a:solidFill>
          <a:srgbClr val="C1D7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sv-SE" sz="1600" kern="1200" dirty="0" smtClean="0">
              <a:solidFill>
                <a:srgbClr val="595959"/>
              </a:solidFill>
            </a:rPr>
            <a:t>Reflektion</a:t>
          </a:r>
          <a:endParaRPr lang="sv-SE" sz="1600" kern="1200" dirty="0">
            <a:solidFill>
              <a:srgbClr val="595959"/>
            </a:solidFill>
          </a:endParaRPr>
        </a:p>
      </dsp:txBody>
      <dsp:txXfrm>
        <a:off x="6205607" y="1644659"/>
        <a:ext cx="1062019" cy="1062019"/>
      </dsp:txXfrm>
    </dsp:sp>
    <dsp:sp modelId="{6F12161C-E2A9-7140-A141-DBE465C52AA6}">
      <dsp:nvSpPr>
        <dsp:cNvPr id="0" name=""/>
        <dsp:cNvSpPr/>
      </dsp:nvSpPr>
      <dsp:spPr>
        <a:xfrm rot="8100000">
          <a:off x="5847258" y="2674015"/>
          <a:ext cx="312403" cy="46962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sv-SE" sz="1600" kern="1200"/>
        </a:p>
      </dsp:txBody>
      <dsp:txXfrm rot="10800000">
        <a:off x="5927254" y="2734804"/>
        <a:ext cx="218682" cy="281772"/>
      </dsp:txXfrm>
    </dsp:sp>
    <dsp:sp modelId="{4A408FE6-4B84-BA40-95C3-77CFFA60825C}">
      <dsp:nvSpPr>
        <dsp:cNvPr id="0" name=""/>
        <dsp:cNvSpPr/>
      </dsp:nvSpPr>
      <dsp:spPr>
        <a:xfrm>
          <a:off x="4506838" y="2903524"/>
          <a:ext cx="1501923" cy="1501923"/>
        </a:xfrm>
        <a:prstGeom prst="ellipse">
          <a:avLst/>
        </a:prstGeom>
        <a:solidFill>
          <a:srgbClr val="C1D7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sv-SE" sz="1600" kern="1200" dirty="0" smtClean="0">
              <a:solidFill>
                <a:srgbClr val="595959"/>
              </a:solidFill>
            </a:rPr>
            <a:t>Analys/slutsats</a:t>
          </a:r>
          <a:endParaRPr lang="sv-SE" sz="1600" kern="1200" dirty="0">
            <a:solidFill>
              <a:srgbClr val="595959"/>
            </a:solidFill>
          </a:endParaRPr>
        </a:p>
      </dsp:txBody>
      <dsp:txXfrm>
        <a:off x="4726790" y="3123476"/>
        <a:ext cx="1062019" cy="1062019"/>
      </dsp:txXfrm>
    </dsp:sp>
    <dsp:sp modelId="{5B3A09F1-F9FD-8849-AA41-C70D0C5EDD39}">
      <dsp:nvSpPr>
        <dsp:cNvPr id="0" name=""/>
        <dsp:cNvSpPr/>
      </dsp:nvSpPr>
      <dsp:spPr>
        <a:xfrm rot="13500000">
          <a:off x="4368441" y="2686519"/>
          <a:ext cx="312403" cy="46962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sv-SE" sz="1600" kern="1200"/>
        </a:p>
      </dsp:txBody>
      <dsp:txXfrm rot="10800000">
        <a:off x="4448437" y="2813578"/>
        <a:ext cx="218682" cy="281772"/>
      </dsp:txXfrm>
    </dsp:sp>
    <dsp:sp modelId="{E807B96A-D35E-F045-B6E4-4B48A8EE2B43}">
      <dsp:nvSpPr>
        <dsp:cNvPr id="0" name=""/>
        <dsp:cNvSpPr/>
      </dsp:nvSpPr>
      <dsp:spPr>
        <a:xfrm>
          <a:off x="3028021" y="1424707"/>
          <a:ext cx="1501923" cy="1501923"/>
        </a:xfrm>
        <a:prstGeom prst="ellipse">
          <a:avLst/>
        </a:prstGeom>
        <a:solidFill>
          <a:srgbClr val="C1D7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sv-SE" sz="1600" kern="1200" dirty="0" smtClean="0">
              <a:solidFill>
                <a:srgbClr val="595959"/>
              </a:solidFill>
            </a:rPr>
            <a:t>Planering</a:t>
          </a:r>
          <a:endParaRPr lang="sv-SE" sz="1600" kern="1200" dirty="0">
            <a:solidFill>
              <a:srgbClr val="595959"/>
            </a:solidFill>
          </a:endParaRPr>
        </a:p>
      </dsp:txBody>
      <dsp:txXfrm>
        <a:off x="3247973" y="1644659"/>
        <a:ext cx="1062019" cy="1062019"/>
      </dsp:txXfrm>
    </dsp:sp>
    <dsp:sp modelId="{F0286CFD-D503-4142-A97B-21C3180E76FF}">
      <dsp:nvSpPr>
        <dsp:cNvPr id="0" name=""/>
        <dsp:cNvSpPr/>
      </dsp:nvSpPr>
      <dsp:spPr>
        <a:xfrm rot="18900000">
          <a:off x="4355938" y="1207702"/>
          <a:ext cx="312403" cy="46962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sv-SE" sz="1600" kern="1200"/>
        </a:p>
      </dsp:txBody>
      <dsp:txXfrm>
        <a:off x="4369663" y="1334761"/>
        <a:ext cx="218682" cy="28177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5322B-7130-B64C-8F1F-2BD87F5B6132}" type="datetimeFigureOut">
              <a:rPr lang="sv-SE" smtClean="0"/>
              <a:t>2016-10-24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9C9A8-CC1B-764B-875D-094BB9AD0EAB}" type="slidenum">
              <a:rPr lang="sv-SE" smtClean="0"/>
              <a:t>‹Nr.›</a:t>
            </a:fld>
            <a:endParaRPr lang="sv-SE"/>
          </a:p>
        </p:txBody>
      </p:sp>
    </p:spTree>
    <p:extLst>
      <p:ext uri="{BB962C8B-B14F-4D97-AF65-F5344CB8AC3E}">
        <p14:creationId xmlns:p14="http://schemas.microsoft.com/office/powerpoint/2010/main" val="83648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a:t>
            </a:fld>
            <a:endParaRPr lang="sv-SE"/>
          </a:p>
        </p:txBody>
      </p:sp>
    </p:spTree>
    <p:extLst>
      <p:ext uri="{BB962C8B-B14F-4D97-AF65-F5344CB8AC3E}">
        <p14:creationId xmlns:p14="http://schemas.microsoft.com/office/powerpoint/2010/main" val="2096726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Vi arbetar till största delen genom </a:t>
            </a:r>
            <a:r>
              <a:rPr lang="sv-SE" sz="1200" kern="1200" dirty="0" err="1" smtClean="0">
                <a:solidFill>
                  <a:schemeClr val="tx1"/>
                </a:solidFill>
                <a:effectLst/>
                <a:latin typeface="+mn-lt"/>
                <a:ea typeface="+mn-ea"/>
                <a:cs typeface="+mn-cs"/>
              </a:rPr>
              <a:t>work</a:t>
            </a:r>
            <a:r>
              <a:rPr lang="sv-SE" sz="1200" kern="1200" dirty="0" smtClean="0">
                <a:solidFill>
                  <a:schemeClr val="tx1"/>
                </a:solidFill>
                <a:effectLst/>
                <a:latin typeface="+mn-lt"/>
                <a:ea typeface="+mn-ea"/>
                <a:cs typeface="+mn-cs"/>
              </a:rPr>
              <a:t> shops och där vi i olika forum genom presentationer, övningar och reflektioner hjälper våra kunder att utvecklas. Sättet på vilket vi arbetar är då ofta genom presentationer och diskussioner, följt av individuella reflektioner och övningsuppgifter. Presentationsmaterial och övningsuppgifter delas ofta ut till deltagarna på papper som sedan sätts in i utbildningens pärm. Målet är</a:t>
            </a:r>
            <a:r>
              <a:rPr lang="sv-SE" sz="1200" kern="1200" baseline="0" dirty="0" smtClean="0">
                <a:solidFill>
                  <a:schemeClr val="tx1"/>
                </a:solidFill>
                <a:effectLst/>
                <a:latin typeface="+mn-lt"/>
                <a:ea typeface="+mn-ea"/>
                <a:cs typeface="+mn-cs"/>
              </a:rPr>
              <a:t> att pärmen ä</a:t>
            </a:r>
            <a:r>
              <a:rPr lang="sv-SE" sz="1200" kern="1200" dirty="0" smtClean="0">
                <a:solidFill>
                  <a:schemeClr val="tx1"/>
                </a:solidFill>
                <a:effectLst/>
                <a:latin typeface="+mn-lt"/>
                <a:ea typeface="+mn-ea"/>
                <a:cs typeface="+mn-cs"/>
              </a:rPr>
              <a:t>ven efter avslutad utbildning ska fungera som ett ställe där ledarna kan hämta inspiration och reflektera över sina egna utmaningar. Tyvärr upplever vi att pärmen många gånger ställs in i bokhyllan utan att användas regelbundet som ett verktyg i vardagen</a:t>
            </a:r>
            <a:r>
              <a:rPr lang="sv-SE" dirty="0" smtClean="0">
                <a:effectLst/>
              </a:rPr>
              <a:t> </a:t>
            </a:r>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19</a:t>
            </a:fld>
            <a:endParaRPr lang="sv-SE"/>
          </a:p>
        </p:txBody>
      </p:sp>
    </p:spTree>
    <p:extLst>
      <p:ext uri="{BB962C8B-B14F-4D97-AF65-F5344CB8AC3E}">
        <p14:creationId xmlns:p14="http://schemas.microsoft.com/office/powerpoint/2010/main" val="183211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20</a:t>
            </a:fld>
            <a:endParaRPr lang="sv-SE"/>
          </a:p>
        </p:txBody>
      </p:sp>
    </p:spTree>
    <p:extLst>
      <p:ext uri="{BB962C8B-B14F-4D97-AF65-F5344CB8AC3E}">
        <p14:creationId xmlns:p14="http://schemas.microsoft.com/office/powerpoint/2010/main" val="1445405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21</a:t>
            </a:fld>
            <a:endParaRPr lang="sv-SE"/>
          </a:p>
        </p:txBody>
      </p:sp>
    </p:spTree>
    <p:extLst>
      <p:ext uri="{BB962C8B-B14F-4D97-AF65-F5344CB8AC3E}">
        <p14:creationId xmlns:p14="http://schemas.microsoft.com/office/powerpoint/2010/main" val="1927150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22</a:t>
            </a:fld>
            <a:endParaRPr lang="sv-SE"/>
          </a:p>
        </p:txBody>
      </p:sp>
    </p:spTree>
    <p:extLst>
      <p:ext uri="{BB962C8B-B14F-4D97-AF65-F5344CB8AC3E}">
        <p14:creationId xmlns:p14="http://schemas.microsoft.com/office/powerpoint/2010/main" val="1458848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23</a:t>
            </a:fld>
            <a:endParaRPr lang="sv-SE"/>
          </a:p>
        </p:txBody>
      </p:sp>
    </p:spTree>
    <p:extLst>
      <p:ext uri="{BB962C8B-B14F-4D97-AF65-F5344CB8AC3E}">
        <p14:creationId xmlns:p14="http://schemas.microsoft.com/office/powerpoint/2010/main" val="183350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24</a:t>
            </a:fld>
            <a:endParaRPr lang="sv-SE"/>
          </a:p>
        </p:txBody>
      </p:sp>
    </p:spTree>
    <p:extLst>
      <p:ext uri="{BB962C8B-B14F-4D97-AF65-F5344CB8AC3E}">
        <p14:creationId xmlns:p14="http://schemas.microsoft.com/office/powerpoint/2010/main" val="205974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25</a:t>
            </a:fld>
            <a:endParaRPr lang="sv-SE"/>
          </a:p>
        </p:txBody>
      </p:sp>
    </p:spTree>
    <p:extLst>
      <p:ext uri="{BB962C8B-B14F-4D97-AF65-F5344CB8AC3E}">
        <p14:creationId xmlns:p14="http://schemas.microsoft.com/office/powerpoint/2010/main" val="678423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26</a:t>
            </a:fld>
            <a:endParaRPr lang="sv-SE"/>
          </a:p>
        </p:txBody>
      </p:sp>
    </p:spTree>
    <p:extLst>
      <p:ext uri="{BB962C8B-B14F-4D97-AF65-F5344CB8AC3E}">
        <p14:creationId xmlns:p14="http://schemas.microsoft.com/office/powerpoint/2010/main" val="116873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27</a:t>
            </a:fld>
            <a:endParaRPr lang="sv-SE"/>
          </a:p>
        </p:txBody>
      </p:sp>
    </p:spTree>
    <p:extLst>
      <p:ext uri="{BB962C8B-B14F-4D97-AF65-F5344CB8AC3E}">
        <p14:creationId xmlns:p14="http://schemas.microsoft.com/office/powerpoint/2010/main" val="690247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28</a:t>
            </a:fld>
            <a:endParaRPr lang="sv-SE"/>
          </a:p>
        </p:txBody>
      </p:sp>
    </p:spTree>
    <p:extLst>
      <p:ext uri="{BB962C8B-B14F-4D97-AF65-F5344CB8AC3E}">
        <p14:creationId xmlns:p14="http://schemas.microsoft.com/office/powerpoint/2010/main" val="9987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Då våra uppdragsgivare ofta består av ägare, styrelse, VD, ledningsgrupp eller chefer på något sätt är utveckling inom ledarskap en central del av våra leveranser. Vi arbetar inom olika forum med ledarskapsutbildningar, som ofta sträcker sig över en tid och med flera träffar.</a:t>
            </a:r>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9</a:t>
            </a:fld>
            <a:endParaRPr lang="sv-SE"/>
          </a:p>
        </p:txBody>
      </p:sp>
    </p:spTree>
    <p:extLst>
      <p:ext uri="{BB962C8B-B14F-4D97-AF65-F5344CB8AC3E}">
        <p14:creationId xmlns:p14="http://schemas.microsoft.com/office/powerpoint/2010/main" val="1663449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29</a:t>
            </a:fld>
            <a:endParaRPr lang="sv-SE"/>
          </a:p>
        </p:txBody>
      </p:sp>
    </p:spTree>
    <p:extLst>
      <p:ext uri="{BB962C8B-B14F-4D97-AF65-F5344CB8AC3E}">
        <p14:creationId xmlns:p14="http://schemas.microsoft.com/office/powerpoint/2010/main" val="62174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30</a:t>
            </a:fld>
            <a:endParaRPr lang="sv-SE"/>
          </a:p>
        </p:txBody>
      </p:sp>
    </p:spTree>
    <p:extLst>
      <p:ext uri="{BB962C8B-B14F-4D97-AF65-F5344CB8AC3E}">
        <p14:creationId xmlns:p14="http://schemas.microsoft.com/office/powerpoint/2010/main" val="45051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31</a:t>
            </a:fld>
            <a:endParaRPr lang="sv-SE"/>
          </a:p>
        </p:txBody>
      </p:sp>
    </p:spTree>
    <p:extLst>
      <p:ext uri="{BB962C8B-B14F-4D97-AF65-F5344CB8AC3E}">
        <p14:creationId xmlns:p14="http://schemas.microsoft.com/office/powerpoint/2010/main" val="1920635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32</a:t>
            </a:fld>
            <a:endParaRPr lang="sv-SE"/>
          </a:p>
        </p:txBody>
      </p:sp>
    </p:spTree>
    <p:extLst>
      <p:ext uri="{BB962C8B-B14F-4D97-AF65-F5344CB8AC3E}">
        <p14:creationId xmlns:p14="http://schemas.microsoft.com/office/powerpoint/2010/main" val="589021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33</a:t>
            </a:fld>
            <a:endParaRPr lang="sv-SE"/>
          </a:p>
        </p:txBody>
      </p:sp>
    </p:spTree>
    <p:extLst>
      <p:ext uri="{BB962C8B-B14F-4D97-AF65-F5344CB8AC3E}">
        <p14:creationId xmlns:p14="http://schemas.microsoft.com/office/powerpoint/2010/main" val="17802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Vi kommer tillbaka för avstämning torsdagen</a:t>
            </a:r>
            <a:r>
              <a:rPr lang="sv-SE" sz="1200" baseline="0" dirty="0" smtClean="0"/>
              <a:t> den 3 oktober för att svara på frågor. </a:t>
            </a:r>
            <a:r>
              <a:rPr lang="sv-SE" sz="1200" baseline="0" smtClean="0"/>
              <a:t>Kommunikationen sker annars löpande i slack.</a:t>
            </a:r>
            <a:endParaRPr lang="sv-S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baseline="0" dirty="0" smtClean="0"/>
              <a:t>Sedan ses vi igen den 24 november då det är dags för den slutgiltiga presentationen</a:t>
            </a:r>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34</a:t>
            </a:fld>
            <a:endParaRPr lang="sv-SE"/>
          </a:p>
        </p:txBody>
      </p:sp>
    </p:spTree>
    <p:extLst>
      <p:ext uri="{BB962C8B-B14F-4D97-AF65-F5344CB8AC3E}">
        <p14:creationId xmlns:p14="http://schemas.microsoft.com/office/powerpoint/2010/main" val="33700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Ett exempel på hur vi arbetar med ledarskapsutveckling är</a:t>
            </a:r>
            <a:r>
              <a:rPr lang="sv-SE" sz="1200" baseline="0" dirty="0" smtClean="0"/>
              <a:t> genom ledarprogram som sträcker sig över en tid och inbegriper ett flertal, kanske 3-6 tillfällen. Varje program är specifikt utformat för att möta just varje kunds unika behov, vilket betyder att det kan se något olika ut beroende på behov. Några återkommande punkter är däremot frågor om att reflektera på sig själv, dvs öka självkännedomen som ett sätt att komma vidare i ledarskapet.</a:t>
            </a: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kan motivera dina medarbetare och förbereda dem för     </a:t>
            </a:r>
            <a:br>
              <a:rPr lang="sv-SE" sz="1200" dirty="0" smtClean="0"/>
            </a:br>
            <a:r>
              <a:rPr lang="sv-SE" sz="1200" dirty="0" smtClean="0"/>
              <a:t>   förändringar</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Hur du hanterar ledarskap i relation till kamratskap</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Ökad kunskap om dynamik i grupper och hur grupper utvecklas</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10</a:t>
            </a:fld>
            <a:endParaRPr lang="sv-SE"/>
          </a:p>
        </p:txBody>
      </p:sp>
    </p:spTree>
    <p:extLst>
      <p:ext uri="{BB962C8B-B14F-4D97-AF65-F5344CB8AC3E}">
        <p14:creationId xmlns:p14="http://schemas.microsoft.com/office/powerpoint/2010/main" val="137971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spcBef>
                <a:spcPct val="60000"/>
              </a:spcBef>
              <a:buFontTx/>
              <a:buNone/>
            </a:pPr>
            <a:r>
              <a:rPr lang="da-DK" altLang="sv-SE" sz="1200" dirty="0" err="1" smtClean="0"/>
              <a:t>Preferenser</a:t>
            </a:r>
            <a:endParaRPr lang="da-DK" altLang="sv-SE" sz="1200" dirty="0" smtClean="0"/>
          </a:p>
          <a:p>
            <a:pPr>
              <a:spcBef>
                <a:spcPct val="60000"/>
              </a:spcBef>
              <a:buFontTx/>
              <a:buNone/>
            </a:pPr>
            <a:r>
              <a:rPr lang="da-DK" altLang="sv-SE" sz="1200" dirty="0" err="1" smtClean="0"/>
              <a:t>Olikheter</a:t>
            </a:r>
            <a:r>
              <a:rPr lang="da-DK" altLang="sv-SE" sz="1200" dirty="0" smtClean="0"/>
              <a:t> - i </a:t>
            </a:r>
            <a:r>
              <a:rPr lang="da-DK" altLang="sv-SE" sz="1200" dirty="0" err="1" smtClean="0"/>
              <a:t>beteendemönster</a:t>
            </a:r>
            <a:r>
              <a:rPr lang="da-DK" altLang="sv-SE" sz="1200" dirty="0" smtClean="0"/>
              <a:t> </a:t>
            </a:r>
            <a:r>
              <a:rPr lang="da-DK" altLang="sv-SE" sz="1200" dirty="0" err="1" smtClean="0"/>
              <a:t>och</a:t>
            </a:r>
            <a:r>
              <a:rPr lang="da-DK" altLang="sv-SE" sz="1200" dirty="0" smtClean="0"/>
              <a:t> reaktioner</a:t>
            </a:r>
          </a:p>
          <a:p>
            <a:pPr>
              <a:spcBef>
                <a:spcPct val="60000"/>
              </a:spcBef>
              <a:buFontTx/>
              <a:buNone/>
            </a:pPr>
            <a:r>
              <a:rPr lang="da-DK" altLang="sv-SE" sz="1200" dirty="0" smtClean="0"/>
              <a:t>Vart man </a:t>
            </a:r>
            <a:r>
              <a:rPr lang="da-DK" altLang="sv-SE" sz="1200" dirty="0" err="1" smtClean="0"/>
              <a:t>riktar</a:t>
            </a:r>
            <a:r>
              <a:rPr lang="da-DK" altLang="sv-SE" sz="1200" dirty="0" smtClean="0"/>
              <a:t> sin energi</a:t>
            </a:r>
          </a:p>
          <a:p>
            <a:pPr>
              <a:spcBef>
                <a:spcPct val="60000"/>
              </a:spcBef>
              <a:buFontTx/>
              <a:buNone/>
            </a:pPr>
            <a:r>
              <a:rPr lang="da-DK" altLang="sv-SE" sz="1200" dirty="0" err="1" smtClean="0"/>
              <a:t>Typ</a:t>
            </a:r>
            <a:r>
              <a:rPr lang="da-DK" altLang="sv-SE" sz="1200" dirty="0" smtClean="0"/>
              <a:t> av information man </a:t>
            </a:r>
            <a:r>
              <a:rPr lang="da-DK" altLang="sv-SE" sz="1200" dirty="0" err="1" smtClean="0"/>
              <a:t>uppmärksammar</a:t>
            </a:r>
            <a:endParaRPr lang="da-DK" altLang="sv-SE" sz="1200" dirty="0" smtClean="0"/>
          </a:p>
          <a:p>
            <a:pPr>
              <a:spcBef>
                <a:spcPct val="60000"/>
              </a:spcBef>
              <a:buFontTx/>
              <a:buNone/>
            </a:pPr>
            <a:r>
              <a:rPr lang="da-DK" altLang="sv-SE" sz="1200" dirty="0" err="1" smtClean="0"/>
              <a:t>Hur</a:t>
            </a:r>
            <a:r>
              <a:rPr lang="da-DK" altLang="sv-SE" sz="1200" dirty="0" smtClean="0"/>
              <a:t> man </a:t>
            </a:r>
            <a:r>
              <a:rPr lang="da-DK" altLang="sv-SE" sz="1200" dirty="0" err="1" smtClean="0"/>
              <a:t>föredrar</a:t>
            </a:r>
            <a:r>
              <a:rPr lang="da-DK" altLang="sv-SE" sz="1200" dirty="0" smtClean="0"/>
              <a:t> </a:t>
            </a:r>
            <a:r>
              <a:rPr lang="da-DK" altLang="sv-SE" sz="1200" dirty="0" err="1" smtClean="0"/>
              <a:t>att</a:t>
            </a:r>
            <a:r>
              <a:rPr lang="da-DK" altLang="sv-SE" sz="1200" dirty="0" smtClean="0"/>
              <a:t> </a:t>
            </a:r>
            <a:r>
              <a:rPr lang="da-DK" altLang="sv-SE" sz="1200" dirty="0" err="1" smtClean="0"/>
              <a:t>fatta</a:t>
            </a:r>
            <a:r>
              <a:rPr lang="da-DK" altLang="sv-SE" sz="1200" dirty="0" smtClean="0"/>
              <a:t> beslut</a:t>
            </a:r>
          </a:p>
          <a:p>
            <a:pPr>
              <a:spcBef>
                <a:spcPct val="60000"/>
              </a:spcBef>
              <a:buFontTx/>
              <a:buNone/>
            </a:pPr>
            <a:r>
              <a:rPr lang="da-DK" altLang="sv-SE" sz="1200" dirty="0" err="1" smtClean="0"/>
              <a:t>Hur</a:t>
            </a:r>
            <a:r>
              <a:rPr lang="da-DK" altLang="sv-SE" sz="1200" dirty="0" smtClean="0"/>
              <a:t> man </a:t>
            </a:r>
            <a:r>
              <a:rPr lang="da-DK" altLang="sv-SE" sz="1200" dirty="0" err="1" smtClean="0"/>
              <a:t>förhåller</a:t>
            </a:r>
            <a:r>
              <a:rPr lang="da-DK" altLang="sv-SE" sz="1200" dirty="0" smtClean="0"/>
              <a:t> sig </a:t>
            </a:r>
            <a:r>
              <a:rPr lang="da-DK" altLang="sv-SE" sz="1200" dirty="0" err="1" smtClean="0"/>
              <a:t>till</a:t>
            </a:r>
            <a:r>
              <a:rPr lang="da-DK" altLang="sv-SE" sz="1200" dirty="0" smtClean="0"/>
              <a:t> </a:t>
            </a:r>
            <a:r>
              <a:rPr lang="da-DK" altLang="sv-SE" sz="1200" dirty="0" err="1" smtClean="0"/>
              <a:t>omvärlden</a:t>
            </a:r>
            <a:endParaRPr lang="da-DK" altLang="sv-SE" sz="1200" dirty="0" smtClean="0"/>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12</a:t>
            </a:fld>
            <a:endParaRPr lang="sv-SE"/>
          </a:p>
        </p:txBody>
      </p:sp>
    </p:spTree>
    <p:extLst>
      <p:ext uri="{BB962C8B-B14F-4D97-AF65-F5344CB8AC3E}">
        <p14:creationId xmlns:p14="http://schemas.microsoft.com/office/powerpoint/2010/main" val="211158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spcBef>
                <a:spcPct val="50000"/>
              </a:spcBef>
            </a:pPr>
            <a:r>
              <a:rPr lang="sv-SE" altLang="sv-SE" sz="1200" b="1" u="none" dirty="0" smtClean="0">
                <a:latin typeface="Arial" charset="0"/>
              </a:rPr>
              <a:t>Extravert (E) – Introvert (I)</a:t>
            </a:r>
          </a:p>
          <a:p>
            <a:r>
              <a:rPr lang="sv-SE" altLang="sv-SE" sz="1200" u="none" dirty="0" smtClean="0">
                <a:latin typeface="Arial" charset="0"/>
              </a:rPr>
              <a:t>Beskriver om man föredrar att rikta sin energi mot människor och saker i den yttre världen (Extraversion) eller mot tankar och värderingar i sin egen inre värld (Introversion). Innefattar dessutom var man hämtar energi ifrån.</a:t>
            </a:r>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13</a:t>
            </a:fld>
            <a:endParaRPr lang="sv-SE"/>
          </a:p>
        </p:txBody>
      </p:sp>
    </p:spTree>
    <p:extLst>
      <p:ext uri="{BB962C8B-B14F-4D97-AF65-F5344CB8AC3E}">
        <p14:creationId xmlns:p14="http://schemas.microsoft.com/office/powerpoint/2010/main" val="117107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spcBef>
                <a:spcPct val="40000"/>
              </a:spcBef>
            </a:pPr>
            <a:r>
              <a:rPr lang="sv-SE" altLang="sv-SE" sz="1200" b="1" u="none" dirty="0" smtClean="0">
                <a:latin typeface="Arial" charset="0"/>
              </a:rPr>
              <a:t>Sinnesförnimmelse (S) – Intuition (N)</a:t>
            </a:r>
          </a:p>
          <a:p>
            <a:r>
              <a:rPr lang="sv-SE" altLang="sv-SE" sz="1200" u="none" dirty="0" smtClean="0">
                <a:latin typeface="Arial" charset="0"/>
              </a:rPr>
              <a:t>Beskriver vilken typ av information man uppmärksammar. Sinnesförnimmelse fokuserar på den handfasta världens konkreta uttryck, medan Intuition uppfattar mening, sammanhang, möjligheter och helheter.</a:t>
            </a:r>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14</a:t>
            </a:fld>
            <a:endParaRPr lang="sv-SE"/>
          </a:p>
        </p:txBody>
      </p:sp>
    </p:spTree>
    <p:extLst>
      <p:ext uri="{BB962C8B-B14F-4D97-AF65-F5344CB8AC3E}">
        <p14:creationId xmlns:p14="http://schemas.microsoft.com/office/powerpoint/2010/main" val="42635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spcBef>
                <a:spcPct val="40000"/>
              </a:spcBef>
            </a:pPr>
            <a:r>
              <a:rPr lang="sv-SE" altLang="sv-SE" sz="1200" b="1" u="none" dirty="0" smtClean="0">
                <a:latin typeface="Arial" charset="0"/>
              </a:rPr>
              <a:t>Tanke (T) – Känsla (F)</a:t>
            </a:r>
          </a:p>
          <a:p>
            <a:r>
              <a:rPr lang="sv-SE" altLang="sv-SE" sz="1200" u="none" dirty="0" smtClean="0">
                <a:latin typeface="Arial" charset="0"/>
              </a:rPr>
              <a:t>Beskriver hur man bedömer fakta och fattar beslut. Tanke gör bedömningar objektivt samt analyserar och tänker i kriterier, orsak och verkan. Känsla utgår ifrån vad man föredrar, baserat på personliga värderingar.</a:t>
            </a:r>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15</a:t>
            </a:fld>
            <a:endParaRPr lang="sv-SE"/>
          </a:p>
        </p:txBody>
      </p:sp>
    </p:spTree>
    <p:extLst>
      <p:ext uri="{BB962C8B-B14F-4D97-AF65-F5344CB8AC3E}">
        <p14:creationId xmlns:p14="http://schemas.microsoft.com/office/powerpoint/2010/main" val="15113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spcBef>
                <a:spcPct val="40000"/>
              </a:spcBef>
            </a:pPr>
            <a:r>
              <a:rPr lang="sv-SE" altLang="sv-SE" sz="1200" b="1" u="none" dirty="0" smtClean="0">
                <a:latin typeface="Arial" charset="0"/>
              </a:rPr>
              <a:t>Bedömning (J) – Perception (P)</a:t>
            </a:r>
          </a:p>
          <a:p>
            <a:r>
              <a:rPr lang="sv-SE" altLang="sv-SE" sz="1200" u="none" dirty="0" smtClean="0">
                <a:latin typeface="Arial" charset="0"/>
              </a:rPr>
              <a:t>Beskriver hur man förhåller sig till omvärlden. Bedömning föredrar att leva på ett planerat och strukturerat sätt, medan Perception föredrar att leva flexibelt och spontant.</a:t>
            </a:r>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16</a:t>
            </a:fld>
            <a:endParaRPr lang="sv-SE"/>
          </a:p>
        </p:txBody>
      </p:sp>
    </p:spTree>
    <p:extLst>
      <p:ext uri="{BB962C8B-B14F-4D97-AF65-F5344CB8AC3E}">
        <p14:creationId xmlns:p14="http://schemas.microsoft.com/office/powerpoint/2010/main" val="6938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I</a:t>
            </a:r>
            <a:r>
              <a:rPr lang="sv-SE" baseline="0" dirty="0" smtClean="0"/>
              <a:t> uppbyggnaden av våra ledarprogram utgår vi ofta ifrån </a:t>
            </a:r>
            <a:r>
              <a:rPr lang="sv-SE" baseline="0" dirty="0" err="1" smtClean="0"/>
              <a:t>lärcirkeln</a:t>
            </a:r>
            <a:r>
              <a:rPr lang="sv-SE" baseline="0" dirty="0" smtClean="0"/>
              <a:t>, dvs förespråkar vikten av att ta sig tid att reflektera över sin roll, ens styrkor och utmaningar.</a:t>
            </a:r>
          </a:p>
          <a:p>
            <a:r>
              <a:rPr lang="sv-SE" baseline="0" dirty="0" smtClean="0"/>
              <a:t>Varje tillfälle brukar därför bestå av en presentation/introduktion till olika områden inom ledarskapet som följs av övningar och reflektioner av respektive deltagare. </a:t>
            </a:r>
          </a:p>
          <a:p>
            <a:r>
              <a:rPr lang="sv-SE" baseline="0" dirty="0" smtClean="0"/>
              <a:t>Emellan träffarna får deltagarna ofta olika former av övningsuppgifter på hemmaplan som gör att de omgående kan ta sig tid att öva på sina nya färdigheter. Det kräver en planering av vad som ska genomföras, att utföra själva uppdraget/övningen, reflektera över hur det gick och analysera över varför det blev som det blev och vad som skulle kunna göras annorlunda nästa gång för att få en annan utkomst.</a:t>
            </a:r>
          </a:p>
          <a:p>
            <a:r>
              <a:rPr lang="sv-SE" baseline="0" dirty="0" smtClean="0"/>
              <a:t>Vid nästa tillfälle ges deltagarna sedan möjlighet att diskutera sina nya erfarenheter med varandra och ge varandra input för att på så sätt skapa långsiktig utveckling.</a:t>
            </a:r>
          </a:p>
          <a:p>
            <a:endParaRPr lang="sv-SE" dirty="0"/>
          </a:p>
        </p:txBody>
      </p:sp>
      <p:sp>
        <p:nvSpPr>
          <p:cNvPr id="4" name="Platshållare för bildnummer 3"/>
          <p:cNvSpPr>
            <a:spLocks noGrp="1"/>
          </p:cNvSpPr>
          <p:nvPr>
            <p:ph type="sldNum" sz="quarter" idx="10"/>
          </p:nvPr>
        </p:nvSpPr>
        <p:spPr/>
        <p:txBody>
          <a:bodyPr/>
          <a:lstStyle/>
          <a:p>
            <a:fld id="{20A9C9A8-CC1B-764B-875D-094BB9AD0EAB}" type="slidenum">
              <a:rPr lang="sv-SE" smtClean="0"/>
              <a:t>18</a:t>
            </a:fld>
            <a:endParaRPr lang="sv-SE"/>
          </a:p>
        </p:txBody>
      </p:sp>
    </p:spTree>
    <p:extLst>
      <p:ext uri="{BB962C8B-B14F-4D97-AF65-F5344CB8AC3E}">
        <p14:creationId xmlns:p14="http://schemas.microsoft.com/office/powerpoint/2010/main" val="18251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DD986C11-026F-CB44-B8C3-F6F3B9351CAF}" type="datetimeFigureOut">
              <a:rPr lang="sv-SE" smtClean="0"/>
              <a:t>2016-10-24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39583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D986C11-026F-CB44-B8C3-F6F3B9351CAF}" type="datetimeFigureOut">
              <a:rPr lang="sv-SE" smtClean="0"/>
              <a:t>2016-10-24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02117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D986C11-026F-CB44-B8C3-F6F3B9351CAF}" type="datetimeFigureOut">
              <a:rPr lang="sv-SE" smtClean="0"/>
              <a:t>2016-10-24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4634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D986C11-026F-CB44-B8C3-F6F3B9351CAF}" type="datetimeFigureOut">
              <a:rPr lang="sv-SE" smtClean="0"/>
              <a:t>2016-10-24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51255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DD986C11-026F-CB44-B8C3-F6F3B9351CAF}" type="datetimeFigureOut">
              <a:rPr lang="sv-SE" smtClean="0"/>
              <a:t>2016-10-24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90778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DD986C11-026F-CB44-B8C3-F6F3B9351CAF}" type="datetimeFigureOut">
              <a:rPr lang="sv-SE" smtClean="0"/>
              <a:t>2016-10-24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39992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DD986C11-026F-CB44-B8C3-F6F3B9351CAF}" type="datetimeFigureOut">
              <a:rPr lang="sv-SE" smtClean="0"/>
              <a:t>2016-10-24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74068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DD986C11-026F-CB44-B8C3-F6F3B9351CAF}" type="datetimeFigureOut">
              <a:rPr lang="sv-SE" smtClean="0"/>
              <a:t>2016-10-24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95181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DD986C11-026F-CB44-B8C3-F6F3B9351CAF}" type="datetimeFigureOut">
              <a:rPr lang="sv-SE" smtClean="0"/>
              <a:t>2016-10-24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31690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DD986C11-026F-CB44-B8C3-F6F3B9351CAF}" type="datetimeFigureOut">
              <a:rPr lang="sv-SE" smtClean="0"/>
              <a:t>2016-10-24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24282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DD986C11-026F-CB44-B8C3-F6F3B9351CAF}" type="datetimeFigureOut">
              <a:rPr lang="sv-SE" smtClean="0"/>
              <a:t>2016-10-24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789FA24-3C7E-2149-B628-FA6141165670}" type="slidenum">
              <a:rPr lang="sv-SE" smtClean="0"/>
              <a:t>‹Nr.›</a:t>
            </a:fld>
            <a:endParaRPr lang="sv-SE"/>
          </a:p>
        </p:txBody>
      </p:sp>
    </p:spTree>
    <p:extLst>
      <p:ext uri="{BB962C8B-B14F-4D97-AF65-F5344CB8AC3E}">
        <p14:creationId xmlns:p14="http://schemas.microsoft.com/office/powerpoint/2010/main" val="1763841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86C11-026F-CB44-B8C3-F6F3B9351CAF}" type="datetimeFigureOut">
              <a:rPr lang="sv-SE" smtClean="0"/>
              <a:t>2016-10-24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9FA24-3C7E-2149-B628-FA6141165670}" type="slidenum">
              <a:rPr lang="sv-SE" smtClean="0"/>
              <a:t>‹Nr.›</a:t>
            </a:fld>
            <a:endParaRPr lang="sv-SE"/>
          </a:p>
        </p:txBody>
      </p:sp>
    </p:spTree>
    <p:extLst>
      <p:ext uri="{BB962C8B-B14F-4D97-AF65-F5344CB8AC3E}">
        <p14:creationId xmlns:p14="http://schemas.microsoft.com/office/powerpoint/2010/main" val="135946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t>Digitalisering av ”Lars Pärm”</a:t>
            </a:r>
            <a:endParaRPr lang="sv-SE" dirty="0"/>
          </a:p>
        </p:txBody>
      </p:sp>
      <p:sp>
        <p:nvSpPr>
          <p:cNvPr id="3" name="Underrubrik 2"/>
          <p:cNvSpPr>
            <a:spLocks noGrp="1"/>
          </p:cNvSpPr>
          <p:nvPr>
            <p:ph type="subTitle" idx="1"/>
          </p:nvPr>
        </p:nvSpPr>
        <p:spPr/>
        <p:txBody>
          <a:bodyPr/>
          <a:lstStyle/>
          <a:p>
            <a:endParaRPr lang="sv-SE"/>
          </a:p>
        </p:txBody>
      </p:sp>
      <p:pic>
        <p:nvPicPr>
          <p:cNvPr id="4" name="Bildobjekt 3" descr="milega_logo"/>
          <p:cNvPicPr/>
          <p:nvPr/>
        </p:nvPicPr>
        <p:blipFill>
          <a:blip r:embed="rId2" cstate="print"/>
          <a:srcRect/>
          <a:stretch>
            <a:fillRect/>
          </a:stretch>
        </p:blipFill>
        <p:spPr bwMode="auto">
          <a:xfrm>
            <a:off x="4971674" y="3602038"/>
            <a:ext cx="2255035" cy="557007"/>
          </a:xfrm>
          <a:prstGeom prst="rect">
            <a:avLst/>
          </a:prstGeom>
          <a:noFill/>
          <a:ln w="9525">
            <a:noFill/>
            <a:miter lim="800000"/>
            <a:headEnd/>
            <a:tailEnd/>
          </a:ln>
        </p:spPr>
      </p:pic>
    </p:spTree>
    <p:extLst>
      <p:ext uri="{BB962C8B-B14F-4D97-AF65-F5344CB8AC3E}">
        <p14:creationId xmlns:p14="http://schemas.microsoft.com/office/powerpoint/2010/main" val="679384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Ledarskapsprogrammets mål</a:t>
            </a:r>
            <a:endParaRPr lang="sv-SE" dirty="0"/>
          </a:p>
        </p:txBody>
      </p:sp>
      <p:sp>
        <p:nvSpPr>
          <p:cNvPr id="3" name="Platshållare för innehåll 2"/>
          <p:cNvSpPr>
            <a:spLocks noGrp="1"/>
          </p:cNvSpPr>
          <p:nvPr>
            <p:ph idx="1"/>
          </p:nvPr>
        </p:nvSpPr>
        <p:spPr/>
        <p:txBody>
          <a:bodyPr>
            <a:normAutofit/>
          </a:bodyPr>
          <a:lstStyle/>
          <a:p>
            <a:pPr marL="0" indent="0"/>
            <a:r>
              <a:rPr lang="sv-SE" dirty="0" smtClean="0"/>
              <a:t>Hur du tillägnar dig ledarskapet. Ledare – ej bara chef</a:t>
            </a:r>
          </a:p>
          <a:p>
            <a:pPr marL="0" indent="0"/>
            <a:r>
              <a:rPr lang="sv-SE" dirty="0" smtClean="0"/>
              <a:t>Viktiga drivkrafter, personliga egenskaper och olika ledarstilar</a:t>
            </a:r>
          </a:p>
          <a:p>
            <a:pPr marL="0" indent="0"/>
            <a:r>
              <a:rPr lang="sv-SE" dirty="0" smtClean="0"/>
              <a:t>Ökad självkännedom. Hur komma vidare i ledarskapet?</a:t>
            </a:r>
          </a:p>
          <a:p>
            <a:pPr marL="0" indent="0"/>
            <a:r>
              <a:rPr lang="sv-SE" dirty="0" smtClean="0"/>
              <a:t>Hur du profilerar dig som ledare</a:t>
            </a:r>
          </a:p>
          <a:p>
            <a:pPr marL="0" indent="0"/>
            <a:r>
              <a:rPr lang="sv-SE" dirty="0" smtClean="0"/>
              <a:t>Hur du hittar ”nycklarna” till dina medarbetare</a:t>
            </a:r>
          </a:p>
          <a:p>
            <a:endParaRPr lang="sv-SE" dirty="0"/>
          </a:p>
        </p:txBody>
      </p:sp>
    </p:spTree>
    <p:extLst>
      <p:ext uri="{BB962C8B-B14F-4D97-AF65-F5344CB8AC3E}">
        <p14:creationId xmlns:p14="http://schemas.microsoft.com/office/powerpoint/2010/main" val="1733595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Chefens roller</a:t>
            </a:r>
            <a:endParaRPr lang="sv-SE" dirty="0"/>
          </a:p>
        </p:txBody>
      </p:sp>
      <p:graphicFrame>
        <p:nvGraphicFramePr>
          <p:cNvPr id="5" name="Platshållare för innehåll 4"/>
          <p:cNvGraphicFramePr>
            <a:graphicFrameLocks noGrp="1"/>
          </p:cNvGraphicFramePr>
          <p:nvPr>
            <p:ph idx="1"/>
            <p:extLst>
              <p:ext uri="{D42A27DB-BD31-4B8C-83A1-F6EECF244321}">
                <p14:modId xmlns:p14="http://schemas.microsoft.com/office/powerpoint/2010/main" val="965819902"/>
              </p:ext>
            </p:extLst>
          </p:nvPr>
        </p:nvGraphicFramePr>
        <p:xfrm>
          <a:off x="838200" y="133873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086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JTI - personlighetsprofiler</a:t>
            </a:r>
            <a:endParaRPr lang="sv-SE" dirty="0"/>
          </a:p>
        </p:txBody>
      </p:sp>
    </p:spTree>
    <p:extLst>
      <p:ext uri="{BB962C8B-B14F-4D97-AF65-F5344CB8AC3E}">
        <p14:creationId xmlns:p14="http://schemas.microsoft.com/office/powerpoint/2010/main" val="1900814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JTI - personlighetsprofiler</a:t>
            </a:r>
            <a:endParaRPr lang="sv-SE" dirty="0"/>
          </a:p>
        </p:txBody>
      </p:sp>
      <p:sp>
        <p:nvSpPr>
          <p:cNvPr id="51" name="Line 19"/>
          <p:cNvSpPr>
            <a:spLocks noChangeShapeType="1"/>
          </p:cNvSpPr>
          <p:nvPr/>
        </p:nvSpPr>
        <p:spPr bwMode="auto">
          <a:xfrm>
            <a:off x="3659188" y="242570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2" name="Line 20"/>
          <p:cNvSpPr>
            <a:spLocks noChangeShapeType="1"/>
          </p:cNvSpPr>
          <p:nvPr/>
        </p:nvSpPr>
        <p:spPr bwMode="auto">
          <a:xfrm>
            <a:off x="5157788" y="22733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3" name="Text Box 21"/>
          <p:cNvSpPr txBox="1">
            <a:spLocks noChangeArrowheads="1"/>
          </p:cNvSpPr>
          <p:nvPr/>
        </p:nvSpPr>
        <p:spPr bwMode="auto">
          <a:xfrm>
            <a:off x="265113"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Extravert</a:t>
            </a:r>
          </a:p>
          <a:p>
            <a:r>
              <a:rPr lang="sv-SE" altLang="sv-SE" sz="1400" u="none" dirty="0" smtClean="0">
                <a:latin typeface="Arial" charset="0"/>
              </a:rPr>
              <a:t>Får energi från den</a:t>
            </a:r>
          </a:p>
          <a:p>
            <a:r>
              <a:rPr lang="sv-SE" altLang="sv-SE" sz="1400" u="none" dirty="0" smtClean="0">
                <a:latin typeface="Arial" charset="0"/>
              </a:rPr>
              <a:t>yttre världen</a:t>
            </a:r>
            <a:endParaRPr lang="sv-SE" altLang="sv-SE" sz="1400" u="none" dirty="0">
              <a:latin typeface="Arial" charset="0"/>
            </a:endParaRPr>
          </a:p>
        </p:txBody>
      </p:sp>
      <p:sp>
        <p:nvSpPr>
          <p:cNvPr id="54" name="Text Box 22"/>
          <p:cNvSpPr txBox="1">
            <a:spLocks noChangeArrowheads="1"/>
          </p:cNvSpPr>
          <p:nvPr/>
        </p:nvSpPr>
        <p:spPr bwMode="auto">
          <a:xfrm>
            <a:off x="7134225"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Introvert</a:t>
            </a:r>
          </a:p>
          <a:p>
            <a:r>
              <a:rPr lang="sv-SE" altLang="sv-SE" sz="1400" u="none" dirty="0" smtClean="0">
                <a:latin typeface="Arial" charset="0"/>
              </a:rPr>
              <a:t>Får energi från den</a:t>
            </a:r>
          </a:p>
          <a:p>
            <a:r>
              <a:rPr lang="sv-SE" altLang="sv-SE" sz="1400" u="none" dirty="0" smtClean="0">
                <a:latin typeface="Arial" charset="0"/>
              </a:rPr>
              <a:t>inre världen</a:t>
            </a:r>
            <a:endParaRPr lang="sv-SE" altLang="sv-SE" sz="1400" u="none" dirty="0">
              <a:latin typeface="Arial" charset="0"/>
            </a:endParaRPr>
          </a:p>
        </p:txBody>
      </p:sp>
      <p:sp>
        <p:nvSpPr>
          <p:cNvPr id="55" name="Text Box 23"/>
          <p:cNvSpPr txBox="1">
            <a:spLocks noChangeArrowheads="1"/>
          </p:cNvSpPr>
          <p:nvPr/>
        </p:nvSpPr>
        <p:spPr bwMode="auto">
          <a:xfrm>
            <a:off x="3097213" y="2100263"/>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E</a:t>
            </a:r>
            <a:endParaRPr lang="sv-SE" altLang="sv-SE" sz="3200" b="1" u="none" dirty="0">
              <a:latin typeface="Arial" charset="0"/>
            </a:endParaRPr>
          </a:p>
        </p:txBody>
      </p:sp>
      <p:sp>
        <p:nvSpPr>
          <p:cNvPr id="56" name="Text Box 24"/>
          <p:cNvSpPr txBox="1">
            <a:spLocks noChangeArrowheads="1"/>
          </p:cNvSpPr>
          <p:nvPr/>
        </p:nvSpPr>
        <p:spPr bwMode="auto">
          <a:xfrm>
            <a:off x="6629400" y="21002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I</a:t>
            </a:r>
            <a:endParaRPr lang="sv-SE" altLang="sv-SE" sz="3200" b="1" u="none" dirty="0">
              <a:latin typeface="Arial" charset="0"/>
            </a:endParaRPr>
          </a:p>
        </p:txBody>
      </p:sp>
      <p:sp>
        <p:nvSpPr>
          <p:cNvPr id="57" name="Line 25"/>
          <p:cNvSpPr>
            <a:spLocks noChangeShapeType="1"/>
          </p:cNvSpPr>
          <p:nvPr/>
        </p:nvSpPr>
        <p:spPr bwMode="auto">
          <a:xfrm>
            <a:off x="3654425" y="3417888"/>
            <a:ext cx="28717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8" name="Line 26"/>
          <p:cNvSpPr>
            <a:spLocks noChangeShapeType="1"/>
          </p:cNvSpPr>
          <p:nvPr/>
        </p:nvSpPr>
        <p:spPr bwMode="auto">
          <a:xfrm>
            <a:off x="5153025" y="32654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61" name="Text Box 29"/>
          <p:cNvSpPr txBox="1">
            <a:spLocks noChangeArrowheads="1"/>
          </p:cNvSpPr>
          <p:nvPr/>
        </p:nvSpPr>
        <p:spPr bwMode="auto">
          <a:xfrm>
            <a:off x="3092450" y="3114675"/>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S</a:t>
            </a:r>
            <a:endParaRPr lang="sv-SE" altLang="sv-SE" sz="3200" b="1" u="none" dirty="0">
              <a:latin typeface="Arial" charset="0"/>
            </a:endParaRPr>
          </a:p>
        </p:txBody>
      </p:sp>
      <p:sp>
        <p:nvSpPr>
          <p:cNvPr id="62" name="Text Box 30"/>
          <p:cNvSpPr txBox="1">
            <a:spLocks noChangeArrowheads="1"/>
          </p:cNvSpPr>
          <p:nvPr/>
        </p:nvSpPr>
        <p:spPr bwMode="auto">
          <a:xfrm>
            <a:off x="6624638" y="31146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N</a:t>
            </a:r>
            <a:endParaRPr lang="sv-SE" altLang="sv-SE" sz="3200" b="1" u="none" dirty="0">
              <a:latin typeface="Arial" charset="0"/>
            </a:endParaRPr>
          </a:p>
        </p:txBody>
      </p:sp>
      <p:sp>
        <p:nvSpPr>
          <p:cNvPr id="63" name="Line 31"/>
          <p:cNvSpPr>
            <a:spLocks noChangeShapeType="1"/>
          </p:cNvSpPr>
          <p:nvPr/>
        </p:nvSpPr>
        <p:spPr bwMode="auto">
          <a:xfrm>
            <a:off x="3659188" y="445135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64" name="Line 32"/>
          <p:cNvSpPr>
            <a:spLocks noChangeShapeType="1"/>
          </p:cNvSpPr>
          <p:nvPr/>
        </p:nvSpPr>
        <p:spPr bwMode="auto">
          <a:xfrm>
            <a:off x="5157788" y="42989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67" name="Text Box 35"/>
          <p:cNvSpPr txBox="1">
            <a:spLocks noChangeArrowheads="1"/>
          </p:cNvSpPr>
          <p:nvPr/>
        </p:nvSpPr>
        <p:spPr bwMode="auto">
          <a:xfrm>
            <a:off x="3097213" y="415131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T</a:t>
            </a:r>
            <a:endParaRPr lang="sv-SE" altLang="sv-SE" sz="3200" b="1" u="none" dirty="0">
              <a:latin typeface="Arial" charset="0"/>
            </a:endParaRPr>
          </a:p>
        </p:txBody>
      </p:sp>
      <p:sp>
        <p:nvSpPr>
          <p:cNvPr id="68" name="Text Box 36"/>
          <p:cNvSpPr txBox="1">
            <a:spLocks noChangeArrowheads="1"/>
          </p:cNvSpPr>
          <p:nvPr/>
        </p:nvSpPr>
        <p:spPr bwMode="auto">
          <a:xfrm>
            <a:off x="6629400" y="41671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F</a:t>
            </a:r>
            <a:endParaRPr lang="sv-SE" altLang="sv-SE" sz="3200" b="1" u="none" dirty="0">
              <a:latin typeface="Arial" charset="0"/>
            </a:endParaRPr>
          </a:p>
        </p:txBody>
      </p:sp>
      <p:sp>
        <p:nvSpPr>
          <p:cNvPr id="69" name="Line 37"/>
          <p:cNvSpPr>
            <a:spLocks noChangeShapeType="1"/>
          </p:cNvSpPr>
          <p:nvPr/>
        </p:nvSpPr>
        <p:spPr bwMode="auto">
          <a:xfrm>
            <a:off x="3659188" y="5535613"/>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70" name="Line 38"/>
          <p:cNvSpPr>
            <a:spLocks noChangeShapeType="1"/>
          </p:cNvSpPr>
          <p:nvPr/>
        </p:nvSpPr>
        <p:spPr bwMode="auto">
          <a:xfrm>
            <a:off x="5157788" y="53832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73" name="Text Box 41"/>
          <p:cNvSpPr txBox="1">
            <a:spLocks noChangeArrowheads="1"/>
          </p:cNvSpPr>
          <p:nvPr/>
        </p:nvSpPr>
        <p:spPr bwMode="auto">
          <a:xfrm>
            <a:off x="3097213" y="5232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J</a:t>
            </a:r>
            <a:endParaRPr lang="sv-SE" altLang="sv-SE" sz="3200" b="1" u="none" dirty="0">
              <a:latin typeface="Arial" charset="0"/>
            </a:endParaRPr>
          </a:p>
        </p:txBody>
      </p:sp>
      <p:sp>
        <p:nvSpPr>
          <p:cNvPr id="74" name="Text Box 42"/>
          <p:cNvSpPr txBox="1">
            <a:spLocks noChangeArrowheads="1"/>
          </p:cNvSpPr>
          <p:nvPr/>
        </p:nvSpPr>
        <p:spPr bwMode="auto">
          <a:xfrm>
            <a:off x="6629400" y="5232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P</a:t>
            </a:r>
            <a:endParaRPr lang="sv-SE" altLang="sv-SE" sz="3200" b="1" u="none" dirty="0">
              <a:latin typeface="Arial" charset="0"/>
            </a:endParaRPr>
          </a:p>
        </p:txBody>
      </p:sp>
      <p:sp>
        <p:nvSpPr>
          <p:cNvPr id="75" name="Text Box 43"/>
          <p:cNvSpPr txBox="1">
            <a:spLocks noChangeArrowheads="1"/>
          </p:cNvSpPr>
          <p:nvPr/>
        </p:nvSpPr>
        <p:spPr bwMode="auto">
          <a:xfrm>
            <a:off x="4789488" y="1958975"/>
            <a:ext cx="7318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Energi</a:t>
            </a:r>
            <a:endParaRPr lang="sv-SE" altLang="sv-SE" sz="1600" u="none" dirty="0">
              <a:latin typeface="Arial" charset="0"/>
            </a:endParaRPr>
          </a:p>
        </p:txBody>
      </p:sp>
      <p:sp>
        <p:nvSpPr>
          <p:cNvPr id="76" name="Text Box 44"/>
          <p:cNvSpPr txBox="1">
            <a:spLocks noChangeArrowheads="1"/>
          </p:cNvSpPr>
          <p:nvPr/>
        </p:nvSpPr>
        <p:spPr bwMode="auto">
          <a:xfrm>
            <a:off x="4592638" y="2952750"/>
            <a:ext cx="11160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Perception</a:t>
            </a:r>
            <a:endParaRPr lang="sv-SE" altLang="sv-SE" sz="1600" u="none" dirty="0">
              <a:latin typeface="Arial" charset="0"/>
            </a:endParaRPr>
          </a:p>
        </p:txBody>
      </p:sp>
      <p:sp>
        <p:nvSpPr>
          <p:cNvPr id="77" name="Text Box 45"/>
          <p:cNvSpPr txBox="1">
            <a:spLocks noChangeArrowheads="1"/>
          </p:cNvSpPr>
          <p:nvPr/>
        </p:nvSpPr>
        <p:spPr bwMode="auto">
          <a:xfrm>
            <a:off x="4570413" y="3994150"/>
            <a:ext cx="11715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Bedömning</a:t>
            </a:r>
            <a:endParaRPr lang="sv-SE" altLang="sv-SE" sz="1600" u="none" dirty="0">
              <a:latin typeface="Arial" charset="0"/>
            </a:endParaRPr>
          </a:p>
        </p:txBody>
      </p:sp>
      <p:sp>
        <p:nvSpPr>
          <p:cNvPr id="78" name="Text Box 46"/>
          <p:cNvSpPr txBox="1">
            <a:spLocks noChangeArrowheads="1"/>
          </p:cNvSpPr>
          <p:nvPr/>
        </p:nvSpPr>
        <p:spPr bwMode="auto">
          <a:xfrm>
            <a:off x="4770438" y="5083175"/>
            <a:ext cx="754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Livsstil</a:t>
            </a:r>
            <a:endParaRPr lang="sv-SE" altLang="sv-SE" sz="1600" u="none" dirty="0">
              <a:latin typeface="Arial" charset="0"/>
            </a:endParaRPr>
          </a:p>
        </p:txBody>
      </p:sp>
    </p:spTree>
    <p:extLst>
      <p:ext uri="{BB962C8B-B14F-4D97-AF65-F5344CB8AC3E}">
        <p14:creationId xmlns:p14="http://schemas.microsoft.com/office/powerpoint/2010/main" val="1310127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JTI - personlighetsprofiler</a:t>
            </a:r>
            <a:endParaRPr lang="sv-SE" dirty="0"/>
          </a:p>
        </p:txBody>
      </p:sp>
      <p:sp>
        <p:nvSpPr>
          <p:cNvPr id="51" name="Line 19"/>
          <p:cNvSpPr>
            <a:spLocks noChangeShapeType="1"/>
          </p:cNvSpPr>
          <p:nvPr/>
        </p:nvSpPr>
        <p:spPr bwMode="auto">
          <a:xfrm>
            <a:off x="3659188" y="242570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2" name="Line 20"/>
          <p:cNvSpPr>
            <a:spLocks noChangeShapeType="1"/>
          </p:cNvSpPr>
          <p:nvPr/>
        </p:nvSpPr>
        <p:spPr bwMode="auto">
          <a:xfrm>
            <a:off x="5157788" y="22733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3" name="Text Box 21"/>
          <p:cNvSpPr txBox="1">
            <a:spLocks noChangeArrowheads="1"/>
          </p:cNvSpPr>
          <p:nvPr/>
        </p:nvSpPr>
        <p:spPr bwMode="auto">
          <a:xfrm>
            <a:off x="265113"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Extravert</a:t>
            </a:r>
          </a:p>
          <a:p>
            <a:r>
              <a:rPr lang="sv-SE" altLang="sv-SE" sz="1400" u="none" dirty="0" smtClean="0">
                <a:latin typeface="Arial" charset="0"/>
              </a:rPr>
              <a:t>Får energi från den</a:t>
            </a:r>
          </a:p>
          <a:p>
            <a:r>
              <a:rPr lang="sv-SE" altLang="sv-SE" sz="1400" u="none" dirty="0" smtClean="0">
                <a:latin typeface="Arial" charset="0"/>
              </a:rPr>
              <a:t>yttre världen</a:t>
            </a:r>
            <a:endParaRPr lang="sv-SE" altLang="sv-SE" sz="1400" u="none" dirty="0">
              <a:latin typeface="Arial" charset="0"/>
            </a:endParaRPr>
          </a:p>
        </p:txBody>
      </p:sp>
      <p:sp>
        <p:nvSpPr>
          <p:cNvPr id="54" name="Text Box 22"/>
          <p:cNvSpPr txBox="1">
            <a:spLocks noChangeArrowheads="1"/>
          </p:cNvSpPr>
          <p:nvPr/>
        </p:nvSpPr>
        <p:spPr bwMode="auto">
          <a:xfrm>
            <a:off x="7134225"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Introvert</a:t>
            </a:r>
          </a:p>
          <a:p>
            <a:r>
              <a:rPr lang="sv-SE" altLang="sv-SE" sz="1400" u="none" dirty="0" smtClean="0">
                <a:latin typeface="Arial" charset="0"/>
              </a:rPr>
              <a:t>Får energi från den</a:t>
            </a:r>
          </a:p>
          <a:p>
            <a:r>
              <a:rPr lang="sv-SE" altLang="sv-SE" sz="1400" u="none" dirty="0" smtClean="0">
                <a:latin typeface="Arial" charset="0"/>
              </a:rPr>
              <a:t>inre världen</a:t>
            </a:r>
            <a:endParaRPr lang="sv-SE" altLang="sv-SE" sz="1400" u="none" dirty="0">
              <a:latin typeface="Arial" charset="0"/>
            </a:endParaRPr>
          </a:p>
        </p:txBody>
      </p:sp>
      <p:sp>
        <p:nvSpPr>
          <p:cNvPr id="55" name="Text Box 23"/>
          <p:cNvSpPr txBox="1">
            <a:spLocks noChangeArrowheads="1"/>
          </p:cNvSpPr>
          <p:nvPr/>
        </p:nvSpPr>
        <p:spPr bwMode="auto">
          <a:xfrm>
            <a:off x="3097213" y="2100263"/>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E</a:t>
            </a:r>
            <a:endParaRPr lang="sv-SE" altLang="sv-SE" sz="3200" b="1" u="none" dirty="0">
              <a:latin typeface="Arial" charset="0"/>
            </a:endParaRPr>
          </a:p>
        </p:txBody>
      </p:sp>
      <p:sp>
        <p:nvSpPr>
          <p:cNvPr id="56" name="Text Box 24"/>
          <p:cNvSpPr txBox="1">
            <a:spLocks noChangeArrowheads="1"/>
          </p:cNvSpPr>
          <p:nvPr/>
        </p:nvSpPr>
        <p:spPr bwMode="auto">
          <a:xfrm>
            <a:off x="6629400" y="21002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I</a:t>
            </a:r>
            <a:endParaRPr lang="sv-SE" altLang="sv-SE" sz="3200" b="1" u="none" dirty="0">
              <a:latin typeface="Arial" charset="0"/>
            </a:endParaRPr>
          </a:p>
        </p:txBody>
      </p:sp>
      <p:sp>
        <p:nvSpPr>
          <p:cNvPr id="57" name="Line 25"/>
          <p:cNvSpPr>
            <a:spLocks noChangeShapeType="1"/>
          </p:cNvSpPr>
          <p:nvPr/>
        </p:nvSpPr>
        <p:spPr bwMode="auto">
          <a:xfrm>
            <a:off x="3654425" y="3417888"/>
            <a:ext cx="28717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8" name="Line 26"/>
          <p:cNvSpPr>
            <a:spLocks noChangeShapeType="1"/>
          </p:cNvSpPr>
          <p:nvPr/>
        </p:nvSpPr>
        <p:spPr bwMode="auto">
          <a:xfrm>
            <a:off x="5153025" y="32654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9" name="Text Box 27"/>
          <p:cNvSpPr txBox="1">
            <a:spLocks noChangeArrowheads="1"/>
          </p:cNvSpPr>
          <p:nvPr/>
        </p:nvSpPr>
        <p:spPr bwMode="auto">
          <a:xfrm>
            <a:off x="260350" y="3175000"/>
            <a:ext cx="280557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Sinnesförnimmelse</a:t>
            </a:r>
          </a:p>
          <a:p>
            <a:r>
              <a:rPr lang="sv-SE" altLang="sv-SE" sz="1400" u="none" dirty="0" smtClean="0">
                <a:latin typeface="Arial" charset="0"/>
              </a:rPr>
              <a:t>Arbetar med välkända fakta</a:t>
            </a:r>
            <a:endParaRPr lang="sv-SE" altLang="sv-SE" sz="1400" u="none" dirty="0">
              <a:latin typeface="Arial" charset="0"/>
            </a:endParaRPr>
          </a:p>
        </p:txBody>
      </p:sp>
      <p:sp>
        <p:nvSpPr>
          <p:cNvPr id="60" name="Text Box 28"/>
          <p:cNvSpPr txBox="1">
            <a:spLocks noChangeArrowheads="1"/>
          </p:cNvSpPr>
          <p:nvPr/>
        </p:nvSpPr>
        <p:spPr bwMode="auto">
          <a:xfrm>
            <a:off x="7129463" y="3175000"/>
            <a:ext cx="19239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err="1" smtClean="0">
                <a:latin typeface="Arial" charset="0"/>
              </a:rPr>
              <a:t>i</a:t>
            </a:r>
            <a:r>
              <a:rPr lang="sv-SE" altLang="sv-SE" u="none" dirty="0" err="1">
                <a:latin typeface="Arial" charset="0"/>
              </a:rPr>
              <a:t>N</a:t>
            </a:r>
            <a:r>
              <a:rPr lang="sv-SE" altLang="sv-SE" u="none" dirty="0" err="1" smtClean="0">
                <a:latin typeface="Arial" charset="0"/>
              </a:rPr>
              <a:t>tuition</a:t>
            </a:r>
            <a:endParaRPr lang="sv-SE" altLang="sv-SE" u="none" dirty="0" smtClean="0">
              <a:latin typeface="Arial" charset="0"/>
            </a:endParaRPr>
          </a:p>
          <a:p>
            <a:r>
              <a:rPr lang="sv-SE" altLang="sv-SE" sz="1400" u="none" dirty="0" smtClean="0">
                <a:latin typeface="Arial" charset="0"/>
              </a:rPr>
              <a:t>Letar efter möjligheter</a:t>
            </a:r>
          </a:p>
          <a:p>
            <a:r>
              <a:rPr lang="sv-SE" altLang="sv-SE" sz="1400" u="none" dirty="0" smtClean="0">
                <a:latin typeface="Arial" charset="0"/>
              </a:rPr>
              <a:t>och sammanhang</a:t>
            </a:r>
            <a:endParaRPr lang="sv-SE" altLang="sv-SE" sz="1400" u="none" dirty="0">
              <a:latin typeface="Arial" charset="0"/>
            </a:endParaRPr>
          </a:p>
        </p:txBody>
      </p:sp>
      <p:sp>
        <p:nvSpPr>
          <p:cNvPr id="61" name="Text Box 29"/>
          <p:cNvSpPr txBox="1">
            <a:spLocks noChangeArrowheads="1"/>
          </p:cNvSpPr>
          <p:nvPr/>
        </p:nvSpPr>
        <p:spPr bwMode="auto">
          <a:xfrm>
            <a:off x="3092450" y="3114675"/>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S</a:t>
            </a:r>
            <a:endParaRPr lang="sv-SE" altLang="sv-SE" sz="3200" b="1" u="none" dirty="0">
              <a:latin typeface="Arial" charset="0"/>
            </a:endParaRPr>
          </a:p>
        </p:txBody>
      </p:sp>
      <p:sp>
        <p:nvSpPr>
          <p:cNvPr id="62" name="Text Box 30"/>
          <p:cNvSpPr txBox="1">
            <a:spLocks noChangeArrowheads="1"/>
          </p:cNvSpPr>
          <p:nvPr/>
        </p:nvSpPr>
        <p:spPr bwMode="auto">
          <a:xfrm>
            <a:off x="6624638" y="31146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N</a:t>
            </a:r>
            <a:endParaRPr lang="sv-SE" altLang="sv-SE" sz="3200" b="1" u="none" dirty="0">
              <a:latin typeface="Arial" charset="0"/>
            </a:endParaRPr>
          </a:p>
        </p:txBody>
      </p:sp>
      <p:sp>
        <p:nvSpPr>
          <p:cNvPr id="63" name="Line 31"/>
          <p:cNvSpPr>
            <a:spLocks noChangeShapeType="1"/>
          </p:cNvSpPr>
          <p:nvPr/>
        </p:nvSpPr>
        <p:spPr bwMode="auto">
          <a:xfrm>
            <a:off x="3659188" y="445135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64" name="Line 32"/>
          <p:cNvSpPr>
            <a:spLocks noChangeShapeType="1"/>
          </p:cNvSpPr>
          <p:nvPr/>
        </p:nvSpPr>
        <p:spPr bwMode="auto">
          <a:xfrm>
            <a:off x="5157788" y="42989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67" name="Text Box 35"/>
          <p:cNvSpPr txBox="1">
            <a:spLocks noChangeArrowheads="1"/>
          </p:cNvSpPr>
          <p:nvPr/>
        </p:nvSpPr>
        <p:spPr bwMode="auto">
          <a:xfrm>
            <a:off x="3097213" y="415131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T</a:t>
            </a:r>
            <a:endParaRPr lang="sv-SE" altLang="sv-SE" sz="3200" b="1" u="none" dirty="0">
              <a:latin typeface="Arial" charset="0"/>
            </a:endParaRPr>
          </a:p>
        </p:txBody>
      </p:sp>
      <p:sp>
        <p:nvSpPr>
          <p:cNvPr id="68" name="Text Box 36"/>
          <p:cNvSpPr txBox="1">
            <a:spLocks noChangeArrowheads="1"/>
          </p:cNvSpPr>
          <p:nvPr/>
        </p:nvSpPr>
        <p:spPr bwMode="auto">
          <a:xfrm>
            <a:off x="6629400" y="41671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F</a:t>
            </a:r>
            <a:endParaRPr lang="sv-SE" altLang="sv-SE" sz="3200" b="1" u="none" dirty="0">
              <a:latin typeface="Arial" charset="0"/>
            </a:endParaRPr>
          </a:p>
        </p:txBody>
      </p:sp>
      <p:sp>
        <p:nvSpPr>
          <p:cNvPr id="69" name="Line 37"/>
          <p:cNvSpPr>
            <a:spLocks noChangeShapeType="1"/>
          </p:cNvSpPr>
          <p:nvPr/>
        </p:nvSpPr>
        <p:spPr bwMode="auto">
          <a:xfrm>
            <a:off x="3659188" y="5535613"/>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70" name="Line 38"/>
          <p:cNvSpPr>
            <a:spLocks noChangeShapeType="1"/>
          </p:cNvSpPr>
          <p:nvPr/>
        </p:nvSpPr>
        <p:spPr bwMode="auto">
          <a:xfrm>
            <a:off x="5157788" y="53832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73" name="Text Box 41"/>
          <p:cNvSpPr txBox="1">
            <a:spLocks noChangeArrowheads="1"/>
          </p:cNvSpPr>
          <p:nvPr/>
        </p:nvSpPr>
        <p:spPr bwMode="auto">
          <a:xfrm>
            <a:off x="3097213" y="5232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J</a:t>
            </a:r>
            <a:endParaRPr lang="sv-SE" altLang="sv-SE" sz="3200" b="1" u="none" dirty="0">
              <a:latin typeface="Arial" charset="0"/>
            </a:endParaRPr>
          </a:p>
        </p:txBody>
      </p:sp>
      <p:sp>
        <p:nvSpPr>
          <p:cNvPr id="74" name="Text Box 42"/>
          <p:cNvSpPr txBox="1">
            <a:spLocks noChangeArrowheads="1"/>
          </p:cNvSpPr>
          <p:nvPr/>
        </p:nvSpPr>
        <p:spPr bwMode="auto">
          <a:xfrm>
            <a:off x="6629400" y="5232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P</a:t>
            </a:r>
            <a:endParaRPr lang="sv-SE" altLang="sv-SE" sz="3200" b="1" u="none" dirty="0">
              <a:latin typeface="Arial" charset="0"/>
            </a:endParaRPr>
          </a:p>
        </p:txBody>
      </p:sp>
      <p:sp>
        <p:nvSpPr>
          <p:cNvPr id="75" name="Text Box 43"/>
          <p:cNvSpPr txBox="1">
            <a:spLocks noChangeArrowheads="1"/>
          </p:cNvSpPr>
          <p:nvPr/>
        </p:nvSpPr>
        <p:spPr bwMode="auto">
          <a:xfrm>
            <a:off x="4789488" y="1958975"/>
            <a:ext cx="7318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Energi</a:t>
            </a:r>
            <a:endParaRPr lang="sv-SE" altLang="sv-SE" sz="1600" u="none" dirty="0">
              <a:latin typeface="Arial" charset="0"/>
            </a:endParaRPr>
          </a:p>
        </p:txBody>
      </p:sp>
      <p:sp>
        <p:nvSpPr>
          <p:cNvPr id="76" name="Text Box 44"/>
          <p:cNvSpPr txBox="1">
            <a:spLocks noChangeArrowheads="1"/>
          </p:cNvSpPr>
          <p:nvPr/>
        </p:nvSpPr>
        <p:spPr bwMode="auto">
          <a:xfrm>
            <a:off x="4592638" y="2952750"/>
            <a:ext cx="11160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Perception</a:t>
            </a:r>
            <a:endParaRPr lang="sv-SE" altLang="sv-SE" sz="1600" u="none" dirty="0">
              <a:latin typeface="Arial" charset="0"/>
            </a:endParaRPr>
          </a:p>
        </p:txBody>
      </p:sp>
      <p:sp>
        <p:nvSpPr>
          <p:cNvPr id="77" name="Text Box 45"/>
          <p:cNvSpPr txBox="1">
            <a:spLocks noChangeArrowheads="1"/>
          </p:cNvSpPr>
          <p:nvPr/>
        </p:nvSpPr>
        <p:spPr bwMode="auto">
          <a:xfrm>
            <a:off x="4570413" y="3994150"/>
            <a:ext cx="11715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Bedömning</a:t>
            </a:r>
            <a:endParaRPr lang="sv-SE" altLang="sv-SE" sz="1600" u="none" dirty="0">
              <a:latin typeface="Arial" charset="0"/>
            </a:endParaRPr>
          </a:p>
        </p:txBody>
      </p:sp>
      <p:sp>
        <p:nvSpPr>
          <p:cNvPr id="78" name="Text Box 46"/>
          <p:cNvSpPr txBox="1">
            <a:spLocks noChangeArrowheads="1"/>
          </p:cNvSpPr>
          <p:nvPr/>
        </p:nvSpPr>
        <p:spPr bwMode="auto">
          <a:xfrm>
            <a:off x="4770438" y="5083175"/>
            <a:ext cx="754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Livsstil</a:t>
            </a:r>
            <a:endParaRPr lang="sv-SE" altLang="sv-SE" sz="1600" u="none" dirty="0">
              <a:latin typeface="Arial" charset="0"/>
            </a:endParaRPr>
          </a:p>
        </p:txBody>
      </p:sp>
    </p:spTree>
    <p:extLst>
      <p:ext uri="{BB962C8B-B14F-4D97-AF65-F5344CB8AC3E}">
        <p14:creationId xmlns:p14="http://schemas.microsoft.com/office/powerpoint/2010/main" val="608225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JTI - personlighetsprofiler</a:t>
            </a:r>
            <a:endParaRPr lang="sv-SE" dirty="0"/>
          </a:p>
        </p:txBody>
      </p:sp>
      <p:sp>
        <p:nvSpPr>
          <p:cNvPr id="51" name="Line 19"/>
          <p:cNvSpPr>
            <a:spLocks noChangeShapeType="1"/>
          </p:cNvSpPr>
          <p:nvPr/>
        </p:nvSpPr>
        <p:spPr bwMode="auto">
          <a:xfrm>
            <a:off x="3659188" y="242570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2" name="Line 20"/>
          <p:cNvSpPr>
            <a:spLocks noChangeShapeType="1"/>
          </p:cNvSpPr>
          <p:nvPr/>
        </p:nvSpPr>
        <p:spPr bwMode="auto">
          <a:xfrm>
            <a:off x="5157788" y="22733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3" name="Text Box 21"/>
          <p:cNvSpPr txBox="1">
            <a:spLocks noChangeArrowheads="1"/>
          </p:cNvSpPr>
          <p:nvPr/>
        </p:nvSpPr>
        <p:spPr bwMode="auto">
          <a:xfrm>
            <a:off x="265113"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Extravert</a:t>
            </a:r>
          </a:p>
          <a:p>
            <a:r>
              <a:rPr lang="sv-SE" altLang="sv-SE" sz="1400" u="none" dirty="0" smtClean="0">
                <a:latin typeface="Arial" charset="0"/>
              </a:rPr>
              <a:t>Får energi från den</a:t>
            </a:r>
          </a:p>
          <a:p>
            <a:r>
              <a:rPr lang="sv-SE" altLang="sv-SE" sz="1400" u="none" dirty="0" smtClean="0">
                <a:latin typeface="Arial" charset="0"/>
              </a:rPr>
              <a:t>yttre världen</a:t>
            </a:r>
            <a:endParaRPr lang="sv-SE" altLang="sv-SE" sz="1400" u="none" dirty="0">
              <a:latin typeface="Arial" charset="0"/>
            </a:endParaRPr>
          </a:p>
        </p:txBody>
      </p:sp>
      <p:sp>
        <p:nvSpPr>
          <p:cNvPr id="54" name="Text Box 22"/>
          <p:cNvSpPr txBox="1">
            <a:spLocks noChangeArrowheads="1"/>
          </p:cNvSpPr>
          <p:nvPr/>
        </p:nvSpPr>
        <p:spPr bwMode="auto">
          <a:xfrm>
            <a:off x="7134225"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Introvert</a:t>
            </a:r>
          </a:p>
          <a:p>
            <a:r>
              <a:rPr lang="sv-SE" altLang="sv-SE" sz="1400" u="none" dirty="0" smtClean="0">
                <a:latin typeface="Arial" charset="0"/>
              </a:rPr>
              <a:t>Får energi från den</a:t>
            </a:r>
          </a:p>
          <a:p>
            <a:r>
              <a:rPr lang="sv-SE" altLang="sv-SE" sz="1400" u="none" dirty="0" smtClean="0">
                <a:latin typeface="Arial" charset="0"/>
              </a:rPr>
              <a:t>inre världen</a:t>
            </a:r>
            <a:endParaRPr lang="sv-SE" altLang="sv-SE" sz="1400" u="none" dirty="0">
              <a:latin typeface="Arial" charset="0"/>
            </a:endParaRPr>
          </a:p>
        </p:txBody>
      </p:sp>
      <p:sp>
        <p:nvSpPr>
          <p:cNvPr id="55" name="Text Box 23"/>
          <p:cNvSpPr txBox="1">
            <a:spLocks noChangeArrowheads="1"/>
          </p:cNvSpPr>
          <p:nvPr/>
        </p:nvSpPr>
        <p:spPr bwMode="auto">
          <a:xfrm>
            <a:off x="3097213" y="2100263"/>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E</a:t>
            </a:r>
            <a:endParaRPr lang="sv-SE" altLang="sv-SE" sz="3200" b="1" u="none" dirty="0">
              <a:latin typeface="Arial" charset="0"/>
            </a:endParaRPr>
          </a:p>
        </p:txBody>
      </p:sp>
      <p:sp>
        <p:nvSpPr>
          <p:cNvPr id="56" name="Text Box 24"/>
          <p:cNvSpPr txBox="1">
            <a:spLocks noChangeArrowheads="1"/>
          </p:cNvSpPr>
          <p:nvPr/>
        </p:nvSpPr>
        <p:spPr bwMode="auto">
          <a:xfrm>
            <a:off x="6629400" y="21002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I</a:t>
            </a:r>
            <a:endParaRPr lang="sv-SE" altLang="sv-SE" sz="3200" b="1" u="none" dirty="0">
              <a:latin typeface="Arial" charset="0"/>
            </a:endParaRPr>
          </a:p>
        </p:txBody>
      </p:sp>
      <p:sp>
        <p:nvSpPr>
          <p:cNvPr id="57" name="Line 25"/>
          <p:cNvSpPr>
            <a:spLocks noChangeShapeType="1"/>
          </p:cNvSpPr>
          <p:nvPr/>
        </p:nvSpPr>
        <p:spPr bwMode="auto">
          <a:xfrm>
            <a:off x="3654425" y="3417888"/>
            <a:ext cx="28717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8" name="Line 26"/>
          <p:cNvSpPr>
            <a:spLocks noChangeShapeType="1"/>
          </p:cNvSpPr>
          <p:nvPr/>
        </p:nvSpPr>
        <p:spPr bwMode="auto">
          <a:xfrm>
            <a:off x="5153025" y="32654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9" name="Text Box 27"/>
          <p:cNvSpPr txBox="1">
            <a:spLocks noChangeArrowheads="1"/>
          </p:cNvSpPr>
          <p:nvPr/>
        </p:nvSpPr>
        <p:spPr bwMode="auto">
          <a:xfrm>
            <a:off x="260350" y="3175000"/>
            <a:ext cx="280557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Sinnesförnimmelse</a:t>
            </a:r>
          </a:p>
          <a:p>
            <a:r>
              <a:rPr lang="sv-SE" altLang="sv-SE" sz="1400" u="none" dirty="0" smtClean="0">
                <a:latin typeface="Arial" charset="0"/>
              </a:rPr>
              <a:t>Arbetar med välkända fakta</a:t>
            </a:r>
            <a:endParaRPr lang="sv-SE" altLang="sv-SE" sz="1400" u="none" dirty="0">
              <a:latin typeface="Arial" charset="0"/>
            </a:endParaRPr>
          </a:p>
        </p:txBody>
      </p:sp>
      <p:sp>
        <p:nvSpPr>
          <p:cNvPr id="60" name="Text Box 28"/>
          <p:cNvSpPr txBox="1">
            <a:spLocks noChangeArrowheads="1"/>
          </p:cNvSpPr>
          <p:nvPr/>
        </p:nvSpPr>
        <p:spPr bwMode="auto">
          <a:xfrm>
            <a:off x="7129463" y="3175000"/>
            <a:ext cx="19239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err="1" smtClean="0">
                <a:latin typeface="Arial" charset="0"/>
              </a:rPr>
              <a:t>i</a:t>
            </a:r>
            <a:r>
              <a:rPr lang="sv-SE" altLang="sv-SE" u="none" dirty="0" err="1">
                <a:latin typeface="Arial" charset="0"/>
              </a:rPr>
              <a:t>N</a:t>
            </a:r>
            <a:r>
              <a:rPr lang="sv-SE" altLang="sv-SE" u="none" dirty="0" err="1" smtClean="0">
                <a:latin typeface="Arial" charset="0"/>
              </a:rPr>
              <a:t>tuition</a:t>
            </a:r>
            <a:endParaRPr lang="sv-SE" altLang="sv-SE" u="none" dirty="0" smtClean="0">
              <a:latin typeface="Arial" charset="0"/>
            </a:endParaRPr>
          </a:p>
          <a:p>
            <a:r>
              <a:rPr lang="sv-SE" altLang="sv-SE" sz="1400" u="none" dirty="0" smtClean="0">
                <a:latin typeface="Arial" charset="0"/>
              </a:rPr>
              <a:t>Letar efter möjligheter</a:t>
            </a:r>
          </a:p>
          <a:p>
            <a:r>
              <a:rPr lang="sv-SE" altLang="sv-SE" sz="1400" u="none" dirty="0" smtClean="0">
                <a:latin typeface="Arial" charset="0"/>
              </a:rPr>
              <a:t>och sammanhang</a:t>
            </a:r>
            <a:endParaRPr lang="sv-SE" altLang="sv-SE" sz="1400" u="none" dirty="0">
              <a:latin typeface="Arial" charset="0"/>
            </a:endParaRPr>
          </a:p>
        </p:txBody>
      </p:sp>
      <p:sp>
        <p:nvSpPr>
          <p:cNvPr id="61" name="Text Box 29"/>
          <p:cNvSpPr txBox="1">
            <a:spLocks noChangeArrowheads="1"/>
          </p:cNvSpPr>
          <p:nvPr/>
        </p:nvSpPr>
        <p:spPr bwMode="auto">
          <a:xfrm>
            <a:off x="3092450" y="3114675"/>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S</a:t>
            </a:r>
            <a:endParaRPr lang="sv-SE" altLang="sv-SE" sz="3200" b="1" u="none" dirty="0">
              <a:latin typeface="Arial" charset="0"/>
            </a:endParaRPr>
          </a:p>
        </p:txBody>
      </p:sp>
      <p:sp>
        <p:nvSpPr>
          <p:cNvPr id="62" name="Text Box 30"/>
          <p:cNvSpPr txBox="1">
            <a:spLocks noChangeArrowheads="1"/>
          </p:cNvSpPr>
          <p:nvPr/>
        </p:nvSpPr>
        <p:spPr bwMode="auto">
          <a:xfrm>
            <a:off x="6624638" y="31146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N</a:t>
            </a:r>
            <a:endParaRPr lang="sv-SE" altLang="sv-SE" sz="3200" b="1" u="none" dirty="0">
              <a:latin typeface="Arial" charset="0"/>
            </a:endParaRPr>
          </a:p>
        </p:txBody>
      </p:sp>
      <p:sp>
        <p:nvSpPr>
          <p:cNvPr id="63" name="Line 31"/>
          <p:cNvSpPr>
            <a:spLocks noChangeShapeType="1"/>
          </p:cNvSpPr>
          <p:nvPr/>
        </p:nvSpPr>
        <p:spPr bwMode="auto">
          <a:xfrm>
            <a:off x="3659188" y="445135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64" name="Line 32"/>
          <p:cNvSpPr>
            <a:spLocks noChangeShapeType="1"/>
          </p:cNvSpPr>
          <p:nvPr/>
        </p:nvSpPr>
        <p:spPr bwMode="auto">
          <a:xfrm>
            <a:off x="5157788" y="42989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65" name="Text Box 33"/>
          <p:cNvSpPr txBox="1">
            <a:spLocks noChangeArrowheads="1"/>
          </p:cNvSpPr>
          <p:nvPr/>
        </p:nvSpPr>
        <p:spPr bwMode="auto">
          <a:xfrm>
            <a:off x="265113" y="4195763"/>
            <a:ext cx="246253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Tanke</a:t>
            </a:r>
          </a:p>
          <a:p>
            <a:r>
              <a:rPr lang="sv-SE" altLang="sv-SE" sz="1400" u="none" dirty="0" smtClean="0">
                <a:latin typeface="Arial" charset="0"/>
              </a:rPr>
              <a:t>Baserar beslut på opersonlig</a:t>
            </a:r>
          </a:p>
          <a:p>
            <a:r>
              <a:rPr lang="sv-SE" altLang="sv-SE" sz="1400" u="none" dirty="0" smtClean="0">
                <a:latin typeface="Arial" charset="0"/>
              </a:rPr>
              <a:t>analys och logik</a:t>
            </a:r>
            <a:endParaRPr lang="sv-SE" altLang="sv-SE" sz="1400" u="none" dirty="0">
              <a:latin typeface="Arial" charset="0"/>
            </a:endParaRPr>
          </a:p>
        </p:txBody>
      </p:sp>
      <p:sp>
        <p:nvSpPr>
          <p:cNvPr id="66" name="Text Box 34"/>
          <p:cNvSpPr txBox="1">
            <a:spLocks noChangeArrowheads="1"/>
          </p:cNvSpPr>
          <p:nvPr/>
        </p:nvSpPr>
        <p:spPr bwMode="auto">
          <a:xfrm>
            <a:off x="7134225" y="4227513"/>
            <a:ext cx="196399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Känsla</a:t>
            </a:r>
          </a:p>
          <a:p>
            <a:r>
              <a:rPr lang="sv-SE" altLang="sv-SE" sz="1400" u="none" dirty="0" smtClean="0">
                <a:latin typeface="Arial" charset="0"/>
              </a:rPr>
              <a:t>Baserar beslut på</a:t>
            </a:r>
          </a:p>
          <a:p>
            <a:r>
              <a:rPr lang="sv-SE" altLang="sv-SE" sz="1400" u="none" dirty="0" smtClean="0">
                <a:latin typeface="Arial" charset="0"/>
              </a:rPr>
              <a:t>personliga värderingar</a:t>
            </a:r>
            <a:endParaRPr lang="sv-SE" altLang="sv-SE" sz="1400" u="none" dirty="0">
              <a:latin typeface="Arial" charset="0"/>
            </a:endParaRPr>
          </a:p>
        </p:txBody>
      </p:sp>
      <p:sp>
        <p:nvSpPr>
          <p:cNvPr id="67" name="Text Box 35"/>
          <p:cNvSpPr txBox="1">
            <a:spLocks noChangeArrowheads="1"/>
          </p:cNvSpPr>
          <p:nvPr/>
        </p:nvSpPr>
        <p:spPr bwMode="auto">
          <a:xfrm>
            <a:off x="3097213" y="415131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T</a:t>
            </a:r>
            <a:endParaRPr lang="sv-SE" altLang="sv-SE" sz="3200" b="1" u="none" dirty="0">
              <a:latin typeface="Arial" charset="0"/>
            </a:endParaRPr>
          </a:p>
        </p:txBody>
      </p:sp>
      <p:sp>
        <p:nvSpPr>
          <p:cNvPr id="68" name="Text Box 36"/>
          <p:cNvSpPr txBox="1">
            <a:spLocks noChangeArrowheads="1"/>
          </p:cNvSpPr>
          <p:nvPr/>
        </p:nvSpPr>
        <p:spPr bwMode="auto">
          <a:xfrm>
            <a:off x="6629400" y="41671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F</a:t>
            </a:r>
            <a:endParaRPr lang="sv-SE" altLang="sv-SE" sz="3200" b="1" u="none" dirty="0">
              <a:latin typeface="Arial" charset="0"/>
            </a:endParaRPr>
          </a:p>
        </p:txBody>
      </p:sp>
      <p:sp>
        <p:nvSpPr>
          <p:cNvPr id="69" name="Line 37"/>
          <p:cNvSpPr>
            <a:spLocks noChangeShapeType="1"/>
          </p:cNvSpPr>
          <p:nvPr/>
        </p:nvSpPr>
        <p:spPr bwMode="auto">
          <a:xfrm>
            <a:off x="3659188" y="5535613"/>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70" name="Line 38"/>
          <p:cNvSpPr>
            <a:spLocks noChangeShapeType="1"/>
          </p:cNvSpPr>
          <p:nvPr/>
        </p:nvSpPr>
        <p:spPr bwMode="auto">
          <a:xfrm>
            <a:off x="5157788" y="53832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73" name="Text Box 41"/>
          <p:cNvSpPr txBox="1">
            <a:spLocks noChangeArrowheads="1"/>
          </p:cNvSpPr>
          <p:nvPr/>
        </p:nvSpPr>
        <p:spPr bwMode="auto">
          <a:xfrm>
            <a:off x="3097213" y="5232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J</a:t>
            </a:r>
            <a:endParaRPr lang="sv-SE" altLang="sv-SE" sz="3200" b="1" u="none" dirty="0">
              <a:latin typeface="Arial" charset="0"/>
            </a:endParaRPr>
          </a:p>
        </p:txBody>
      </p:sp>
      <p:sp>
        <p:nvSpPr>
          <p:cNvPr id="74" name="Text Box 42"/>
          <p:cNvSpPr txBox="1">
            <a:spLocks noChangeArrowheads="1"/>
          </p:cNvSpPr>
          <p:nvPr/>
        </p:nvSpPr>
        <p:spPr bwMode="auto">
          <a:xfrm>
            <a:off x="6629400" y="5232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P</a:t>
            </a:r>
            <a:endParaRPr lang="sv-SE" altLang="sv-SE" sz="3200" b="1" u="none" dirty="0">
              <a:latin typeface="Arial" charset="0"/>
            </a:endParaRPr>
          </a:p>
        </p:txBody>
      </p:sp>
      <p:sp>
        <p:nvSpPr>
          <p:cNvPr id="75" name="Text Box 43"/>
          <p:cNvSpPr txBox="1">
            <a:spLocks noChangeArrowheads="1"/>
          </p:cNvSpPr>
          <p:nvPr/>
        </p:nvSpPr>
        <p:spPr bwMode="auto">
          <a:xfrm>
            <a:off x="4789488" y="1958975"/>
            <a:ext cx="7318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Energi</a:t>
            </a:r>
            <a:endParaRPr lang="sv-SE" altLang="sv-SE" sz="1600" u="none" dirty="0">
              <a:latin typeface="Arial" charset="0"/>
            </a:endParaRPr>
          </a:p>
        </p:txBody>
      </p:sp>
      <p:sp>
        <p:nvSpPr>
          <p:cNvPr id="76" name="Text Box 44"/>
          <p:cNvSpPr txBox="1">
            <a:spLocks noChangeArrowheads="1"/>
          </p:cNvSpPr>
          <p:nvPr/>
        </p:nvSpPr>
        <p:spPr bwMode="auto">
          <a:xfrm>
            <a:off x="4592638" y="2952750"/>
            <a:ext cx="11160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Perception</a:t>
            </a:r>
            <a:endParaRPr lang="sv-SE" altLang="sv-SE" sz="1600" u="none" dirty="0">
              <a:latin typeface="Arial" charset="0"/>
            </a:endParaRPr>
          </a:p>
        </p:txBody>
      </p:sp>
      <p:sp>
        <p:nvSpPr>
          <p:cNvPr id="77" name="Text Box 45"/>
          <p:cNvSpPr txBox="1">
            <a:spLocks noChangeArrowheads="1"/>
          </p:cNvSpPr>
          <p:nvPr/>
        </p:nvSpPr>
        <p:spPr bwMode="auto">
          <a:xfrm>
            <a:off x="4570413" y="3994150"/>
            <a:ext cx="11715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Bedömning</a:t>
            </a:r>
            <a:endParaRPr lang="sv-SE" altLang="sv-SE" sz="1600" u="none" dirty="0">
              <a:latin typeface="Arial" charset="0"/>
            </a:endParaRPr>
          </a:p>
        </p:txBody>
      </p:sp>
      <p:sp>
        <p:nvSpPr>
          <p:cNvPr id="78" name="Text Box 46"/>
          <p:cNvSpPr txBox="1">
            <a:spLocks noChangeArrowheads="1"/>
          </p:cNvSpPr>
          <p:nvPr/>
        </p:nvSpPr>
        <p:spPr bwMode="auto">
          <a:xfrm>
            <a:off x="4770438" y="5083175"/>
            <a:ext cx="754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Livsstil</a:t>
            </a:r>
            <a:endParaRPr lang="sv-SE" altLang="sv-SE" sz="1600" u="none" dirty="0">
              <a:latin typeface="Arial" charset="0"/>
            </a:endParaRPr>
          </a:p>
        </p:txBody>
      </p:sp>
    </p:spTree>
    <p:extLst>
      <p:ext uri="{BB962C8B-B14F-4D97-AF65-F5344CB8AC3E}">
        <p14:creationId xmlns:p14="http://schemas.microsoft.com/office/powerpoint/2010/main" val="2128454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JTI - personlighetsprofiler</a:t>
            </a:r>
            <a:endParaRPr lang="sv-SE" dirty="0"/>
          </a:p>
        </p:txBody>
      </p:sp>
      <p:sp>
        <p:nvSpPr>
          <p:cNvPr id="51" name="Line 19"/>
          <p:cNvSpPr>
            <a:spLocks noChangeShapeType="1"/>
          </p:cNvSpPr>
          <p:nvPr/>
        </p:nvSpPr>
        <p:spPr bwMode="auto">
          <a:xfrm>
            <a:off x="3659188" y="242570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2" name="Line 20"/>
          <p:cNvSpPr>
            <a:spLocks noChangeShapeType="1"/>
          </p:cNvSpPr>
          <p:nvPr/>
        </p:nvSpPr>
        <p:spPr bwMode="auto">
          <a:xfrm>
            <a:off x="5157788" y="22733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3" name="Text Box 21"/>
          <p:cNvSpPr txBox="1">
            <a:spLocks noChangeArrowheads="1"/>
          </p:cNvSpPr>
          <p:nvPr/>
        </p:nvSpPr>
        <p:spPr bwMode="auto">
          <a:xfrm>
            <a:off x="265113"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Extravert</a:t>
            </a:r>
          </a:p>
          <a:p>
            <a:r>
              <a:rPr lang="sv-SE" altLang="sv-SE" sz="1400" u="none" dirty="0" smtClean="0">
                <a:latin typeface="Arial" charset="0"/>
              </a:rPr>
              <a:t>Får energi från den</a:t>
            </a:r>
          </a:p>
          <a:p>
            <a:r>
              <a:rPr lang="sv-SE" altLang="sv-SE" sz="1400" u="none" dirty="0" smtClean="0">
                <a:latin typeface="Arial" charset="0"/>
              </a:rPr>
              <a:t>yttre världen</a:t>
            </a:r>
            <a:endParaRPr lang="sv-SE" altLang="sv-SE" sz="1400" u="none" dirty="0">
              <a:latin typeface="Arial" charset="0"/>
            </a:endParaRPr>
          </a:p>
        </p:txBody>
      </p:sp>
      <p:sp>
        <p:nvSpPr>
          <p:cNvPr id="54" name="Text Box 22"/>
          <p:cNvSpPr txBox="1">
            <a:spLocks noChangeArrowheads="1"/>
          </p:cNvSpPr>
          <p:nvPr/>
        </p:nvSpPr>
        <p:spPr bwMode="auto">
          <a:xfrm>
            <a:off x="7134225" y="2160588"/>
            <a:ext cx="17043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Introvert</a:t>
            </a:r>
          </a:p>
          <a:p>
            <a:r>
              <a:rPr lang="sv-SE" altLang="sv-SE" sz="1400" u="none" dirty="0" smtClean="0">
                <a:latin typeface="Arial" charset="0"/>
              </a:rPr>
              <a:t>Får energi från den</a:t>
            </a:r>
          </a:p>
          <a:p>
            <a:r>
              <a:rPr lang="sv-SE" altLang="sv-SE" sz="1400" u="none" dirty="0" smtClean="0">
                <a:latin typeface="Arial" charset="0"/>
              </a:rPr>
              <a:t>inre världen</a:t>
            </a:r>
            <a:endParaRPr lang="sv-SE" altLang="sv-SE" sz="1400" u="none" dirty="0">
              <a:latin typeface="Arial" charset="0"/>
            </a:endParaRPr>
          </a:p>
        </p:txBody>
      </p:sp>
      <p:sp>
        <p:nvSpPr>
          <p:cNvPr id="55" name="Text Box 23"/>
          <p:cNvSpPr txBox="1">
            <a:spLocks noChangeArrowheads="1"/>
          </p:cNvSpPr>
          <p:nvPr/>
        </p:nvSpPr>
        <p:spPr bwMode="auto">
          <a:xfrm>
            <a:off x="3097213" y="2100263"/>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E</a:t>
            </a:r>
            <a:endParaRPr lang="sv-SE" altLang="sv-SE" sz="3200" b="1" u="none" dirty="0">
              <a:latin typeface="Arial" charset="0"/>
            </a:endParaRPr>
          </a:p>
        </p:txBody>
      </p:sp>
      <p:sp>
        <p:nvSpPr>
          <p:cNvPr id="56" name="Text Box 24"/>
          <p:cNvSpPr txBox="1">
            <a:spLocks noChangeArrowheads="1"/>
          </p:cNvSpPr>
          <p:nvPr/>
        </p:nvSpPr>
        <p:spPr bwMode="auto">
          <a:xfrm>
            <a:off x="6629400" y="210026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I</a:t>
            </a:r>
            <a:endParaRPr lang="sv-SE" altLang="sv-SE" sz="3200" b="1" u="none" dirty="0">
              <a:latin typeface="Arial" charset="0"/>
            </a:endParaRPr>
          </a:p>
        </p:txBody>
      </p:sp>
      <p:sp>
        <p:nvSpPr>
          <p:cNvPr id="57" name="Line 25"/>
          <p:cNvSpPr>
            <a:spLocks noChangeShapeType="1"/>
          </p:cNvSpPr>
          <p:nvPr/>
        </p:nvSpPr>
        <p:spPr bwMode="auto">
          <a:xfrm>
            <a:off x="3654425" y="3417888"/>
            <a:ext cx="28717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58" name="Line 26"/>
          <p:cNvSpPr>
            <a:spLocks noChangeShapeType="1"/>
          </p:cNvSpPr>
          <p:nvPr/>
        </p:nvSpPr>
        <p:spPr bwMode="auto">
          <a:xfrm>
            <a:off x="5153025" y="32654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59" name="Text Box 27"/>
          <p:cNvSpPr txBox="1">
            <a:spLocks noChangeArrowheads="1"/>
          </p:cNvSpPr>
          <p:nvPr/>
        </p:nvSpPr>
        <p:spPr bwMode="auto">
          <a:xfrm>
            <a:off x="260350" y="3175000"/>
            <a:ext cx="280557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Sinnesförnimmelse</a:t>
            </a:r>
          </a:p>
          <a:p>
            <a:r>
              <a:rPr lang="sv-SE" altLang="sv-SE" sz="1400" u="none" dirty="0" smtClean="0">
                <a:latin typeface="Arial" charset="0"/>
              </a:rPr>
              <a:t>Arbetar med välkända fakta</a:t>
            </a:r>
            <a:endParaRPr lang="sv-SE" altLang="sv-SE" sz="1400" u="none" dirty="0">
              <a:latin typeface="Arial" charset="0"/>
            </a:endParaRPr>
          </a:p>
        </p:txBody>
      </p:sp>
      <p:sp>
        <p:nvSpPr>
          <p:cNvPr id="60" name="Text Box 28"/>
          <p:cNvSpPr txBox="1">
            <a:spLocks noChangeArrowheads="1"/>
          </p:cNvSpPr>
          <p:nvPr/>
        </p:nvSpPr>
        <p:spPr bwMode="auto">
          <a:xfrm>
            <a:off x="7129463" y="3175000"/>
            <a:ext cx="19239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err="1" smtClean="0">
                <a:latin typeface="Arial" charset="0"/>
              </a:rPr>
              <a:t>i</a:t>
            </a:r>
            <a:r>
              <a:rPr lang="sv-SE" altLang="sv-SE" u="none" dirty="0" err="1">
                <a:latin typeface="Arial" charset="0"/>
              </a:rPr>
              <a:t>N</a:t>
            </a:r>
            <a:r>
              <a:rPr lang="sv-SE" altLang="sv-SE" u="none" dirty="0" err="1" smtClean="0">
                <a:latin typeface="Arial" charset="0"/>
              </a:rPr>
              <a:t>tuition</a:t>
            </a:r>
            <a:endParaRPr lang="sv-SE" altLang="sv-SE" u="none" dirty="0" smtClean="0">
              <a:latin typeface="Arial" charset="0"/>
            </a:endParaRPr>
          </a:p>
          <a:p>
            <a:r>
              <a:rPr lang="sv-SE" altLang="sv-SE" sz="1400" u="none" dirty="0" smtClean="0">
                <a:latin typeface="Arial" charset="0"/>
              </a:rPr>
              <a:t>Letar efter möjligheter</a:t>
            </a:r>
          </a:p>
          <a:p>
            <a:r>
              <a:rPr lang="sv-SE" altLang="sv-SE" sz="1400" u="none" dirty="0" smtClean="0">
                <a:latin typeface="Arial" charset="0"/>
              </a:rPr>
              <a:t>och sammanhang</a:t>
            </a:r>
            <a:endParaRPr lang="sv-SE" altLang="sv-SE" sz="1400" u="none" dirty="0">
              <a:latin typeface="Arial" charset="0"/>
            </a:endParaRPr>
          </a:p>
        </p:txBody>
      </p:sp>
      <p:sp>
        <p:nvSpPr>
          <p:cNvPr id="61" name="Text Box 29"/>
          <p:cNvSpPr txBox="1">
            <a:spLocks noChangeArrowheads="1"/>
          </p:cNvSpPr>
          <p:nvPr/>
        </p:nvSpPr>
        <p:spPr bwMode="auto">
          <a:xfrm>
            <a:off x="3092450" y="3114675"/>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S</a:t>
            </a:r>
            <a:endParaRPr lang="sv-SE" altLang="sv-SE" sz="3200" b="1" u="none" dirty="0">
              <a:latin typeface="Arial" charset="0"/>
            </a:endParaRPr>
          </a:p>
        </p:txBody>
      </p:sp>
      <p:sp>
        <p:nvSpPr>
          <p:cNvPr id="62" name="Text Box 30"/>
          <p:cNvSpPr txBox="1">
            <a:spLocks noChangeArrowheads="1"/>
          </p:cNvSpPr>
          <p:nvPr/>
        </p:nvSpPr>
        <p:spPr bwMode="auto">
          <a:xfrm>
            <a:off x="6624638" y="31146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N</a:t>
            </a:r>
            <a:endParaRPr lang="sv-SE" altLang="sv-SE" sz="3200" b="1" u="none" dirty="0">
              <a:latin typeface="Arial" charset="0"/>
            </a:endParaRPr>
          </a:p>
        </p:txBody>
      </p:sp>
      <p:sp>
        <p:nvSpPr>
          <p:cNvPr id="63" name="Line 31"/>
          <p:cNvSpPr>
            <a:spLocks noChangeShapeType="1"/>
          </p:cNvSpPr>
          <p:nvPr/>
        </p:nvSpPr>
        <p:spPr bwMode="auto">
          <a:xfrm>
            <a:off x="3659188" y="4451350"/>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64" name="Line 32"/>
          <p:cNvSpPr>
            <a:spLocks noChangeShapeType="1"/>
          </p:cNvSpPr>
          <p:nvPr/>
        </p:nvSpPr>
        <p:spPr bwMode="auto">
          <a:xfrm>
            <a:off x="5157788" y="42989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65" name="Text Box 33"/>
          <p:cNvSpPr txBox="1">
            <a:spLocks noChangeArrowheads="1"/>
          </p:cNvSpPr>
          <p:nvPr/>
        </p:nvSpPr>
        <p:spPr bwMode="auto">
          <a:xfrm>
            <a:off x="265113" y="4195763"/>
            <a:ext cx="246253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Tanke</a:t>
            </a:r>
          </a:p>
          <a:p>
            <a:r>
              <a:rPr lang="sv-SE" altLang="sv-SE" sz="1400" u="none" dirty="0" smtClean="0">
                <a:latin typeface="Arial" charset="0"/>
              </a:rPr>
              <a:t>Baserar beslut på opersonlig</a:t>
            </a:r>
          </a:p>
          <a:p>
            <a:r>
              <a:rPr lang="sv-SE" altLang="sv-SE" sz="1400" u="none" dirty="0" smtClean="0">
                <a:latin typeface="Arial" charset="0"/>
              </a:rPr>
              <a:t>analys och logik</a:t>
            </a:r>
            <a:endParaRPr lang="sv-SE" altLang="sv-SE" sz="1400" u="none" dirty="0">
              <a:latin typeface="Arial" charset="0"/>
            </a:endParaRPr>
          </a:p>
        </p:txBody>
      </p:sp>
      <p:sp>
        <p:nvSpPr>
          <p:cNvPr id="66" name="Text Box 34"/>
          <p:cNvSpPr txBox="1">
            <a:spLocks noChangeArrowheads="1"/>
          </p:cNvSpPr>
          <p:nvPr/>
        </p:nvSpPr>
        <p:spPr bwMode="auto">
          <a:xfrm>
            <a:off x="7134225" y="4227513"/>
            <a:ext cx="196399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Känsla</a:t>
            </a:r>
          </a:p>
          <a:p>
            <a:r>
              <a:rPr lang="sv-SE" altLang="sv-SE" sz="1400" u="none" dirty="0" smtClean="0">
                <a:latin typeface="Arial" charset="0"/>
              </a:rPr>
              <a:t>Baserar beslut på</a:t>
            </a:r>
          </a:p>
          <a:p>
            <a:r>
              <a:rPr lang="sv-SE" altLang="sv-SE" sz="1400" u="none" dirty="0" smtClean="0">
                <a:latin typeface="Arial" charset="0"/>
              </a:rPr>
              <a:t>personliga värderingar</a:t>
            </a:r>
            <a:endParaRPr lang="sv-SE" altLang="sv-SE" sz="1400" u="none" dirty="0">
              <a:latin typeface="Arial" charset="0"/>
            </a:endParaRPr>
          </a:p>
        </p:txBody>
      </p:sp>
      <p:sp>
        <p:nvSpPr>
          <p:cNvPr id="67" name="Text Box 35"/>
          <p:cNvSpPr txBox="1">
            <a:spLocks noChangeArrowheads="1"/>
          </p:cNvSpPr>
          <p:nvPr/>
        </p:nvSpPr>
        <p:spPr bwMode="auto">
          <a:xfrm>
            <a:off x="3097213" y="415131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T</a:t>
            </a:r>
            <a:endParaRPr lang="sv-SE" altLang="sv-SE" sz="3200" b="1" u="none" dirty="0">
              <a:latin typeface="Arial" charset="0"/>
            </a:endParaRPr>
          </a:p>
        </p:txBody>
      </p:sp>
      <p:sp>
        <p:nvSpPr>
          <p:cNvPr id="68" name="Text Box 36"/>
          <p:cNvSpPr txBox="1">
            <a:spLocks noChangeArrowheads="1"/>
          </p:cNvSpPr>
          <p:nvPr/>
        </p:nvSpPr>
        <p:spPr bwMode="auto">
          <a:xfrm>
            <a:off x="6629400" y="41671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F</a:t>
            </a:r>
            <a:endParaRPr lang="sv-SE" altLang="sv-SE" sz="3200" b="1" u="none" dirty="0">
              <a:latin typeface="Arial" charset="0"/>
            </a:endParaRPr>
          </a:p>
        </p:txBody>
      </p:sp>
      <p:sp>
        <p:nvSpPr>
          <p:cNvPr id="69" name="Line 37"/>
          <p:cNvSpPr>
            <a:spLocks noChangeShapeType="1"/>
          </p:cNvSpPr>
          <p:nvPr/>
        </p:nvSpPr>
        <p:spPr bwMode="auto">
          <a:xfrm>
            <a:off x="3659188" y="5535613"/>
            <a:ext cx="2871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v-SE" dirty="0"/>
          </a:p>
        </p:txBody>
      </p:sp>
      <p:sp>
        <p:nvSpPr>
          <p:cNvPr id="70" name="Line 38"/>
          <p:cNvSpPr>
            <a:spLocks noChangeShapeType="1"/>
          </p:cNvSpPr>
          <p:nvPr/>
        </p:nvSpPr>
        <p:spPr bwMode="auto">
          <a:xfrm>
            <a:off x="5157788" y="53832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sv-SE" dirty="0"/>
          </a:p>
        </p:txBody>
      </p:sp>
      <p:sp>
        <p:nvSpPr>
          <p:cNvPr id="71" name="Text Box 39"/>
          <p:cNvSpPr txBox="1">
            <a:spLocks noChangeArrowheads="1"/>
          </p:cNvSpPr>
          <p:nvPr/>
        </p:nvSpPr>
        <p:spPr bwMode="auto">
          <a:xfrm>
            <a:off x="265113" y="5292725"/>
            <a:ext cx="196239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Bedömning</a:t>
            </a:r>
          </a:p>
          <a:p>
            <a:r>
              <a:rPr lang="sv-SE" altLang="sv-SE" sz="1400" u="none" dirty="0" smtClean="0">
                <a:latin typeface="Arial" charset="0"/>
              </a:rPr>
              <a:t>Föredrar en planerad, </a:t>
            </a:r>
          </a:p>
          <a:p>
            <a:r>
              <a:rPr lang="sv-SE" altLang="sv-SE" sz="1400" u="none" dirty="0" smtClean="0">
                <a:latin typeface="Arial" charset="0"/>
              </a:rPr>
              <a:t>ordningsam livsstil</a:t>
            </a:r>
            <a:endParaRPr lang="sv-SE" altLang="sv-SE" sz="1400" u="none" dirty="0">
              <a:latin typeface="Arial" charset="0"/>
            </a:endParaRPr>
          </a:p>
        </p:txBody>
      </p:sp>
      <p:sp>
        <p:nvSpPr>
          <p:cNvPr id="72" name="Text Box 40"/>
          <p:cNvSpPr txBox="1">
            <a:spLocks noChangeArrowheads="1"/>
          </p:cNvSpPr>
          <p:nvPr/>
        </p:nvSpPr>
        <p:spPr bwMode="auto">
          <a:xfrm>
            <a:off x="7134225" y="5292725"/>
            <a:ext cx="177484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u="none" dirty="0" smtClean="0">
                <a:latin typeface="Arial" charset="0"/>
              </a:rPr>
              <a:t>Perception</a:t>
            </a:r>
          </a:p>
          <a:p>
            <a:r>
              <a:rPr lang="sv-SE" altLang="sv-SE" sz="1400" u="none" dirty="0" smtClean="0">
                <a:latin typeface="Arial" charset="0"/>
              </a:rPr>
              <a:t>Föredrar en flexibel,</a:t>
            </a:r>
          </a:p>
          <a:p>
            <a:r>
              <a:rPr lang="sv-SE" altLang="sv-SE" sz="1400" u="none" dirty="0" smtClean="0">
                <a:latin typeface="Arial" charset="0"/>
              </a:rPr>
              <a:t>spontan livsstil</a:t>
            </a:r>
            <a:endParaRPr lang="sv-SE" altLang="sv-SE" sz="1400" u="none" dirty="0">
              <a:latin typeface="Arial" charset="0"/>
            </a:endParaRPr>
          </a:p>
        </p:txBody>
      </p:sp>
      <p:sp>
        <p:nvSpPr>
          <p:cNvPr id="73" name="Text Box 41"/>
          <p:cNvSpPr txBox="1">
            <a:spLocks noChangeArrowheads="1"/>
          </p:cNvSpPr>
          <p:nvPr/>
        </p:nvSpPr>
        <p:spPr bwMode="auto">
          <a:xfrm>
            <a:off x="3097213" y="5232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J</a:t>
            </a:r>
            <a:endParaRPr lang="sv-SE" altLang="sv-SE" sz="3200" b="1" u="none" dirty="0">
              <a:latin typeface="Arial" charset="0"/>
            </a:endParaRPr>
          </a:p>
        </p:txBody>
      </p:sp>
      <p:sp>
        <p:nvSpPr>
          <p:cNvPr id="74" name="Text Box 42"/>
          <p:cNvSpPr txBox="1">
            <a:spLocks noChangeArrowheads="1"/>
          </p:cNvSpPr>
          <p:nvPr/>
        </p:nvSpPr>
        <p:spPr bwMode="auto">
          <a:xfrm>
            <a:off x="6629400" y="5232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r>
              <a:rPr lang="sv-SE" altLang="sv-SE" sz="3200" b="1" u="none" dirty="0" smtClean="0">
                <a:latin typeface="Arial" charset="0"/>
              </a:rPr>
              <a:t>P</a:t>
            </a:r>
            <a:endParaRPr lang="sv-SE" altLang="sv-SE" sz="3200" b="1" u="none" dirty="0">
              <a:latin typeface="Arial" charset="0"/>
            </a:endParaRPr>
          </a:p>
        </p:txBody>
      </p:sp>
      <p:sp>
        <p:nvSpPr>
          <p:cNvPr id="75" name="Text Box 43"/>
          <p:cNvSpPr txBox="1">
            <a:spLocks noChangeArrowheads="1"/>
          </p:cNvSpPr>
          <p:nvPr/>
        </p:nvSpPr>
        <p:spPr bwMode="auto">
          <a:xfrm>
            <a:off x="4789488" y="1958975"/>
            <a:ext cx="7318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Energi</a:t>
            </a:r>
            <a:endParaRPr lang="sv-SE" altLang="sv-SE" sz="1600" u="none" dirty="0">
              <a:latin typeface="Arial" charset="0"/>
            </a:endParaRPr>
          </a:p>
        </p:txBody>
      </p:sp>
      <p:sp>
        <p:nvSpPr>
          <p:cNvPr id="76" name="Text Box 44"/>
          <p:cNvSpPr txBox="1">
            <a:spLocks noChangeArrowheads="1"/>
          </p:cNvSpPr>
          <p:nvPr/>
        </p:nvSpPr>
        <p:spPr bwMode="auto">
          <a:xfrm>
            <a:off x="4592638" y="2952750"/>
            <a:ext cx="11160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Perception</a:t>
            </a:r>
            <a:endParaRPr lang="sv-SE" altLang="sv-SE" sz="1600" u="none" dirty="0">
              <a:latin typeface="Arial" charset="0"/>
            </a:endParaRPr>
          </a:p>
        </p:txBody>
      </p:sp>
      <p:sp>
        <p:nvSpPr>
          <p:cNvPr id="77" name="Text Box 45"/>
          <p:cNvSpPr txBox="1">
            <a:spLocks noChangeArrowheads="1"/>
          </p:cNvSpPr>
          <p:nvPr/>
        </p:nvSpPr>
        <p:spPr bwMode="auto">
          <a:xfrm>
            <a:off x="4570413" y="3994150"/>
            <a:ext cx="11715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Bedömning</a:t>
            </a:r>
            <a:endParaRPr lang="sv-SE" altLang="sv-SE" sz="1600" u="none" dirty="0">
              <a:latin typeface="Arial" charset="0"/>
            </a:endParaRPr>
          </a:p>
        </p:txBody>
      </p:sp>
      <p:sp>
        <p:nvSpPr>
          <p:cNvPr id="78" name="Text Box 46"/>
          <p:cNvSpPr txBox="1">
            <a:spLocks noChangeArrowheads="1"/>
          </p:cNvSpPr>
          <p:nvPr/>
        </p:nvSpPr>
        <p:spPr bwMode="auto">
          <a:xfrm>
            <a:off x="4770438" y="5083175"/>
            <a:ext cx="754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a:spAutoFit/>
          </a:bodyPr>
          <a:lstStyle>
            <a:lvl1pPr>
              <a:defRPr sz="2400" u="sng">
                <a:solidFill>
                  <a:schemeClr val="tx1"/>
                </a:solidFill>
                <a:latin typeface="Times New Roman" charset="0"/>
              </a:defRPr>
            </a:lvl1pPr>
            <a:lvl2pPr marL="742950" indent="-285750">
              <a:defRPr sz="2400" u="sng">
                <a:solidFill>
                  <a:schemeClr val="tx1"/>
                </a:solidFill>
                <a:latin typeface="Times New Roman" charset="0"/>
              </a:defRPr>
            </a:lvl2pPr>
            <a:lvl3pPr marL="1143000" indent="-228600">
              <a:defRPr sz="2400" u="sng">
                <a:solidFill>
                  <a:schemeClr val="tx1"/>
                </a:solidFill>
                <a:latin typeface="Times New Roman" charset="0"/>
              </a:defRPr>
            </a:lvl3pPr>
            <a:lvl4pPr marL="1600200" indent="-228600">
              <a:defRPr sz="2400" u="sng">
                <a:solidFill>
                  <a:schemeClr val="tx1"/>
                </a:solidFill>
                <a:latin typeface="Times New Roman" charset="0"/>
              </a:defRPr>
            </a:lvl4pPr>
            <a:lvl5pPr marL="2057400" indent="-22860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sv-SE" altLang="sv-SE" sz="1600" u="none" dirty="0" smtClean="0">
                <a:latin typeface="Arial" charset="0"/>
              </a:rPr>
              <a:t>Livsstil</a:t>
            </a:r>
            <a:endParaRPr lang="sv-SE" altLang="sv-SE" sz="1600" u="none" dirty="0">
              <a:latin typeface="Arial" charset="0"/>
            </a:endParaRPr>
          </a:p>
        </p:txBody>
      </p:sp>
    </p:spTree>
    <p:extLst>
      <p:ext uri="{BB962C8B-B14F-4D97-AF65-F5344CB8AC3E}">
        <p14:creationId xmlns:p14="http://schemas.microsoft.com/office/powerpoint/2010/main" val="1389063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Ledarkompetenshjulet</a:t>
            </a:r>
            <a:endParaRPr lang="sv-SE" dirty="0"/>
          </a:p>
        </p:txBody>
      </p:sp>
      <p:sp>
        <p:nvSpPr>
          <p:cNvPr id="3" name="Platshållare för innehåll 2"/>
          <p:cNvSpPr>
            <a:spLocks noGrp="1"/>
          </p:cNvSpPr>
          <p:nvPr>
            <p:ph idx="1"/>
          </p:nvPr>
        </p:nvSpPr>
        <p:spPr/>
        <p:txBody>
          <a:bodyPr/>
          <a:lstStyle/>
          <a:p>
            <a:endParaRPr lang="sv-SE" dirty="0"/>
          </a:p>
        </p:txBody>
      </p:sp>
      <p:sp>
        <p:nvSpPr>
          <p:cNvPr id="5" name="Oval 5"/>
          <p:cNvSpPr>
            <a:spLocks noChangeArrowheads="1"/>
          </p:cNvSpPr>
          <p:nvPr/>
        </p:nvSpPr>
        <p:spPr bwMode="auto">
          <a:xfrm>
            <a:off x="4210050" y="2115344"/>
            <a:ext cx="3771900" cy="3771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6" name="Line 6"/>
          <p:cNvSpPr>
            <a:spLocks noChangeShapeType="1"/>
          </p:cNvSpPr>
          <p:nvPr/>
        </p:nvSpPr>
        <p:spPr bwMode="auto">
          <a:xfrm>
            <a:off x="4202721" y="3952332"/>
            <a:ext cx="3771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7" name="Line 7"/>
          <p:cNvSpPr>
            <a:spLocks noChangeShapeType="1"/>
          </p:cNvSpPr>
          <p:nvPr/>
        </p:nvSpPr>
        <p:spPr bwMode="auto">
          <a:xfrm>
            <a:off x="4774221" y="2686578"/>
            <a:ext cx="2628900" cy="2628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8" name="Line 8"/>
          <p:cNvSpPr>
            <a:spLocks noChangeShapeType="1"/>
          </p:cNvSpPr>
          <p:nvPr/>
        </p:nvSpPr>
        <p:spPr bwMode="auto">
          <a:xfrm flipV="1">
            <a:off x="4802535" y="2558735"/>
            <a:ext cx="2514600" cy="2743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9" name="Line 9"/>
          <p:cNvSpPr>
            <a:spLocks noChangeShapeType="1"/>
          </p:cNvSpPr>
          <p:nvPr/>
        </p:nvSpPr>
        <p:spPr bwMode="auto">
          <a:xfrm>
            <a:off x="6039304" y="2125162"/>
            <a:ext cx="0" cy="3771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sv-SE">
              <a:solidFill>
                <a:srgbClr val="E2003F"/>
              </a:solidFill>
            </a:endParaRPr>
          </a:p>
        </p:txBody>
      </p:sp>
      <p:sp>
        <p:nvSpPr>
          <p:cNvPr id="10" name="textruta 9"/>
          <p:cNvSpPr txBox="1"/>
          <p:nvPr/>
        </p:nvSpPr>
        <p:spPr>
          <a:xfrm>
            <a:off x="7887749" y="4441293"/>
            <a:ext cx="1440160" cy="523220"/>
          </a:xfrm>
          <a:prstGeom prst="rect">
            <a:avLst/>
          </a:prstGeom>
          <a:noFill/>
        </p:spPr>
        <p:txBody>
          <a:bodyPr wrap="square" rtlCol="0">
            <a:spAutoFit/>
          </a:bodyPr>
          <a:lstStyle/>
          <a:p>
            <a:r>
              <a:rPr lang="sv-SE" sz="1400" b="1" dirty="0" smtClean="0"/>
              <a:t>Hantera förändring</a:t>
            </a:r>
            <a:endParaRPr lang="sv-SE" sz="1400" b="1" dirty="0"/>
          </a:p>
        </p:txBody>
      </p:sp>
      <p:sp>
        <p:nvSpPr>
          <p:cNvPr id="11" name="textruta 10"/>
          <p:cNvSpPr txBox="1"/>
          <p:nvPr/>
        </p:nvSpPr>
        <p:spPr>
          <a:xfrm>
            <a:off x="7887749" y="2909961"/>
            <a:ext cx="1440160" cy="307777"/>
          </a:xfrm>
          <a:prstGeom prst="rect">
            <a:avLst/>
          </a:prstGeom>
          <a:noFill/>
        </p:spPr>
        <p:txBody>
          <a:bodyPr wrap="square" rtlCol="0">
            <a:spAutoFit/>
          </a:bodyPr>
          <a:lstStyle/>
          <a:p>
            <a:r>
              <a:rPr lang="sv-SE" sz="1400" b="1" dirty="0" smtClean="0"/>
              <a:t>Resultat</a:t>
            </a:r>
            <a:endParaRPr lang="sv-SE" sz="1400" b="1" dirty="0"/>
          </a:p>
        </p:txBody>
      </p:sp>
      <p:sp>
        <p:nvSpPr>
          <p:cNvPr id="12" name="textruta 11"/>
          <p:cNvSpPr txBox="1"/>
          <p:nvPr/>
        </p:nvSpPr>
        <p:spPr>
          <a:xfrm>
            <a:off x="6447589" y="1849005"/>
            <a:ext cx="1440160" cy="307777"/>
          </a:xfrm>
          <a:prstGeom prst="rect">
            <a:avLst/>
          </a:prstGeom>
          <a:noFill/>
        </p:spPr>
        <p:txBody>
          <a:bodyPr wrap="square" rtlCol="0">
            <a:spAutoFit/>
          </a:bodyPr>
          <a:lstStyle/>
          <a:p>
            <a:r>
              <a:rPr lang="sv-SE" sz="1400" b="1" dirty="0" smtClean="0"/>
              <a:t>Kommunikation</a:t>
            </a:r>
            <a:endParaRPr lang="sv-SE" sz="1400" b="1" dirty="0"/>
          </a:p>
        </p:txBody>
      </p:sp>
      <p:sp>
        <p:nvSpPr>
          <p:cNvPr id="13" name="textruta 12"/>
          <p:cNvSpPr txBox="1"/>
          <p:nvPr/>
        </p:nvSpPr>
        <p:spPr>
          <a:xfrm>
            <a:off x="4863413" y="1849005"/>
            <a:ext cx="1440160" cy="307777"/>
          </a:xfrm>
          <a:prstGeom prst="rect">
            <a:avLst/>
          </a:prstGeom>
          <a:noFill/>
        </p:spPr>
        <p:txBody>
          <a:bodyPr wrap="square" rtlCol="0">
            <a:spAutoFit/>
          </a:bodyPr>
          <a:lstStyle/>
          <a:p>
            <a:r>
              <a:rPr lang="sv-SE" sz="1400" b="1" dirty="0" smtClean="0"/>
              <a:t>Beslut</a:t>
            </a:r>
            <a:endParaRPr lang="sv-SE" sz="1400" b="1" dirty="0"/>
          </a:p>
        </p:txBody>
      </p:sp>
      <p:sp>
        <p:nvSpPr>
          <p:cNvPr id="14" name="textruta 13"/>
          <p:cNvSpPr txBox="1"/>
          <p:nvPr/>
        </p:nvSpPr>
        <p:spPr>
          <a:xfrm>
            <a:off x="6663613" y="5790281"/>
            <a:ext cx="1440160" cy="523220"/>
          </a:xfrm>
          <a:prstGeom prst="rect">
            <a:avLst/>
          </a:prstGeom>
          <a:noFill/>
        </p:spPr>
        <p:txBody>
          <a:bodyPr wrap="square" rtlCol="0">
            <a:spAutoFit/>
          </a:bodyPr>
          <a:lstStyle/>
          <a:p>
            <a:r>
              <a:rPr lang="sv-SE" sz="1400" b="1" dirty="0" smtClean="0"/>
              <a:t>Planera, strategifrågor</a:t>
            </a:r>
            <a:endParaRPr lang="sv-SE" sz="1400" b="1" dirty="0"/>
          </a:p>
        </p:txBody>
      </p:sp>
      <p:sp>
        <p:nvSpPr>
          <p:cNvPr id="15" name="textruta 14"/>
          <p:cNvSpPr txBox="1"/>
          <p:nvPr/>
        </p:nvSpPr>
        <p:spPr>
          <a:xfrm>
            <a:off x="4431365" y="5737437"/>
            <a:ext cx="1440160" cy="523220"/>
          </a:xfrm>
          <a:prstGeom prst="rect">
            <a:avLst/>
          </a:prstGeom>
          <a:noFill/>
        </p:spPr>
        <p:txBody>
          <a:bodyPr wrap="square" rtlCol="0">
            <a:spAutoFit/>
          </a:bodyPr>
          <a:lstStyle/>
          <a:p>
            <a:r>
              <a:rPr lang="sv-SE" sz="1400" b="1" dirty="0" smtClean="0"/>
              <a:t>Fokus på brukare/kunder</a:t>
            </a:r>
            <a:endParaRPr lang="sv-SE" sz="1400" b="1" dirty="0"/>
          </a:p>
        </p:txBody>
      </p:sp>
      <p:sp>
        <p:nvSpPr>
          <p:cNvPr id="16" name="textruta 15"/>
          <p:cNvSpPr txBox="1"/>
          <p:nvPr/>
        </p:nvSpPr>
        <p:spPr>
          <a:xfrm>
            <a:off x="3063213" y="4585309"/>
            <a:ext cx="1440160" cy="307777"/>
          </a:xfrm>
          <a:prstGeom prst="rect">
            <a:avLst/>
          </a:prstGeom>
          <a:noFill/>
        </p:spPr>
        <p:txBody>
          <a:bodyPr wrap="square" rtlCol="0">
            <a:spAutoFit/>
          </a:bodyPr>
          <a:lstStyle/>
          <a:p>
            <a:r>
              <a:rPr lang="sv-SE" sz="1400" b="1" dirty="0" smtClean="0"/>
              <a:t>Utveckla Team</a:t>
            </a:r>
            <a:endParaRPr lang="sv-SE" sz="1400" b="1" dirty="0"/>
          </a:p>
        </p:txBody>
      </p:sp>
      <p:sp>
        <p:nvSpPr>
          <p:cNvPr id="17" name="textruta 16"/>
          <p:cNvSpPr txBox="1"/>
          <p:nvPr/>
        </p:nvSpPr>
        <p:spPr>
          <a:xfrm>
            <a:off x="3567269" y="3073141"/>
            <a:ext cx="1440160" cy="307777"/>
          </a:xfrm>
          <a:prstGeom prst="rect">
            <a:avLst/>
          </a:prstGeom>
          <a:noFill/>
        </p:spPr>
        <p:txBody>
          <a:bodyPr wrap="square" rtlCol="0">
            <a:spAutoFit/>
          </a:bodyPr>
          <a:lstStyle/>
          <a:p>
            <a:r>
              <a:rPr lang="sv-SE" sz="1400" b="1" dirty="0" smtClean="0"/>
              <a:t>Ta risk</a:t>
            </a:r>
            <a:endParaRPr lang="sv-SE" sz="1400" b="1" dirty="0"/>
          </a:p>
        </p:txBody>
      </p:sp>
    </p:spTree>
    <p:extLst>
      <p:ext uri="{BB962C8B-B14F-4D97-AF65-F5344CB8AC3E}">
        <p14:creationId xmlns:p14="http://schemas.microsoft.com/office/powerpoint/2010/main" val="361750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Lärcirkeln – metod för att lära av erfarenheter</a:t>
            </a:r>
            <a:endParaRPr lang="sv-SE" dirty="0"/>
          </a:p>
        </p:txBody>
      </p:sp>
      <p:graphicFrame>
        <p:nvGraphicFramePr>
          <p:cNvPr id="5" name="Platshållare för innehåll 4"/>
          <p:cNvGraphicFramePr>
            <a:graphicFrameLocks noGrp="1"/>
          </p:cNvGraphicFramePr>
          <p:nvPr>
            <p:ph idx="1"/>
            <p:extLst>
              <p:ext uri="{D42A27DB-BD31-4B8C-83A1-F6EECF244321}">
                <p14:modId xmlns:p14="http://schemas.microsoft.com/office/powerpoint/2010/main" val="293346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9535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”Lars Pärm”</a:t>
            </a:r>
            <a:endParaRPr lang="sv-SE" dirty="0"/>
          </a:p>
        </p:txBody>
      </p:sp>
      <p:sp>
        <p:nvSpPr>
          <p:cNvPr id="8" name="textruta 7"/>
          <p:cNvSpPr txBox="1"/>
          <p:nvPr/>
        </p:nvSpPr>
        <p:spPr>
          <a:xfrm>
            <a:off x="2667000" y="1690688"/>
            <a:ext cx="6858000" cy="1323439"/>
          </a:xfrm>
          <a:prstGeom prst="rect">
            <a:avLst/>
          </a:prstGeom>
          <a:noFill/>
        </p:spPr>
        <p:txBody>
          <a:bodyPr wrap="square" rtlCol="0">
            <a:spAutoFit/>
          </a:bodyPr>
          <a:lstStyle/>
          <a:p>
            <a:pPr algn="ctr"/>
            <a:r>
              <a:rPr lang="sv-SE" sz="4000" dirty="0" smtClean="0">
                <a:solidFill>
                  <a:srgbClr val="E2003F"/>
                </a:solidFill>
              </a:rPr>
              <a:t>Ledarutvecklingsprogram </a:t>
            </a:r>
          </a:p>
          <a:p>
            <a:pPr algn="ctr"/>
            <a:r>
              <a:rPr lang="sv-SE" sz="4000" dirty="0" smtClean="0">
                <a:solidFill>
                  <a:srgbClr val="E2003F"/>
                </a:solidFill>
              </a:rPr>
              <a:t>2016</a:t>
            </a:r>
            <a:endParaRPr lang="sv-SE" sz="4000" dirty="0">
              <a:solidFill>
                <a:srgbClr val="E2003F"/>
              </a:solidFill>
            </a:endParaRPr>
          </a:p>
        </p:txBody>
      </p:sp>
      <p:sp>
        <p:nvSpPr>
          <p:cNvPr id="9" name="textruta 8"/>
          <p:cNvSpPr txBox="1"/>
          <p:nvPr/>
        </p:nvSpPr>
        <p:spPr>
          <a:xfrm>
            <a:off x="2667000" y="3534394"/>
            <a:ext cx="6858000" cy="461665"/>
          </a:xfrm>
          <a:prstGeom prst="rect">
            <a:avLst/>
          </a:prstGeom>
          <a:noFill/>
        </p:spPr>
        <p:txBody>
          <a:bodyPr wrap="square" rtlCol="0">
            <a:spAutoFit/>
          </a:bodyPr>
          <a:lstStyle/>
          <a:p>
            <a:pPr algn="ctr"/>
            <a:r>
              <a:rPr lang="sv-SE" sz="2400" i="1" dirty="0" smtClean="0">
                <a:solidFill>
                  <a:schemeClr val="bg1">
                    <a:lumMod val="50000"/>
                  </a:schemeClr>
                </a:solidFill>
              </a:rPr>
              <a:t>Tankar under </a:t>
            </a:r>
            <a:r>
              <a:rPr lang="sv-SE" sz="2400" i="1" dirty="0" smtClean="0">
                <a:solidFill>
                  <a:srgbClr val="E2003F"/>
                </a:solidFill>
              </a:rPr>
              <a:t>resans</a:t>
            </a:r>
            <a:r>
              <a:rPr lang="sv-SE" sz="2400" i="1" dirty="0" smtClean="0">
                <a:solidFill>
                  <a:schemeClr val="bg1">
                    <a:lumMod val="50000"/>
                  </a:schemeClr>
                </a:solidFill>
              </a:rPr>
              <a:t> gång…</a:t>
            </a:r>
            <a:endParaRPr lang="sv-SE" sz="2400" i="1" dirty="0">
              <a:solidFill>
                <a:schemeClr val="bg1">
                  <a:lumMod val="50000"/>
                </a:schemeClr>
              </a:solidFill>
            </a:endParaRPr>
          </a:p>
        </p:txBody>
      </p:sp>
      <p:sp>
        <p:nvSpPr>
          <p:cNvPr id="10" name="textruta 9"/>
          <p:cNvSpPr txBox="1"/>
          <p:nvPr/>
        </p:nvSpPr>
        <p:spPr>
          <a:xfrm>
            <a:off x="4223792" y="4516326"/>
            <a:ext cx="3744416" cy="646331"/>
          </a:xfrm>
          <a:prstGeom prst="rect">
            <a:avLst/>
          </a:prstGeom>
          <a:noFill/>
        </p:spPr>
        <p:txBody>
          <a:bodyPr wrap="square" rtlCol="0">
            <a:spAutoFit/>
          </a:bodyPr>
          <a:lstStyle/>
          <a:p>
            <a:pPr algn="ctr"/>
            <a:r>
              <a:rPr lang="sv-SE" sz="3600" dirty="0" smtClean="0">
                <a:latin typeface="Apple Chancery"/>
                <a:cs typeface="Apple Chancery"/>
              </a:rPr>
              <a:t>Anna Andersson</a:t>
            </a:r>
            <a:endParaRPr lang="sv-SE" sz="3600" dirty="0">
              <a:latin typeface="Apple Chancery"/>
              <a:cs typeface="Apple Chancery"/>
            </a:endParaRPr>
          </a:p>
        </p:txBody>
      </p:sp>
    </p:spTree>
    <p:extLst>
      <p:ext uri="{BB962C8B-B14F-4D97-AF65-F5344CB8AC3E}">
        <p14:creationId xmlns:p14="http://schemas.microsoft.com/office/powerpoint/2010/main" val="1145961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Milegas erbjudande</a:t>
            </a:r>
            <a:endParaRPr lang="sv-SE" dirty="0"/>
          </a:p>
        </p:txBody>
      </p:sp>
      <p:sp>
        <p:nvSpPr>
          <p:cNvPr id="3" name="Platshållare för innehåll 2"/>
          <p:cNvSpPr>
            <a:spLocks noGrp="1"/>
          </p:cNvSpPr>
          <p:nvPr>
            <p:ph idx="1"/>
          </p:nvPr>
        </p:nvSpPr>
        <p:spPr/>
        <p:txBody>
          <a:bodyPr/>
          <a:lstStyle/>
          <a:p>
            <a:r>
              <a:rPr lang="sv-SE" i="1" dirty="0" smtClean="0"/>
              <a:t>Vårt </a:t>
            </a:r>
            <a:r>
              <a:rPr lang="sv-SE" i="1" dirty="0"/>
              <a:t>mål är att skapa bestående resultat för våra kunder. </a:t>
            </a:r>
            <a:endParaRPr lang="sv-SE" i="1" dirty="0" smtClean="0"/>
          </a:p>
          <a:p>
            <a:r>
              <a:rPr lang="sv-SE" i="1" dirty="0" smtClean="0"/>
              <a:t>Våra kunder är alltid bolagets ägare, styrelse eller VD – dvs personer i strategiskt beslutsfattande positioner.</a:t>
            </a:r>
          </a:p>
          <a:p>
            <a:endParaRPr lang="sv-SE" i="1" dirty="0" smtClean="0"/>
          </a:p>
          <a:p>
            <a:r>
              <a:rPr lang="sv-SE" dirty="0" smtClean="0"/>
              <a:t>Milega erbjuder kompetens inom affärs- och organisationsutveckling kombinerat med marknadsundersökningar och analys. </a:t>
            </a:r>
            <a:endParaRPr lang="sv-SE" i="1" dirty="0" smtClean="0"/>
          </a:p>
          <a:p>
            <a:endParaRPr lang="sv-SE" i="1" dirty="0" smtClean="0"/>
          </a:p>
        </p:txBody>
      </p:sp>
    </p:spTree>
    <p:extLst>
      <p:ext uri="{BB962C8B-B14F-4D97-AF65-F5344CB8AC3E}">
        <p14:creationId xmlns:p14="http://schemas.microsoft.com/office/powerpoint/2010/main" val="1162712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syfte</a:t>
            </a:r>
            <a:endParaRPr lang="sv-SE" dirty="0"/>
          </a:p>
        </p:txBody>
      </p:sp>
      <p:sp>
        <p:nvSpPr>
          <p:cNvPr id="3" name="Platshållare för innehåll 2"/>
          <p:cNvSpPr>
            <a:spLocks noGrp="1"/>
          </p:cNvSpPr>
          <p:nvPr>
            <p:ph idx="1"/>
          </p:nvPr>
        </p:nvSpPr>
        <p:spPr/>
        <p:txBody>
          <a:bodyPr>
            <a:normAutofit/>
          </a:bodyPr>
          <a:lstStyle/>
          <a:p>
            <a:pPr lvl="0" fontAlgn="base"/>
            <a:r>
              <a:rPr lang="sv-SE" dirty="0"/>
              <a:t>Övergripande idé och koncept till hur man kan digitalisera tjänsten.</a:t>
            </a:r>
          </a:p>
          <a:p>
            <a:endParaRPr lang="sv-SE" dirty="0"/>
          </a:p>
        </p:txBody>
      </p:sp>
    </p:spTree>
    <p:extLst>
      <p:ext uri="{BB962C8B-B14F-4D97-AF65-F5344CB8AC3E}">
        <p14:creationId xmlns:p14="http://schemas.microsoft.com/office/powerpoint/2010/main" val="1005533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syfte</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Övergripande idé och koncept till hur man kan digitalisera tjänsten.</a:t>
            </a:r>
          </a:p>
          <a:p>
            <a:pPr lvl="0" fontAlgn="base"/>
            <a:r>
              <a:rPr lang="sv-SE" dirty="0"/>
              <a:t>Valfri kanal som ni anser vara lämplig till uppdragets karaktär.</a:t>
            </a:r>
          </a:p>
          <a:p>
            <a:endParaRPr lang="sv-SE" dirty="0"/>
          </a:p>
        </p:txBody>
      </p:sp>
    </p:spTree>
    <p:extLst>
      <p:ext uri="{BB962C8B-B14F-4D97-AF65-F5344CB8AC3E}">
        <p14:creationId xmlns:p14="http://schemas.microsoft.com/office/powerpoint/2010/main" val="1012844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syfte</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Övergripande idé och koncept till hur man kan digitalisera tjänsten.</a:t>
            </a:r>
          </a:p>
          <a:p>
            <a:pPr lvl="0" fontAlgn="base"/>
            <a:r>
              <a:rPr lang="sv-SE" dirty="0">
                <a:solidFill>
                  <a:schemeClr val="bg2">
                    <a:lumMod val="50000"/>
                  </a:schemeClr>
                </a:solidFill>
              </a:rPr>
              <a:t>Valfri kanal som ni anser vara lämplig till uppdragets karaktär.</a:t>
            </a:r>
          </a:p>
          <a:p>
            <a:pPr lvl="0" fontAlgn="base"/>
            <a:r>
              <a:rPr lang="sv-SE" dirty="0"/>
              <a:t>Val av anpassad teknik som ska användas. Under projekttiden kommer kanske inte hela produkten att kunna genomföras skarpt men tankar om hur den ska förverkligas ska finnas med i presentationen.</a:t>
            </a:r>
          </a:p>
          <a:p>
            <a:endParaRPr lang="sv-SE" dirty="0"/>
          </a:p>
        </p:txBody>
      </p:sp>
    </p:spTree>
    <p:extLst>
      <p:ext uri="{BB962C8B-B14F-4D97-AF65-F5344CB8AC3E}">
        <p14:creationId xmlns:p14="http://schemas.microsoft.com/office/powerpoint/2010/main" val="1464495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syfte</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Övergripande idé och koncept till hur man kan digitalisera tjänsten.</a:t>
            </a:r>
          </a:p>
          <a:p>
            <a:pPr lvl="0" fontAlgn="base"/>
            <a:r>
              <a:rPr lang="sv-SE" dirty="0">
                <a:solidFill>
                  <a:schemeClr val="bg2">
                    <a:lumMod val="50000"/>
                  </a:schemeClr>
                </a:solidFill>
              </a:rPr>
              <a:t>Valfri kanal som ni anser vara lämplig till uppdragets karaktär.</a:t>
            </a:r>
          </a:p>
          <a:p>
            <a:pPr lvl="0" fontAlgn="base"/>
            <a:r>
              <a:rPr lang="sv-SE" dirty="0">
                <a:solidFill>
                  <a:schemeClr val="bg2">
                    <a:lumMod val="50000"/>
                  </a:schemeClr>
                </a:solidFill>
              </a:rPr>
              <a:t>Val av anpassad teknik som ska användas. Under projekttiden kommer kanske inte hela produkten att kunna genomföras skarpt men tankar om hur den ska förverkligas ska finnas med i presentationen.</a:t>
            </a:r>
          </a:p>
          <a:p>
            <a:pPr lvl="0" fontAlgn="base"/>
            <a:r>
              <a:rPr lang="sv-SE" dirty="0"/>
              <a:t>Ett uppdateringsbart system ska ligga till grund för uppgiften.</a:t>
            </a:r>
          </a:p>
          <a:p>
            <a:endParaRPr lang="sv-SE" dirty="0"/>
          </a:p>
        </p:txBody>
      </p:sp>
    </p:spTree>
    <p:extLst>
      <p:ext uri="{BB962C8B-B14F-4D97-AF65-F5344CB8AC3E}">
        <p14:creationId xmlns:p14="http://schemas.microsoft.com/office/powerpoint/2010/main" val="141042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syfte</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Övergripande idé och koncept till hur man kan digitalisera tjänsten.</a:t>
            </a:r>
          </a:p>
          <a:p>
            <a:pPr lvl="0" fontAlgn="base"/>
            <a:r>
              <a:rPr lang="sv-SE" dirty="0">
                <a:solidFill>
                  <a:schemeClr val="bg2">
                    <a:lumMod val="50000"/>
                  </a:schemeClr>
                </a:solidFill>
              </a:rPr>
              <a:t>Valfri kanal som ni anser vara lämplig till uppdragets karaktär.</a:t>
            </a:r>
          </a:p>
          <a:p>
            <a:pPr lvl="0" fontAlgn="base"/>
            <a:r>
              <a:rPr lang="sv-SE" dirty="0">
                <a:solidFill>
                  <a:schemeClr val="bg2">
                    <a:lumMod val="50000"/>
                  </a:schemeClr>
                </a:solidFill>
              </a:rPr>
              <a:t>Val av anpassad teknik som ska användas. Under projekttiden kommer kanske inte hela produkten att kunna genomföras skarpt men tankar om hur den ska förverkligas ska finnas med i presentationen.</a:t>
            </a:r>
          </a:p>
          <a:p>
            <a:pPr lvl="0" fontAlgn="base"/>
            <a:r>
              <a:rPr lang="sv-SE" dirty="0">
                <a:solidFill>
                  <a:schemeClr val="bg2">
                    <a:lumMod val="50000"/>
                  </a:schemeClr>
                </a:solidFill>
              </a:rPr>
              <a:t>Ett uppdateringsbart system ska ligga till grund för uppgiften.</a:t>
            </a:r>
          </a:p>
          <a:p>
            <a:pPr fontAlgn="base"/>
            <a:r>
              <a:rPr lang="sv-SE" dirty="0"/>
              <a:t>Budget är inte relevant i dagsläget.</a:t>
            </a:r>
          </a:p>
          <a:p>
            <a:endParaRPr lang="sv-SE" dirty="0"/>
          </a:p>
        </p:txBody>
      </p:sp>
    </p:spTree>
    <p:extLst>
      <p:ext uri="{BB962C8B-B14F-4D97-AF65-F5344CB8AC3E}">
        <p14:creationId xmlns:p14="http://schemas.microsoft.com/office/powerpoint/2010/main" val="2071197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syfte</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Övergripande idé och koncept till hur man kan digitalisera tjänsten.</a:t>
            </a:r>
          </a:p>
          <a:p>
            <a:pPr lvl="0" fontAlgn="base"/>
            <a:r>
              <a:rPr lang="sv-SE" dirty="0">
                <a:solidFill>
                  <a:schemeClr val="bg2">
                    <a:lumMod val="50000"/>
                  </a:schemeClr>
                </a:solidFill>
              </a:rPr>
              <a:t>Valfri kanal som ni anser vara lämplig till uppdragets karaktär.</a:t>
            </a:r>
          </a:p>
          <a:p>
            <a:pPr lvl="0" fontAlgn="base"/>
            <a:r>
              <a:rPr lang="sv-SE" dirty="0">
                <a:solidFill>
                  <a:schemeClr val="bg2">
                    <a:lumMod val="50000"/>
                  </a:schemeClr>
                </a:solidFill>
              </a:rPr>
              <a:t>Val av anpassad teknik som ska användas. Under projekttiden kommer kanske inte hela produkten att kunna genomföras skarpt men tankar om hur den ska förverkligas ska finnas med i presentationen.</a:t>
            </a:r>
          </a:p>
          <a:p>
            <a:pPr lvl="0" fontAlgn="base"/>
            <a:r>
              <a:rPr lang="sv-SE" dirty="0">
                <a:solidFill>
                  <a:schemeClr val="bg2">
                    <a:lumMod val="50000"/>
                  </a:schemeClr>
                </a:solidFill>
              </a:rPr>
              <a:t>Ett uppdateringsbart system ska ligga till grund för uppgiften.</a:t>
            </a:r>
          </a:p>
          <a:p>
            <a:pPr fontAlgn="base"/>
            <a:r>
              <a:rPr lang="sv-SE" dirty="0">
                <a:solidFill>
                  <a:schemeClr val="bg2">
                    <a:lumMod val="50000"/>
                  </a:schemeClr>
                </a:solidFill>
              </a:rPr>
              <a:t>Budget är inte relevant i dagsläget.</a:t>
            </a:r>
          </a:p>
          <a:p>
            <a:pPr lvl="0" fontAlgn="base"/>
            <a:r>
              <a:rPr lang="sv-SE" dirty="0" smtClean="0"/>
              <a:t>Grafiskt </a:t>
            </a:r>
            <a:r>
              <a:rPr lang="sv-SE" dirty="0"/>
              <a:t>manér.</a:t>
            </a:r>
          </a:p>
          <a:p>
            <a:endParaRPr lang="sv-SE" dirty="0"/>
          </a:p>
        </p:txBody>
      </p:sp>
    </p:spTree>
    <p:extLst>
      <p:ext uri="{BB962C8B-B14F-4D97-AF65-F5344CB8AC3E}">
        <p14:creationId xmlns:p14="http://schemas.microsoft.com/office/powerpoint/2010/main" val="1355074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Grafiskt manér</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07660"/>
            <a:ext cx="10515600" cy="2787267"/>
          </a:xfrm>
        </p:spPr>
      </p:pic>
    </p:spTree>
    <p:extLst>
      <p:ext uri="{BB962C8B-B14F-4D97-AF65-F5344CB8AC3E}">
        <p14:creationId xmlns:p14="http://schemas.microsoft.com/office/powerpoint/2010/main" val="607119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mål</a:t>
            </a:r>
            <a:endParaRPr lang="sv-SE" dirty="0"/>
          </a:p>
        </p:txBody>
      </p:sp>
      <p:sp>
        <p:nvSpPr>
          <p:cNvPr id="3" name="Platshållare för innehåll 2"/>
          <p:cNvSpPr>
            <a:spLocks noGrp="1"/>
          </p:cNvSpPr>
          <p:nvPr>
            <p:ph idx="1"/>
          </p:nvPr>
        </p:nvSpPr>
        <p:spPr/>
        <p:txBody>
          <a:bodyPr>
            <a:normAutofit/>
          </a:bodyPr>
          <a:lstStyle/>
          <a:p>
            <a:pPr lvl="0" fontAlgn="base"/>
            <a:r>
              <a:rPr lang="sv-SE" dirty="0"/>
              <a:t>Målet är att skapa en </a:t>
            </a:r>
            <a:r>
              <a:rPr lang="sv-SE" dirty="0" smtClean="0"/>
              <a:t>lätthanterlig </a:t>
            </a:r>
            <a:r>
              <a:rPr lang="sv-SE" dirty="0"/>
              <a:t>produkt som ger användaren </a:t>
            </a:r>
            <a:r>
              <a:rPr lang="sv-SE" dirty="0" smtClean="0"/>
              <a:t>(Milegas </a:t>
            </a:r>
            <a:r>
              <a:rPr lang="sv-SE" dirty="0"/>
              <a:t>kund) ett enkelt sätt att utveckla sig själv (och därmed sitt företag) med hjälp av de övningar som Milega tillhandahåller</a:t>
            </a:r>
            <a:r>
              <a:rPr lang="sv-SE" dirty="0" smtClean="0"/>
              <a:t>.</a:t>
            </a:r>
            <a:endParaRPr lang="sv-SE" dirty="0"/>
          </a:p>
        </p:txBody>
      </p:sp>
    </p:spTree>
    <p:extLst>
      <p:ext uri="{BB962C8B-B14F-4D97-AF65-F5344CB8AC3E}">
        <p14:creationId xmlns:p14="http://schemas.microsoft.com/office/powerpoint/2010/main" val="962428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mål</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Målet är att skapa en </a:t>
            </a:r>
            <a:r>
              <a:rPr lang="sv-SE" dirty="0" smtClean="0">
                <a:solidFill>
                  <a:schemeClr val="bg2">
                    <a:lumMod val="50000"/>
                  </a:schemeClr>
                </a:solidFill>
              </a:rPr>
              <a:t>lätthanterlig </a:t>
            </a:r>
            <a:r>
              <a:rPr lang="sv-SE" dirty="0">
                <a:solidFill>
                  <a:schemeClr val="bg2">
                    <a:lumMod val="50000"/>
                  </a:schemeClr>
                </a:solidFill>
              </a:rPr>
              <a:t>produkt som ger användaren </a:t>
            </a:r>
            <a:r>
              <a:rPr lang="sv-SE" dirty="0" smtClean="0">
                <a:solidFill>
                  <a:schemeClr val="bg2">
                    <a:lumMod val="50000"/>
                  </a:schemeClr>
                </a:solidFill>
              </a:rPr>
              <a:t>(Milegas </a:t>
            </a:r>
            <a:r>
              <a:rPr lang="sv-SE" dirty="0">
                <a:solidFill>
                  <a:schemeClr val="bg2">
                    <a:lumMod val="50000"/>
                  </a:schemeClr>
                </a:solidFill>
              </a:rPr>
              <a:t>kund) ett enkelt sätt att utveckla sig själv (och därmed sitt företag) med hjälp av de övningar som Milega tillhandahåller.</a:t>
            </a:r>
          </a:p>
          <a:p>
            <a:pPr lvl="0" fontAlgn="base"/>
            <a:r>
              <a:rPr lang="sv-SE" dirty="0"/>
              <a:t>Produkten ska vara lättillgänglig i användarens vardag</a:t>
            </a:r>
            <a:r>
              <a:rPr lang="sv-SE" dirty="0" smtClean="0"/>
              <a:t>.</a:t>
            </a:r>
            <a:endParaRPr lang="sv-SE" dirty="0"/>
          </a:p>
        </p:txBody>
      </p:sp>
    </p:spTree>
    <p:extLst>
      <p:ext uri="{BB962C8B-B14F-4D97-AF65-F5344CB8AC3E}">
        <p14:creationId xmlns:p14="http://schemas.microsoft.com/office/powerpoint/2010/main" val="291839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mål</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Målet är att skapa en </a:t>
            </a:r>
            <a:r>
              <a:rPr lang="sv-SE" dirty="0" smtClean="0">
                <a:solidFill>
                  <a:schemeClr val="bg2">
                    <a:lumMod val="50000"/>
                  </a:schemeClr>
                </a:solidFill>
              </a:rPr>
              <a:t>lätthanterlig </a:t>
            </a:r>
            <a:r>
              <a:rPr lang="sv-SE" dirty="0">
                <a:solidFill>
                  <a:schemeClr val="bg2">
                    <a:lumMod val="50000"/>
                  </a:schemeClr>
                </a:solidFill>
              </a:rPr>
              <a:t>produkt som ger användaren </a:t>
            </a:r>
            <a:r>
              <a:rPr lang="sv-SE" dirty="0" smtClean="0">
                <a:solidFill>
                  <a:schemeClr val="bg2">
                    <a:lumMod val="50000"/>
                  </a:schemeClr>
                </a:solidFill>
              </a:rPr>
              <a:t>(Milegas </a:t>
            </a:r>
            <a:r>
              <a:rPr lang="sv-SE" dirty="0">
                <a:solidFill>
                  <a:schemeClr val="bg2">
                    <a:lumMod val="50000"/>
                  </a:schemeClr>
                </a:solidFill>
              </a:rPr>
              <a:t>kund) ett enkelt sätt att utveckla sig själv (och därmed sitt företag) med hjälp av de övningar som Milega tillhandahåller.</a:t>
            </a:r>
          </a:p>
          <a:p>
            <a:pPr lvl="0" fontAlgn="base"/>
            <a:r>
              <a:rPr lang="sv-SE" dirty="0">
                <a:solidFill>
                  <a:schemeClr val="bg2">
                    <a:lumMod val="50000"/>
                  </a:schemeClr>
                </a:solidFill>
              </a:rPr>
              <a:t>Produkten ska vara lättillgänglig i användarens vardag.</a:t>
            </a:r>
          </a:p>
          <a:p>
            <a:pPr lvl="0" fontAlgn="base"/>
            <a:r>
              <a:rPr lang="sv-SE" dirty="0"/>
              <a:t>Lätt att förstå hur man använder den</a:t>
            </a:r>
            <a:r>
              <a:rPr lang="sv-SE" dirty="0" smtClean="0"/>
              <a:t>.</a:t>
            </a:r>
            <a:endParaRPr lang="sv-SE" dirty="0"/>
          </a:p>
        </p:txBody>
      </p:sp>
    </p:spTree>
    <p:extLst>
      <p:ext uri="{BB962C8B-B14F-4D97-AF65-F5344CB8AC3E}">
        <p14:creationId xmlns:p14="http://schemas.microsoft.com/office/powerpoint/2010/main" val="954885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p:txBody>
          <a:bodyPr/>
          <a:lstStyle/>
          <a:p>
            <a:r>
              <a:rPr lang="sv-SE" dirty="0" smtClean="0"/>
              <a:t>Omvärld</a:t>
            </a:r>
          </a:p>
        </p:txBody>
      </p:sp>
    </p:spTree>
    <p:extLst>
      <p:ext uri="{BB962C8B-B14F-4D97-AF65-F5344CB8AC3E}">
        <p14:creationId xmlns:p14="http://schemas.microsoft.com/office/powerpoint/2010/main" val="264606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mål</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Målet är att skapa en </a:t>
            </a:r>
            <a:r>
              <a:rPr lang="sv-SE" dirty="0" smtClean="0">
                <a:solidFill>
                  <a:schemeClr val="bg2">
                    <a:lumMod val="50000"/>
                  </a:schemeClr>
                </a:solidFill>
              </a:rPr>
              <a:t>lätthanterlig </a:t>
            </a:r>
            <a:r>
              <a:rPr lang="sv-SE" dirty="0">
                <a:solidFill>
                  <a:schemeClr val="bg2">
                    <a:lumMod val="50000"/>
                  </a:schemeClr>
                </a:solidFill>
              </a:rPr>
              <a:t>produkt som ger användaren </a:t>
            </a:r>
            <a:r>
              <a:rPr lang="sv-SE" dirty="0" smtClean="0">
                <a:solidFill>
                  <a:schemeClr val="bg2">
                    <a:lumMod val="50000"/>
                  </a:schemeClr>
                </a:solidFill>
              </a:rPr>
              <a:t>(Milegas </a:t>
            </a:r>
            <a:r>
              <a:rPr lang="sv-SE" dirty="0">
                <a:solidFill>
                  <a:schemeClr val="bg2">
                    <a:lumMod val="50000"/>
                  </a:schemeClr>
                </a:solidFill>
              </a:rPr>
              <a:t>kund) ett enkelt sätt att utveckla sig själv (och därmed sitt företag) med hjälp av de övningar som Milega tillhandahåller.</a:t>
            </a:r>
          </a:p>
          <a:p>
            <a:pPr lvl="0" fontAlgn="base"/>
            <a:r>
              <a:rPr lang="sv-SE" dirty="0">
                <a:solidFill>
                  <a:schemeClr val="bg2">
                    <a:lumMod val="50000"/>
                  </a:schemeClr>
                </a:solidFill>
              </a:rPr>
              <a:t>Produkten ska vara lättillgänglig i användarens vardag.</a:t>
            </a:r>
          </a:p>
          <a:p>
            <a:pPr lvl="0" fontAlgn="base"/>
            <a:r>
              <a:rPr lang="sv-SE" dirty="0">
                <a:solidFill>
                  <a:schemeClr val="bg2">
                    <a:lumMod val="50000"/>
                  </a:schemeClr>
                </a:solidFill>
              </a:rPr>
              <a:t>Lätt att förstå hur man använder den.</a:t>
            </a:r>
          </a:p>
          <a:p>
            <a:pPr lvl="0" fontAlgn="base"/>
            <a:r>
              <a:rPr lang="sv-SE" dirty="0"/>
              <a:t>Produkten ska hjälpa ledare att samla sina tankar på ett ställe</a:t>
            </a:r>
            <a:r>
              <a:rPr lang="sv-SE" dirty="0" smtClean="0"/>
              <a:t>.</a:t>
            </a:r>
            <a:endParaRPr lang="sv-SE" dirty="0"/>
          </a:p>
        </p:txBody>
      </p:sp>
    </p:spTree>
    <p:extLst>
      <p:ext uri="{BB962C8B-B14F-4D97-AF65-F5344CB8AC3E}">
        <p14:creationId xmlns:p14="http://schemas.microsoft.com/office/powerpoint/2010/main" val="609249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mål</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Målet är att skapa en </a:t>
            </a:r>
            <a:r>
              <a:rPr lang="sv-SE" dirty="0" smtClean="0">
                <a:solidFill>
                  <a:schemeClr val="bg2">
                    <a:lumMod val="50000"/>
                  </a:schemeClr>
                </a:solidFill>
              </a:rPr>
              <a:t>lätthanterlig </a:t>
            </a:r>
            <a:r>
              <a:rPr lang="sv-SE" dirty="0">
                <a:solidFill>
                  <a:schemeClr val="bg2">
                    <a:lumMod val="50000"/>
                  </a:schemeClr>
                </a:solidFill>
              </a:rPr>
              <a:t>produkt som ger användaren </a:t>
            </a:r>
            <a:r>
              <a:rPr lang="sv-SE" dirty="0" smtClean="0">
                <a:solidFill>
                  <a:schemeClr val="bg2">
                    <a:lumMod val="50000"/>
                  </a:schemeClr>
                </a:solidFill>
              </a:rPr>
              <a:t>(Milegas </a:t>
            </a:r>
            <a:r>
              <a:rPr lang="sv-SE" dirty="0">
                <a:solidFill>
                  <a:schemeClr val="bg2">
                    <a:lumMod val="50000"/>
                  </a:schemeClr>
                </a:solidFill>
              </a:rPr>
              <a:t>kund) ett enkelt sätt att utveckla sig själv (och därmed sitt företag) med hjälp av de övningar som Milega tillhandahåller.</a:t>
            </a:r>
          </a:p>
          <a:p>
            <a:pPr lvl="0" fontAlgn="base"/>
            <a:r>
              <a:rPr lang="sv-SE" dirty="0">
                <a:solidFill>
                  <a:schemeClr val="bg2">
                    <a:lumMod val="50000"/>
                  </a:schemeClr>
                </a:solidFill>
              </a:rPr>
              <a:t>Produkten ska vara lättillgänglig i användarens vardag.</a:t>
            </a:r>
          </a:p>
          <a:p>
            <a:pPr lvl="0" fontAlgn="base"/>
            <a:r>
              <a:rPr lang="sv-SE" dirty="0">
                <a:solidFill>
                  <a:schemeClr val="bg2">
                    <a:lumMod val="50000"/>
                  </a:schemeClr>
                </a:solidFill>
              </a:rPr>
              <a:t>Lätt att förstå hur man använder den.</a:t>
            </a:r>
          </a:p>
          <a:p>
            <a:pPr lvl="0" fontAlgn="base"/>
            <a:r>
              <a:rPr lang="sv-SE" dirty="0">
                <a:solidFill>
                  <a:schemeClr val="bg2">
                    <a:lumMod val="50000"/>
                  </a:schemeClr>
                </a:solidFill>
              </a:rPr>
              <a:t>Produkten ska hjälpa ledare att samla sina tankar på ett ställe.</a:t>
            </a:r>
          </a:p>
          <a:p>
            <a:pPr lvl="0" fontAlgn="base"/>
            <a:r>
              <a:rPr lang="sv-SE" dirty="0"/>
              <a:t>Produkten ska fungera som ett redskap för ledare att följa sin egna personliga utveckling som ledare över tid</a:t>
            </a:r>
            <a:r>
              <a:rPr lang="sv-SE" dirty="0" smtClean="0"/>
              <a:t>.</a:t>
            </a:r>
            <a:endParaRPr lang="sv-SE" dirty="0"/>
          </a:p>
        </p:txBody>
      </p:sp>
    </p:spTree>
    <p:extLst>
      <p:ext uri="{BB962C8B-B14F-4D97-AF65-F5344CB8AC3E}">
        <p14:creationId xmlns:p14="http://schemas.microsoft.com/office/powerpoint/2010/main" val="2099938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Uppdraget - mål</a:t>
            </a:r>
            <a:endParaRPr lang="sv-SE" dirty="0"/>
          </a:p>
        </p:txBody>
      </p:sp>
      <p:sp>
        <p:nvSpPr>
          <p:cNvPr id="3" name="Platshållare för innehåll 2"/>
          <p:cNvSpPr>
            <a:spLocks noGrp="1"/>
          </p:cNvSpPr>
          <p:nvPr>
            <p:ph idx="1"/>
          </p:nvPr>
        </p:nvSpPr>
        <p:spPr/>
        <p:txBody>
          <a:bodyPr>
            <a:normAutofit/>
          </a:bodyPr>
          <a:lstStyle/>
          <a:p>
            <a:pPr lvl="0" fontAlgn="base"/>
            <a:r>
              <a:rPr lang="sv-SE" dirty="0">
                <a:solidFill>
                  <a:schemeClr val="bg2">
                    <a:lumMod val="50000"/>
                  </a:schemeClr>
                </a:solidFill>
              </a:rPr>
              <a:t>Målet är att skapa en </a:t>
            </a:r>
            <a:r>
              <a:rPr lang="sv-SE" dirty="0" smtClean="0">
                <a:solidFill>
                  <a:schemeClr val="bg2">
                    <a:lumMod val="50000"/>
                  </a:schemeClr>
                </a:solidFill>
              </a:rPr>
              <a:t>lätthanterlig </a:t>
            </a:r>
            <a:r>
              <a:rPr lang="sv-SE" dirty="0">
                <a:solidFill>
                  <a:schemeClr val="bg2">
                    <a:lumMod val="50000"/>
                  </a:schemeClr>
                </a:solidFill>
              </a:rPr>
              <a:t>produkt som ger användaren </a:t>
            </a:r>
            <a:r>
              <a:rPr lang="sv-SE" dirty="0" smtClean="0">
                <a:solidFill>
                  <a:schemeClr val="bg2">
                    <a:lumMod val="50000"/>
                  </a:schemeClr>
                </a:solidFill>
              </a:rPr>
              <a:t>(Milegas </a:t>
            </a:r>
            <a:r>
              <a:rPr lang="sv-SE" dirty="0">
                <a:solidFill>
                  <a:schemeClr val="bg2">
                    <a:lumMod val="50000"/>
                  </a:schemeClr>
                </a:solidFill>
              </a:rPr>
              <a:t>kund) ett enkelt sätt att utveckla sig själv (och därmed sitt företag) med hjälp av de övningar som Milega tillhandahåller.</a:t>
            </a:r>
          </a:p>
          <a:p>
            <a:pPr lvl="0" fontAlgn="base"/>
            <a:r>
              <a:rPr lang="sv-SE" dirty="0">
                <a:solidFill>
                  <a:schemeClr val="bg2">
                    <a:lumMod val="50000"/>
                  </a:schemeClr>
                </a:solidFill>
              </a:rPr>
              <a:t>Produkten ska vara lättillgänglig i användarens vardag.</a:t>
            </a:r>
          </a:p>
          <a:p>
            <a:pPr lvl="0" fontAlgn="base"/>
            <a:r>
              <a:rPr lang="sv-SE" dirty="0">
                <a:solidFill>
                  <a:schemeClr val="bg2">
                    <a:lumMod val="50000"/>
                  </a:schemeClr>
                </a:solidFill>
              </a:rPr>
              <a:t>Lätt att förstå hur man använder den.</a:t>
            </a:r>
          </a:p>
          <a:p>
            <a:pPr lvl="0" fontAlgn="base"/>
            <a:r>
              <a:rPr lang="sv-SE" dirty="0">
                <a:solidFill>
                  <a:schemeClr val="bg2">
                    <a:lumMod val="50000"/>
                  </a:schemeClr>
                </a:solidFill>
              </a:rPr>
              <a:t>Produkten ska hjälpa ledare att samla sina tankar på ett ställe.</a:t>
            </a:r>
          </a:p>
          <a:p>
            <a:pPr lvl="0" fontAlgn="base"/>
            <a:r>
              <a:rPr lang="sv-SE" dirty="0">
                <a:solidFill>
                  <a:schemeClr val="bg2">
                    <a:lumMod val="50000"/>
                  </a:schemeClr>
                </a:solidFill>
              </a:rPr>
              <a:t>Produkten ska fungera som ett redskap för ledare att följa sin egna personliga utveckling som ledare över tid.</a:t>
            </a:r>
          </a:p>
          <a:p>
            <a:pPr lvl="0" fontAlgn="base"/>
            <a:r>
              <a:rPr lang="sv-SE" dirty="0"/>
              <a:t>Lätt att redigera</a:t>
            </a:r>
            <a:r>
              <a:rPr lang="sv-SE" dirty="0" smtClean="0"/>
              <a:t>.</a:t>
            </a:r>
            <a:endParaRPr lang="sv-SE" dirty="0"/>
          </a:p>
        </p:txBody>
      </p:sp>
    </p:spTree>
    <p:extLst>
      <p:ext uri="{BB962C8B-B14F-4D97-AF65-F5344CB8AC3E}">
        <p14:creationId xmlns:p14="http://schemas.microsoft.com/office/powerpoint/2010/main" val="657172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 till oss</a:t>
            </a:r>
            <a:endParaRPr lang="sv-SE" dirty="0"/>
          </a:p>
        </p:txBody>
      </p:sp>
      <p:sp>
        <p:nvSpPr>
          <p:cNvPr id="3" name="Platshållare för innehåll 2"/>
          <p:cNvSpPr>
            <a:spLocks noGrp="1"/>
          </p:cNvSpPr>
          <p:nvPr>
            <p:ph idx="1"/>
          </p:nvPr>
        </p:nvSpPr>
        <p:spPr/>
        <p:txBody>
          <a:bodyPr>
            <a:normAutofit/>
          </a:bodyPr>
          <a:lstStyle/>
          <a:p>
            <a:pPr lvl="0" fontAlgn="base"/>
            <a:endParaRPr lang="sv-SE" dirty="0"/>
          </a:p>
        </p:txBody>
      </p:sp>
    </p:spTree>
    <p:extLst>
      <p:ext uri="{BB962C8B-B14F-4D97-AF65-F5344CB8AC3E}">
        <p14:creationId xmlns:p14="http://schemas.microsoft.com/office/powerpoint/2010/main" val="1290647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sz="8000" dirty="0" smtClean="0"/>
              <a:t>Lycka till</a:t>
            </a:r>
            <a:endParaRPr lang="sv-SE" sz="8000" dirty="0"/>
          </a:p>
        </p:txBody>
      </p:sp>
    </p:spTree>
    <p:extLst>
      <p:ext uri="{BB962C8B-B14F-4D97-AF65-F5344CB8AC3E}">
        <p14:creationId xmlns:p14="http://schemas.microsoft.com/office/powerpoint/2010/main" val="819046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p:txBody>
          <a:bodyPr/>
          <a:lstStyle/>
          <a:p>
            <a:r>
              <a:rPr lang="sv-SE" dirty="0" smtClean="0">
                <a:solidFill>
                  <a:schemeClr val="bg2">
                    <a:lumMod val="50000"/>
                  </a:schemeClr>
                </a:solidFill>
              </a:rPr>
              <a:t>Omvärld</a:t>
            </a:r>
          </a:p>
          <a:p>
            <a:r>
              <a:rPr lang="sv-SE" dirty="0" smtClean="0"/>
              <a:t>VM</a:t>
            </a:r>
            <a:endParaRPr lang="sv-SE" dirty="0"/>
          </a:p>
        </p:txBody>
      </p:sp>
    </p:spTree>
    <p:extLst>
      <p:ext uri="{BB962C8B-B14F-4D97-AF65-F5344CB8AC3E}">
        <p14:creationId xmlns:p14="http://schemas.microsoft.com/office/powerpoint/2010/main" val="2058136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p:txBody>
          <a:bodyPr/>
          <a:lstStyle/>
          <a:p>
            <a:r>
              <a:rPr lang="sv-SE" dirty="0" smtClean="0">
                <a:solidFill>
                  <a:schemeClr val="bg2">
                    <a:lumMod val="50000"/>
                  </a:schemeClr>
                </a:solidFill>
              </a:rPr>
              <a:t>Omvärld</a:t>
            </a:r>
          </a:p>
          <a:p>
            <a:r>
              <a:rPr lang="sv-SE" dirty="0">
                <a:solidFill>
                  <a:schemeClr val="bg2">
                    <a:lumMod val="50000"/>
                  </a:schemeClr>
                </a:solidFill>
              </a:rPr>
              <a:t>VM</a:t>
            </a:r>
          </a:p>
          <a:p>
            <a:r>
              <a:rPr lang="sv-SE" dirty="0" smtClean="0"/>
              <a:t>Strategiprocess</a:t>
            </a:r>
          </a:p>
        </p:txBody>
      </p:sp>
    </p:spTree>
    <p:extLst>
      <p:ext uri="{BB962C8B-B14F-4D97-AF65-F5344CB8AC3E}">
        <p14:creationId xmlns:p14="http://schemas.microsoft.com/office/powerpoint/2010/main" val="1443408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p:txBody>
          <a:bodyPr/>
          <a:lstStyle/>
          <a:p>
            <a:r>
              <a:rPr lang="sv-SE" dirty="0" smtClean="0">
                <a:solidFill>
                  <a:schemeClr val="bg2">
                    <a:lumMod val="50000"/>
                  </a:schemeClr>
                </a:solidFill>
              </a:rPr>
              <a:t>Omvärld</a:t>
            </a:r>
          </a:p>
          <a:p>
            <a:r>
              <a:rPr lang="sv-SE" dirty="0" smtClean="0">
                <a:solidFill>
                  <a:schemeClr val="bg2">
                    <a:lumMod val="50000"/>
                  </a:schemeClr>
                </a:solidFill>
              </a:rPr>
              <a:t>VM</a:t>
            </a:r>
          </a:p>
          <a:p>
            <a:r>
              <a:rPr lang="sv-SE" dirty="0" smtClean="0">
                <a:solidFill>
                  <a:schemeClr val="bg2">
                    <a:lumMod val="50000"/>
                  </a:schemeClr>
                </a:solidFill>
              </a:rPr>
              <a:t>Strategiprocess</a:t>
            </a:r>
          </a:p>
          <a:p>
            <a:r>
              <a:rPr lang="sv-SE" dirty="0" smtClean="0"/>
              <a:t>Affärsplan</a:t>
            </a:r>
          </a:p>
        </p:txBody>
      </p:sp>
    </p:spTree>
    <p:extLst>
      <p:ext uri="{BB962C8B-B14F-4D97-AF65-F5344CB8AC3E}">
        <p14:creationId xmlns:p14="http://schemas.microsoft.com/office/powerpoint/2010/main" val="33734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p:txBody>
          <a:bodyPr/>
          <a:lstStyle/>
          <a:p>
            <a:r>
              <a:rPr lang="sv-SE" dirty="0" smtClean="0">
                <a:solidFill>
                  <a:schemeClr val="bg2">
                    <a:lumMod val="50000"/>
                  </a:schemeClr>
                </a:solidFill>
              </a:rPr>
              <a:t>Omvärld</a:t>
            </a:r>
          </a:p>
          <a:p>
            <a:r>
              <a:rPr lang="sv-SE" dirty="0">
                <a:solidFill>
                  <a:schemeClr val="bg2">
                    <a:lumMod val="50000"/>
                  </a:schemeClr>
                </a:solidFill>
              </a:rPr>
              <a:t>VM</a:t>
            </a:r>
          </a:p>
          <a:p>
            <a:r>
              <a:rPr lang="sv-SE" dirty="0" smtClean="0">
                <a:solidFill>
                  <a:schemeClr val="bg2">
                    <a:lumMod val="50000"/>
                  </a:schemeClr>
                </a:solidFill>
              </a:rPr>
              <a:t>Strategiprocess</a:t>
            </a:r>
          </a:p>
          <a:p>
            <a:r>
              <a:rPr lang="sv-SE" dirty="0" smtClean="0">
                <a:solidFill>
                  <a:schemeClr val="bg2">
                    <a:lumMod val="50000"/>
                  </a:schemeClr>
                </a:solidFill>
              </a:rPr>
              <a:t>Affärsplan</a:t>
            </a:r>
          </a:p>
          <a:p>
            <a:r>
              <a:rPr lang="sv-SE" dirty="0" smtClean="0"/>
              <a:t>Implementering</a:t>
            </a:r>
          </a:p>
        </p:txBody>
      </p:sp>
    </p:spTree>
    <p:extLst>
      <p:ext uri="{BB962C8B-B14F-4D97-AF65-F5344CB8AC3E}">
        <p14:creationId xmlns:p14="http://schemas.microsoft.com/office/powerpoint/2010/main" val="750306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solidFill>
                  <a:schemeClr val="bg2">
                    <a:lumMod val="50000"/>
                  </a:schemeClr>
                </a:solidFill>
              </a:rPr>
              <a:t>Omvärld</a:t>
            </a:r>
          </a:p>
          <a:p>
            <a:r>
              <a:rPr lang="sv-SE" dirty="0">
                <a:solidFill>
                  <a:schemeClr val="bg2">
                    <a:lumMod val="50000"/>
                  </a:schemeClr>
                </a:solidFill>
              </a:rPr>
              <a:t>VM</a:t>
            </a:r>
          </a:p>
          <a:p>
            <a:r>
              <a:rPr lang="sv-SE" dirty="0" smtClean="0">
                <a:solidFill>
                  <a:schemeClr val="bg2">
                    <a:lumMod val="50000"/>
                  </a:schemeClr>
                </a:solidFill>
              </a:rPr>
              <a:t>Strategiprocess</a:t>
            </a:r>
          </a:p>
          <a:p>
            <a:r>
              <a:rPr lang="sv-SE" dirty="0" smtClean="0">
                <a:solidFill>
                  <a:schemeClr val="bg2">
                    <a:lumMod val="50000"/>
                  </a:schemeClr>
                </a:solidFill>
              </a:rPr>
              <a:t>Affärsplan</a:t>
            </a:r>
          </a:p>
          <a:p>
            <a:r>
              <a:rPr lang="sv-SE" dirty="0" smtClean="0"/>
              <a:t>Implementering</a:t>
            </a:r>
          </a:p>
          <a:p>
            <a:pPr lvl="1"/>
            <a:r>
              <a:rPr lang="sv-SE" dirty="0" smtClean="0"/>
              <a:t>”Få det att hända”</a:t>
            </a:r>
          </a:p>
          <a:p>
            <a:pPr lvl="1"/>
            <a:r>
              <a:rPr lang="sv-SE" dirty="0" smtClean="0"/>
              <a:t>Ägare</a:t>
            </a:r>
          </a:p>
          <a:p>
            <a:pPr lvl="1"/>
            <a:r>
              <a:rPr lang="sv-SE" dirty="0" smtClean="0"/>
              <a:t>Styrelse</a:t>
            </a:r>
          </a:p>
          <a:p>
            <a:pPr lvl="1"/>
            <a:r>
              <a:rPr lang="sv-SE" dirty="0" smtClean="0"/>
              <a:t>VD</a:t>
            </a:r>
          </a:p>
          <a:p>
            <a:pPr lvl="1"/>
            <a:r>
              <a:rPr lang="sv-SE" dirty="0" smtClean="0"/>
              <a:t>Ledarskapsutveckling</a:t>
            </a:r>
          </a:p>
          <a:p>
            <a:pPr lvl="1"/>
            <a:r>
              <a:rPr lang="sv-SE" dirty="0" smtClean="0"/>
              <a:t>Grupputveckling</a:t>
            </a:r>
          </a:p>
          <a:p>
            <a:pPr lvl="1"/>
            <a:r>
              <a:rPr lang="sv-SE" dirty="0" smtClean="0"/>
              <a:t>Tydliggöra roller och förväntningar</a:t>
            </a:r>
            <a:endParaRPr lang="sv-SE" dirty="0"/>
          </a:p>
        </p:txBody>
      </p:sp>
    </p:spTree>
    <p:extLst>
      <p:ext uri="{BB962C8B-B14F-4D97-AF65-F5344CB8AC3E}">
        <p14:creationId xmlns:p14="http://schemas.microsoft.com/office/powerpoint/2010/main" val="149025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gör Milega?</a:t>
            </a:r>
            <a:endParaRPr lang="sv-SE" dirty="0"/>
          </a:p>
        </p:txBody>
      </p:sp>
      <p:sp>
        <p:nvSpPr>
          <p:cNvPr id="3" name="Platshållare för innehåll 2"/>
          <p:cNvSpPr>
            <a:spLocks noGrp="1"/>
          </p:cNvSpPr>
          <p:nvPr>
            <p:ph idx="1"/>
          </p:nvPr>
        </p:nvSpPr>
        <p:spPr>
          <a:xfrm>
            <a:off x="838200" y="1825625"/>
            <a:ext cx="10515600" cy="4351338"/>
          </a:xfrm>
        </p:spPr>
        <p:txBody>
          <a:bodyPr>
            <a:normAutofit fontScale="92500" lnSpcReduction="20000"/>
          </a:bodyPr>
          <a:lstStyle/>
          <a:p>
            <a:r>
              <a:rPr lang="sv-SE" dirty="0" smtClean="0">
                <a:solidFill>
                  <a:schemeClr val="bg2">
                    <a:lumMod val="50000"/>
                  </a:schemeClr>
                </a:solidFill>
              </a:rPr>
              <a:t>Omvärld</a:t>
            </a:r>
          </a:p>
          <a:p>
            <a:r>
              <a:rPr lang="sv-SE" dirty="0">
                <a:solidFill>
                  <a:schemeClr val="bg2">
                    <a:lumMod val="50000"/>
                  </a:schemeClr>
                </a:solidFill>
              </a:rPr>
              <a:t>VM</a:t>
            </a:r>
          </a:p>
          <a:p>
            <a:r>
              <a:rPr lang="sv-SE" dirty="0" smtClean="0">
                <a:solidFill>
                  <a:schemeClr val="bg2">
                    <a:lumMod val="50000"/>
                  </a:schemeClr>
                </a:solidFill>
              </a:rPr>
              <a:t>Strategiprocess</a:t>
            </a:r>
          </a:p>
          <a:p>
            <a:r>
              <a:rPr lang="sv-SE" dirty="0" smtClean="0">
                <a:solidFill>
                  <a:schemeClr val="bg2">
                    <a:lumMod val="50000"/>
                  </a:schemeClr>
                </a:solidFill>
              </a:rPr>
              <a:t>Affärsplan</a:t>
            </a:r>
          </a:p>
          <a:p>
            <a:r>
              <a:rPr lang="sv-SE" dirty="0" smtClean="0">
                <a:solidFill>
                  <a:schemeClr val="bg2">
                    <a:lumMod val="50000"/>
                  </a:schemeClr>
                </a:solidFill>
              </a:rPr>
              <a:t>Implementering</a:t>
            </a:r>
          </a:p>
          <a:p>
            <a:pPr lvl="1"/>
            <a:r>
              <a:rPr lang="sv-SE" dirty="0">
                <a:solidFill>
                  <a:schemeClr val="bg1">
                    <a:lumMod val="50000"/>
                  </a:schemeClr>
                </a:solidFill>
              </a:rPr>
              <a:t>”Få det att hända”</a:t>
            </a:r>
          </a:p>
          <a:p>
            <a:pPr lvl="1"/>
            <a:r>
              <a:rPr lang="sv-SE" dirty="0">
                <a:solidFill>
                  <a:schemeClr val="bg1">
                    <a:lumMod val="50000"/>
                  </a:schemeClr>
                </a:solidFill>
              </a:rPr>
              <a:t>Ägare</a:t>
            </a:r>
          </a:p>
          <a:p>
            <a:pPr lvl="1"/>
            <a:r>
              <a:rPr lang="sv-SE" dirty="0">
                <a:solidFill>
                  <a:schemeClr val="bg1">
                    <a:lumMod val="50000"/>
                  </a:schemeClr>
                </a:solidFill>
              </a:rPr>
              <a:t>Styrelse</a:t>
            </a:r>
          </a:p>
          <a:p>
            <a:pPr lvl="1"/>
            <a:r>
              <a:rPr lang="sv-SE" dirty="0">
                <a:solidFill>
                  <a:schemeClr val="bg1">
                    <a:lumMod val="50000"/>
                  </a:schemeClr>
                </a:solidFill>
              </a:rPr>
              <a:t>VD</a:t>
            </a:r>
          </a:p>
          <a:p>
            <a:pPr lvl="1"/>
            <a:r>
              <a:rPr lang="sv-SE" dirty="0"/>
              <a:t>Ledarskapsutveckling</a:t>
            </a:r>
          </a:p>
          <a:p>
            <a:pPr lvl="1"/>
            <a:r>
              <a:rPr lang="sv-SE" dirty="0">
                <a:solidFill>
                  <a:schemeClr val="bg1">
                    <a:lumMod val="50000"/>
                  </a:schemeClr>
                </a:solidFill>
              </a:rPr>
              <a:t>Grupputveckling</a:t>
            </a:r>
          </a:p>
          <a:p>
            <a:pPr lvl="1"/>
            <a:r>
              <a:rPr lang="sv-SE" dirty="0">
                <a:solidFill>
                  <a:schemeClr val="bg1">
                    <a:lumMod val="50000"/>
                  </a:schemeClr>
                </a:solidFill>
              </a:rPr>
              <a:t>Tydliggöra roller och förväntningar</a:t>
            </a:r>
            <a:endParaRPr lang="sv-SE" dirty="0">
              <a:solidFill>
                <a:schemeClr val="bg1">
                  <a:lumMod val="50000"/>
                </a:schemeClr>
              </a:solidFill>
            </a:endParaRPr>
          </a:p>
        </p:txBody>
      </p:sp>
    </p:spTree>
    <p:extLst>
      <p:ext uri="{BB962C8B-B14F-4D97-AF65-F5344CB8AC3E}">
        <p14:creationId xmlns:p14="http://schemas.microsoft.com/office/powerpoint/2010/main" val="824319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3250</TotalTime>
  <Words>2354</Words>
  <Application>Microsoft Macintosh PowerPoint</Application>
  <PresentationFormat>Bredbild</PresentationFormat>
  <Paragraphs>341</Paragraphs>
  <Slides>34</Slides>
  <Notes>25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Apple Chancery</vt:lpstr>
      <vt:lpstr>Calibri</vt:lpstr>
      <vt:lpstr>Calibri Light</vt:lpstr>
      <vt:lpstr>Arial</vt:lpstr>
      <vt:lpstr>Office-tema</vt:lpstr>
      <vt:lpstr>Digitalisering av ”Lars Pärm”</vt:lpstr>
      <vt:lpstr>Milegas erbjudande</vt:lpstr>
      <vt:lpstr>Vad gör Milega?</vt:lpstr>
      <vt:lpstr>Vad gör Milega?</vt:lpstr>
      <vt:lpstr>Vad gör Milega?</vt:lpstr>
      <vt:lpstr>Vad gör Milega?</vt:lpstr>
      <vt:lpstr>Vad gör Milega?</vt:lpstr>
      <vt:lpstr>Vad gör Milega?</vt:lpstr>
      <vt:lpstr>Vad gör Milega?</vt:lpstr>
      <vt:lpstr>Ledarskapsprogrammets mål</vt:lpstr>
      <vt:lpstr>Chefens roller</vt:lpstr>
      <vt:lpstr>JTI - personlighetsprofiler</vt:lpstr>
      <vt:lpstr>JTI - personlighetsprofiler</vt:lpstr>
      <vt:lpstr>JTI - personlighetsprofiler</vt:lpstr>
      <vt:lpstr>JTI - personlighetsprofiler</vt:lpstr>
      <vt:lpstr>JTI - personlighetsprofiler</vt:lpstr>
      <vt:lpstr>Ledarkompetenshjulet</vt:lpstr>
      <vt:lpstr>Lärcirkeln – metod för att lära av erfarenheter</vt:lpstr>
      <vt:lpstr>”Lars Pärm”</vt:lpstr>
      <vt:lpstr>Uppdraget - syfte</vt:lpstr>
      <vt:lpstr>Uppdraget - syfte</vt:lpstr>
      <vt:lpstr>Uppdraget - syfte</vt:lpstr>
      <vt:lpstr>Uppdraget - syfte</vt:lpstr>
      <vt:lpstr>Uppdraget - syfte</vt:lpstr>
      <vt:lpstr>Uppdraget - syfte</vt:lpstr>
      <vt:lpstr>Grafiskt manér</vt:lpstr>
      <vt:lpstr>Uppdraget - mål</vt:lpstr>
      <vt:lpstr>Uppdraget - mål</vt:lpstr>
      <vt:lpstr>Uppdraget - mål</vt:lpstr>
      <vt:lpstr>Uppdraget - mål</vt:lpstr>
      <vt:lpstr>Uppdraget - mål</vt:lpstr>
      <vt:lpstr>Uppdraget - mål</vt:lpstr>
      <vt:lpstr>Frågor till oss</vt:lpstr>
      <vt:lpstr>Lycka till</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Digitalisering av ”Lars Pärm”</dc:title>
  <dc:creator>Emma Angelroth</dc:creator>
  <cp:lastModifiedBy>Per Löfgren</cp:lastModifiedBy>
  <cp:revision>33</cp:revision>
  <dcterms:created xsi:type="dcterms:W3CDTF">2016-10-19T08:53:08Z</dcterms:created>
  <dcterms:modified xsi:type="dcterms:W3CDTF">2016-10-24T10:51:49Z</dcterms:modified>
</cp:coreProperties>
</file>