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9" r:id="rId1"/>
  </p:sldMasterIdLst>
  <p:notesMasterIdLst>
    <p:notesMasterId r:id="rId7"/>
  </p:notesMasterIdLst>
  <p:sldIdLst>
    <p:sldId id="416" r:id="rId2"/>
    <p:sldId id="414" r:id="rId3"/>
    <p:sldId id="415" r:id="rId4"/>
    <p:sldId id="363" r:id="rId5"/>
    <p:sldId id="362" r:id="rId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e Stephenson" initials="K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7A15"/>
    <a:srgbClr val="5F978D"/>
    <a:srgbClr val="7B7ABB"/>
    <a:srgbClr val="0099CC"/>
    <a:srgbClr val="0000CC"/>
    <a:srgbClr val="339966"/>
    <a:srgbClr val="009900"/>
    <a:srgbClr val="00CC00"/>
    <a:srgbClr val="00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87" autoAdjust="0"/>
    <p:restoredTop sz="94660"/>
  </p:normalViewPr>
  <p:slideViewPr>
    <p:cSldViewPr>
      <p:cViewPr varScale="1">
        <p:scale>
          <a:sx n="37" d="100"/>
          <a:sy n="37" d="100"/>
        </p:scale>
        <p:origin x="1416"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2EDC03B-B52C-4CF8-8612-774DAB48BDE2}" type="slidenum">
              <a:rPr lang="en-US"/>
              <a:pPr/>
              <a:t>‹#›</a:t>
            </a:fld>
            <a:endParaRPr lang="en-US"/>
          </a:p>
        </p:txBody>
      </p:sp>
    </p:spTree>
    <p:extLst>
      <p:ext uri="{BB962C8B-B14F-4D97-AF65-F5344CB8AC3E}">
        <p14:creationId xmlns:p14="http://schemas.microsoft.com/office/powerpoint/2010/main" val="25182869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518690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EDC03B-B52C-4CF8-8612-774DAB48BDE2}" type="slidenum">
              <a:rPr lang="en-US" smtClean="0"/>
              <a:pPr/>
              <a:t>2</a:t>
            </a:fld>
            <a:endParaRPr lang="en-US"/>
          </a:p>
        </p:txBody>
      </p:sp>
    </p:spTree>
    <p:extLst>
      <p:ext uri="{BB962C8B-B14F-4D97-AF65-F5344CB8AC3E}">
        <p14:creationId xmlns:p14="http://schemas.microsoft.com/office/powerpoint/2010/main" val="1577649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a:ln/>
        </p:spPr>
      </p:sp>
      <p:sp>
        <p:nvSpPr>
          <p:cNvPr id="187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187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EF1087-AA4C-4D7D-945C-7274AB4D4164}" type="slidenum">
              <a:rPr lang="en-US"/>
              <a:pPr eaLnBrk="1" hangingPunct="1"/>
              <a:t>4</a:t>
            </a:fld>
            <a:endParaRPr lang="en-US"/>
          </a:p>
        </p:txBody>
      </p:sp>
    </p:spTree>
    <p:extLst>
      <p:ext uri="{BB962C8B-B14F-4D97-AF65-F5344CB8AC3E}">
        <p14:creationId xmlns:p14="http://schemas.microsoft.com/office/powerpoint/2010/main" val="2597229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xfrm>
            <a:off x="1152525" y="692150"/>
            <a:ext cx="4554538" cy="3416300"/>
          </a:xfrm>
          <a:ln/>
        </p:spPr>
      </p:sp>
      <p:sp>
        <p:nvSpPr>
          <p:cNvPr id="18841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0" tIns="44446" rIns="90480" bIns="44446"/>
          <a:lstStyle/>
          <a:p>
            <a:endParaRPr lang="en-US" smtClean="0">
              <a:latin typeface="Arial" panose="020B0604020202020204" pitchFamily="34" charset="0"/>
            </a:endParaRPr>
          </a:p>
        </p:txBody>
      </p:sp>
    </p:spTree>
    <p:extLst>
      <p:ext uri="{BB962C8B-B14F-4D97-AF65-F5344CB8AC3E}">
        <p14:creationId xmlns:p14="http://schemas.microsoft.com/office/powerpoint/2010/main" val="12754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rgbClr val="5F978D"/>
          </a:solidFill>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a:xfrm>
            <a:off x="457200" y="6248400"/>
            <a:ext cx="5486400" cy="476250"/>
          </a:xfrm>
        </p:spPr>
        <p:txBody>
          <a:bodyPr/>
          <a:lstStyle>
            <a:lvl1pPr>
              <a:defRPr smtClean="0">
                <a:solidFill>
                  <a:srgbClr val="0000CC"/>
                </a:solidFill>
              </a:defRPr>
            </a:lvl1pPr>
          </a:lstStyle>
          <a:p>
            <a:pPr>
              <a:defRPr/>
            </a:pPr>
            <a:r>
              <a:rPr lang="en-US" dirty="0" smtClean="0">
                <a:solidFill>
                  <a:srgbClr val="D57A15"/>
                </a:solidFill>
              </a:rPr>
              <a:t>KROENKE AND AUER - DATABASE PROCESSING, 14th Edition  </a:t>
            </a:r>
            <a:r>
              <a:rPr lang="en-US" dirty="0" smtClean="0">
                <a:solidFill>
                  <a:srgbClr val="5F978D"/>
                </a:solidFill>
              </a:rPr>
              <a:t>© 2016 Pearson Education, Inc.</a:t>
            </a:r>
            <a:endParaRPr lang="en-US" dirty="0">
              <a:solidFill>
                <a:srgbClr val="5F978D"/>
              </a:solidFill>
            </a:endParaRPr>
          </a:p>
        </p:txBody>
      </p:sp>
      <p:sp>
        <p:nvSpPr>
          <p:cNvPr id="5" name="Slide Number Placeholder 4"/>
          <p:cNvSpPr>
            <a:spLocks noGrp="1"/>
          </p:cNvSpPr>
          <p:nvPr>
            <p:ph type="sldNum" sz="quarter" idx="11"/>
          </p:nvPr>
        </p:nvSpPr>
        <p:spPr/>
        <p:txBody>
          <a:bodyPr/>
          <a:lstStyle>
            <a:lvl1pPr>
              <a:defRPr dirty="0" smtClean="0">
                <a:solidFill>
                  <a:srgbClr val="7B7ABB"/>
                </a:solidFill>
              </a:defRPr>
            </a:lvl1pPr>
          </a:lstStyle>
          <a:p>
            <a:r>
              <a:rPr lang="en-US" smtClean="0"/>
              <a:t>10-</a:t>
            </a:r>
            <a:fld id="{4250732E-103F-4448-A19E-40E77D83F111}" type="slidenum">
              <a:rPr lang="en-US" smtClean="0"/>
              <a:pPr/>
              <a:t>‹#›</a:t>
            </a:fld>
            <a:endParaRPr lang="en-US" smtClean="0"/>
          </a:p>
          <a:p>
            <a:endParaRPr lang="en-US" dirty="0"/>
          </a:p>
        </p:txBody>
      </p:sp>
    </p:spTree>
    <p:extLst>
      <p:ext uri="{BB962C8B-B14F-4D97-AF65-F5344CB8AC3E}">
        <p14:creationId xmlns:p14="http://schemas.microsoft.com/office/powerpoint/2010/main" val="242685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14th Edition  © 2016 Pearson Education, Inc.</a:t>
            </a:r>
            <a:endParaRPr lang="en-US" dirty="0"/>
          </a:p>
        </p:txBody>
      </p:sp>
      <p:sp>
        <p:nvSpPr>
          <p:cNvPr id="5" name="Rectangle 6"/>
          <p:cNvSpPr>
            <a:spLocks noGrp="1" noChangeArrowheads="1"/>
          </p:cNvSpPr>
          <p:nvPr>
            <p:ph type="sldNum" sz="quarter" idx="11"/>
          </p:nvPr>
        </p:nvSpPr>
        <p:spPr>
          <a:ln/>
        </p:spPr>
        <p:txBody>
          <a:bodyPr/>
          <a:lstStyle>
            <a:lvl1pPr>
              <a:defRPr/>
            </a:lvl1pPr>
          </a:lstStyle>
          <a:p>
            <a:r>
              <a:rPr lang="en-US" smtClean="0"/>
              <a:t>10-</a:t>
            </a:r>
            <a:fld id="{4CB414D4-5431-4B64-B4C7-D237D33C9FD2}" type="slidenum">
              <a:rPr lang="en-US" smtClean="0"/>
              <a:pPr/>
              <a:t>‹#›</a:t>
            </a:fld>
            <a:endParaRPr lang="en-US" smtClean="0"/>
          </a:p>
          <a:p>
            <a:endParaRPr lang="en-US" dirty="0"/>
          </a:p>
        </p:txBody>
      </p:sp>
    </p:spTree>
    <p:extLst>
      <p:ext uri="{BB962C8B-B14F-4D97-AF65-F5344CB8AC3E}">
        <p14:creationId xmlns:p14="http://schemas.microsoft.com/office/powerpoint/2010/main" val="53256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14th Edition  © 2016 Pearson Education, Inc.</a:t>
            </a:r>
            <a:endParaRPr lang="en-US" dirty="0"/>
          </a:p>
        </p:txBody>
      </p:sp>
      <p:sp>
        <p:nvSpPr>
          <p:cNvPr id="5" name="Rectangle 6"/>
          <p:cNvSpPr>
            <a:spLocks noGrp="1" noChangeArrowheads="1"/>
          </p:cNvSpPr>
          <p:nvPr>
            <p:ph type="sldNum" sz="quarter" idx="11"/>
          </p:nvPr>
        </p:nvSpPr>
        <p:spPr>
          <a:ln/>
        </p:spPr>
        <p:txBody>
          <a:bodyPr/>
          <a:lstStyle>
            <a:lvl1pPr>
              <a:defRPr/>
            </a:lvl1pPr>
          </a:lstStyle>
          <a:p>
            <a:r>
              <a:rPr lang="en-US" smtClean="0"/>
              <a:t>10-</a:t>
            </a:r>
            <a:fld id="{B608132E-9114-4D8F-9FB5-9B53EFA96BCC}" type="slidenum">
              <a:rPr lang="en-US" smtClean="0"/>
              <a:pPr/>
              <a:t>‹#›</a:t>
            </a:fld>
            <a:endParaRPr lang="en-US" smtClean="0"/>
          </a:p>
          <a:p>
            <a:endParaRPr lang="en-US" dirty="0"/>
          </a:p>
        </p:txBody>
      </p:sp>
    </p:spTree>
    <p:extLst>
      <p:ext uri="{BB962C8B-B14F-4D97-AF65-F5344CB8AC3E}">
        <p14:creationId xmlns:p14="http://schemas.microsoft.com/office/powerpoint/2010/main" val="26329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rgbClr val="5F978D"/>
          </a:solidFill>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smtClean="0">
                <a:solidFill>
                  <a:srgbClr val="0000CC"/>
                </a:solidFill>
              </a:defRPr>
            </a:lvl1pPr>
          </a:lstStyle>
          <a:p>
            <a:pPr>
              <a:defRPr/>
            </a:pPr>
            <a:r>
              <a:rPr lang="en-US" smtClean="0"/>
              <a:t>KROENKE AND AUER - DATABASE PROCESSING, 14th Edition  © 2016 Pearson Education, Inc.</a:t>
            </a:r>
            <a:endParaRPr lang="en-US" dirty="0"/>
          </a:p>
        </p:txBody>
      </p:sp>
      <p:sp>
        <p:nvSpPr>
          <p:cNvPr id="6" name="Rectangle 6"/>
          <p:cNvSpPr>
            <a:spLocks noGrp="1" noChangeArrowheads="1"/>
          </p:cNvSpPr>
          <p:nvPr>
            <p:ph type="sldNum" sz="quarter" idx="11"/>
          </p:nvPr>
        </p:nvSpPr>
        <p:spPr/>
        <p:txBody>
          <a:bodyPr/>
          <a:lstStyle>
            <a:lvl1pPr>
              <a:defRPr dirty="0" smtClean="0">
                <a:solidFill>
                  <a:srgbClr val="7B7ABB"/>
                </a:solidFill>
              </a:defRPr>
            </a:lvl1pPr>
          </a:lstStyle>
          <a:p>
            <a:r>
              <a:rPr lang="en-US" smtClean="0"/>
              <a:t>10-</a:t>
            </a:r>
            <a:fld id="{EC43D296-9823-4A36-B4D9-B8EA590DD996}" type="slidenum">
              <a:rPr lang="en-US" smtClean="0"/>
              <a:pPr/>
              <a:t>‹#›</a:t>
            </a:fld>
            <a:endParaRPr lang="en-US" smtClean="0"/>
          </a:p>
          <a:p>
            <a:endParaRPr lang="en-US" dirty="0"/>
          </a:p>
        </p:txBody>
      </p:sp>
    </p:spTree>
    <p:extLst>
      <p:ext uri="{BB962C8B-B14F-4D97-AF65-F5344CB8AC3E}">
        <p14:creationId xmlns:p14="http://schemas.microsoft.com/office/powerpoint/2010/main" val="3223765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5F978D"/>
          </a:solidFill>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smtClean="0">
                <a:solidFill>
                  <a:srgbClr val="0000CC"/>
                </a:solidFill>
              </a:defRPr>
            </a:lvl1pPr>
          </a:lstStyle>
          <a:p>
            <a:pPr>
              <a:defRPr/>
            </a:pPr>
            <a:r>
              <a:rPr lang="en-US" dirty="0" smtClean="0">
                <a:solidFill>
                  <a:srgbClr val="D57A15"/>
                </a:solidFill>
              </a:rPr>
              <a:t>KROENKE AND AUER - DATABASE PROCESSING, 14th Edition  </a:t>
            </a:r>
            <a:r>
              <a:rPr lang="en-US" dirty="0" smtClean="0">
                <a:solidFill>
                  <a:srgbClr val="5F978D"/>
                </a:solidFill>
              </a:rPr>
              <a:t>© 2016 Pearson Education, Inc.</a:t>
            </a:r>
            <a:endParaRPr lang="en-US" dirty="0">
              <a:solidFill>
                <a:srgbClr val="5F978D"/>
              </a:solidFill>
            </a:endParaRPr>
          </a:p>
        </p:txBody>
      </p:sp>
      <p:sp>
        <p:nvSpPr>
          <p:cNvPr id="5" name="Rectangle 6"/>
          <p:cNvSpPr>
            <a:spLocks noGrp="1" noChangeArrowheads="1"/>
          </p:cNvSpPr>
          <p:nvPr>
            <p:ph type="sldNum" sz="quarter" idx="11"/>
          </p:nvPr>
        </p:nvSpPr>
        <p:spPr/>
        <p:txBody>
          <a:bodyPr/>
          <a:lstStyle>
            <a:lvl1pPr>
              <a:defRPr dirty="0" smtClean="0">
                <a:solidFill>
                  <a:srgbClr val="7B7ABB"/>
                </a:solidFill>
              </a:defRPr>
            </a:lvl1pPr>
          </a:lstStyle>
          <a:p>
            <a:r>
              <a:rPr lang="en-US" smtClean="0"/>
              <a:t>10-</a:t>
            </a:r>
            <a:fld id="{66CAE269-3BC7-40D2-A5FD-60A2B66A5480}" type="slidenum">
              <a:rPr lang="en-US" smtClean="0"/>
              <a:pPr/>
              <a:t>‹#›</a:t>
            </a:fld>
            <a:endParaRPr lang="en-US" smtClean="0"/>
          </a:p>
          <a:p>
            <a:endParaRPr lang="en-US" dirty="0"/>
          </a:p>
        </p:txBody>
      </p:sp>
    </p:spTree>
    <p:extLst>
      <p:ext uri="{BB962C8B-B14F-4D97-AF65-F5344CB8AC3E}">
        <p14:creationId xmlns:p14="http://schemas.microsoft.com/office/powerpoint/2010/main" val="1001601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14th Edition  © 2016 Pearson Education, Inc.</a:t>
            </a:r>
            <a:endParaRPr lang="en-US" dirty="0"/>
          </a:p>
        </p:txBody>
      </p:sp>
      <p:sp>
        <p:nvSpPr>
          <p:cNvPr id="5" name="Rectangle 6"/>
          <p:cNvSpPr>
            <a:spLocks noGrp="1" noChangeArrowheads="1"/>
          </p:cNvSpPr>
          <p:nvPr>
            <p:ph type="sldNum" sz="quarter" idx="11"/>
          </p:nvPr>
        </p:nvSpPr>
        <p:spPr>
          <a:ln/>
        </p:spPr>
        <p:txBody>
          <a:bodyPr/>
          <a:lstStyle>
            <a:lvl1pPr>
              <a:defRPr>
                <a:solidFill>
                  <a:srgbClr val="7B7ABB"/>
                </a:solidFill>
              </a:defRPr>
            </a:lvl1pPr>
          </a:lstStyle>
          <a:p>
            <a:r>
              <a:rPr lang="en-US" smtClean="0"/>
              <a:t>10-</a:t>
            </a:r>
            <a:fld id="{27E96376-318B-4EC9-9883-A41572FC7F13}" type="slidenum">
              <a:rPr lang="en-US" smtClean="0"/>
              <a:pPr/>
              <a:t>‹#›</a:t>
            </a:fld>
            <a:endParaRPr lang="en-US" smtClean="0"/>
          </a:p>
          <a:p>
            <a:endParaRPr lang="en-US" dirty="0"/>
          </a:p>
        </p:txBody>
      </p:sp>
    </p:spTree>
    <p:extLst>
      <p:ext uri="{BB962C8B-B14F-4D97-AF65-F5344CB8AC3E}">
        <p14:creationId xmlns:p14="http://schemas.microsoft.com/office/powerpoint/2010/main" val="1791382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5F978D"/>
          </a:solidFill>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smtClean="0">
                <a:solidFill>
                  <a:srgbClr val="0000CC"/>
                </a:solidFill>
              </a:defRPr>
            </a:lvl1pPr>
          </a:lstStyle>
          <a:p>
            <a:pPr>
              <a:defRPr/>
            </a:pPr>
            <a:r>
              <a:rPr lang="en-US" smtClean="0"/>
              <a:t>KROENKE AND AUER - DATABASE PROCESSING, 14th Edition  © 2016 Pearson Education, Inc.</a:t>
            </a:r>
            <a:endParaRPr lang="en-US" dirty="0"/>
          </a:p>
        </p:txBody>
      </p:sp>
      <p:sp>
        <p:nvSpPr>
          <p:cNvPr id="6" name="Rectangle 6"/>
          <p:cNvSpPr>
            <a:spLocks noGrp="1" noChangeArrowheads="1"/>
          </p:cNvSpPr>
          <p:nvPr>
            <p:ph type="sldNum" sz="quarter" idx="11"/>
          </p:nvPr>
        </p:nvSpPr>
        <p:spPr/>
        <p:txBody>
          <a:bodyPr/>
          <a:lstStyle>
            <a:lvl1pPr>
              <a:defRPr dirty="0" smtClean="0">
                <a:solidFill>
                  <a:srgbClr val="7B7ABB"/>
                </a:solidFill>
              </a:defRPr>
            </a:lvl1pPr>
          </a:lstStyle>
          <a:p>
            <a:r>
              <a:rPr lang="en-US" smtClean="0"/>
              <a:t>10-</a:t>
            </a:r>
            <a:fld id="{A7E4CD93-62E8-4E23-98C0-1D1047BAF6AC}" type="slidenum">
              <a:rPr lang="en-US" smtClean="0"/>
              <a:pPr/>
              <a:t>‹#›</a:t>
            </a:fld>
            <a:endParaRPr lang="en-US" smtClean="0"/>
          </a:p>
          <a:p>
            <a:endParaRPr lang="en-US" dirty="0"/>
          </a:p>
        </p:txBody>
      </p:sp>
    </p:spTree>
    <p:extLst>
      <p:ext uri="{BB962C8B-B14F-4D97-AF65-F5344CB8AC3E}">
        <p14:creationId xmlns:p14="http://schemas.microsoft.com/office/powerpoint/2010/main" val="2024347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14th Edition  © 2016 Pearson Education, Inc.</a:t>
            </a:r>
            <a:endParaRPr lang="en-US" dirty="0"/>
          </a:p>
        </p:txBody>
      </p:sp>
      <p:sp>
        <p:nvSpPr>
          <p:cNvPr id="8" name="Rectangle 6"/>
          <p:cNvSpPr>
            <a:spLocks noGrp="1" noChangeArrowheads="1"/>
          </p:cNvSpPr>
          <p:nvPr>
            <p:ph type="sldNum" sz="quarter" idx="11"/>
          </p:nvPr>
        </p:nvSpPr>
        <p:spPr>
          <a:ln/>
        </p:spPr>
        <p:txBody>
          <a:bodyPr/>
          <a:lstStyle>
            <a:lvl1pPr>
              <a:defRPr/>
            </a:lvl1pPr>
          </a:lstStyle>
          <a:p>
            <a:r>
              <a:rPr lang="en-US" smtClean="0"/>
              <a:t>10-</a:t>
            </a:r>
            <a:fld id="{53B6FA0B-FAFF-4601-BD1E-EF8F9BF98928}" type="slidenum">
              <a:rPr lang="en-US" smtClean="0"/>
              <a:pPr/>
              <a:t>‹#›</a:t>
            </a:fld>
            <a:endParaRPr lang="en-US" smtClean="0"/>
          </a:p>
          <a:p>
            <a:endParaRPr lang="en-US" dirty="0"/>
          </a:p>
        </p:txBody>
      </p:sp>
    </p:spTree>
    <p:extLst>
      <p:ext uri="{BB962C8B-B14F-4D97-AF65-F5344CB8AC3E}">
        <p14:creationId xmlns:p14="http://schemas.microsoft.com/office/powerpoint/2010/main" val="1526469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5F978D"/>
          </a:solidFill>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p:txBody>
          <a:bodyPr/>
          <a:lstStyle>
            <a:lvl1pPr>
              <a:defRPr smtClean="0">
                <a:solidFill>
                  <a:srgbClr val="0000CC"/>
                </a:solidFill>
              </a:defRPr>
            </a:lvl1pPr>
          </a:lstStyle>
          <a:p>
            <a:pPr>
              <a:defRPr/>
            </a:pPr>
            <a:r>
              <a:rPr lang="en-US" smtClean="0"/>
              <a:t>KROENKE AND AUER - DATABASE PROCESSING, 14th Edition  © 2016 Pearson Education, Inc.</a:t>
            </a:r>
            <a:endParaRPr lang="en-US" dirty="0"/>
          </a:p>
        </p:txBody>
      </p:sp>
      <p:sp>
        <p:nvSpPr>
          <p:cNvPr id="4" name="Rectangle 6"/>
          <p:cNvSpPr>
            <a:spLocks noGrp="1" noChangeArrowheads="1"/>
          </p:cNvSpPr>
          <p:nvPr>
            <p:ph type="sldNum" sz="quarter" idx="11"/>
          </p:nvPr>
        </p:nvSpPr>
        <p:spPr/>
        <p:txBody>
          <a:bodyPr/>
          <a:lstStyle>
            <a:lvl1pPr>
              <a:defRPr dirty="0" smtClean="0">
                <a:solidFill>
                  <a:srgbClr val="7B7ABB"/>
                </a:solidFill>
              </a:defRPr>
            </a:lvl1pPr>
          </a:lstStyle>
          <a:p>
            <a:r>
              <a:rPr lang="en-US" smtClean="0"/>
              <a:t>10-</a:t>
            </a:r>
            <a:fld id="{1F32B5E2-B9AE-440C-B44D-6AA0A69CD7E4}" type="slidenum">
              <a:rPr lang="en-US" smtClean="0"/>
              <a:pPr/>
              <a:t>‹#›</a:t>
            </a:fld>
            <a:endParaRPr lang="en-US" smtClean="0"/>
          </a:p>
          <a:p>
            <a:endParaRPr lang="en-US" dirty="0"/>
          </a:p>
        </p:txBody>
      </p:sp>
    </p:spTree>
    <p:extLst>
      <p:ext uri="{BB962C8B-B14F-4D97-AF65-F5344CB8AC3E}">
        <p14:creationId xmlns:p14="http://schemas.microsoft.com/office/powerpoint/2010/main" val="1402079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14th Edition  © 2016 Pearson Education, Inc.</a:t>
            </a:r>
            <a:endParaRPr lang="en-US" dirty="0"/>
          </a:p>
        </p:txBody>
      </p:sp>
      <p:sp>
        <p:nvSpPr>
          <p:cNvPr id="3" name="Rectangle 6"/>
          <p:cNvSpPr>
            <a:spLocks noGrp="1" noChangeArrowheads="1"/>
          </p:cNvSpPr>
          <p:nvPr>
            <p:ph type="sldNum" sz="quarter" idx="11"/>
          </p:nvPr>
        </p:nvSpPr>
        <p:spPr>
          <a:ln/>
        </p:spPr>
        <p:txBody>
          <a:bodyPr/>
          <a:lstStyle>
            <a:lvl1pPr>
              <a:defRPr/>
            </a:lvl1pPr>
          </a:lstStyle>
          <a:p>
            <a:r>
              <a:rPr lang="en-US" smtClean="0"/>
              <a:t>10-</a:t>
            </a:r>
            <a:fld id="{0761E05D-5330-4BAF-BAFD-91A3FDE00972}" type="slidenum">
              <a:rPr lang="en-US" smtClean="0"/>
              <a:pPr/>
              <a:t>‹#›</a:t>
            </a:fld>
            <a:endParaRPr lang="en-US" smtClean="0"/>
          </a:p>
          <a:p>
            <a:endParaRPr lang="en-US" dirty="0"/>
          </a:p>
        </p:txBody>
      </p:sp>
    </p:spTree>
    <p:extLst>
      <p:ext uri="{BB962C8B-B14F-4D97-AF65-F5344CB8AC3E}">
        <p14:creationId xmlns:p14="http://schemas.microsoft.com/office/powerpoint/2010/main" val="1345128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14th Edition  © 2016 Pearson Education, Inc.</a:t>
            </a:r>
            <a:endParaRPr lang="en-US" dirty="0"/>
          </a:p>
        </p:txBody>
      </p:sp>
      <p:sp>
        <p:nvSpPr>
          <p:cNvPr id="6" name="Rectangle 6"/>
          <p:cNvSpPr>
            <a:spLocks noGrp="1" noChangeArrowheads="1"/>
          </p:cNvSpPr>
          <p:nvPr>
            <p:ph type="sldNum" sz="quarter" idx="11"/>
          </p:nvPr>
        </p:nvSpPr>
        <p:spPr>
          <a:ln/>
        </p:spPr>
        <p:txBody>
          <a:bodyPr/>
          <a:lstStyle>
            <a:lvl1pPr>
              <a:defRPr/>
            </a:lvl1pPr>
          </a:lstStyle>
          <a:p>
            <a:r>
              <a:rPr lang="en-US" smtClean="0"/>
              <a:t>10-</a:t>
            </a:r>
            <a:fld id="{4E80CE76-E788-42FD-BCC5-45B80CEC586C}" type="slidenum">
              <a:rPr lang="en-US" smtClean="0"/>
              <a:pPr/>
              <a:t>‹#›</a:t>
            </a:fld>
            <a:endParaRPr lang="en-US" smtClean="0"/>
          </a:p>
          <a:p>
            <a:endParaRPr lang="en-US" dirty="0"/>
          </a:p>
        </p:txBody>
      </p:sp>
    </p:spTree>
    <p:extLst>
      <p:ext uri="{BB962C8B-B14F-4D97-AF65-F5344CB8AC3E}">
        <p14:creationId xmlns:p14="http://schemas.microsoft.com/office/powerpoint/2010/main" val="173364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14th Edition  © 2016 Pearson Education, Inc.</a:t>
            </a:r>
            <a:endParaRPr lang="en-US" dirty="0"/>
          </a:p>
        </p:txBody>
      </p:sp>
      <p:sp>
        <p:nvSpPr>
          <p:cNvPr id="6" name="Rectangle 6"/>
          <p:cNvSpPr>
            <a:spLocks noGrp="1" noChangeArrowheads="1"/>
          </p:cNvSpPr>
          <p:nvPr>
            <p:ph type="sldNum" sz="quarter" idx="11"/>
          </p:nvPr>
        </p:nvSpPr>
        <p:spPr>
          <a:ln/>
        </p:spPr>
        <p:txBody>
          <a:bodyPr/>
          <a:lstStyle>
            <a:lvl1pPr>
              <a:defRPr/>
            </a:lvl1pPr>
          </a:lstStyle>
          <a:p>
            <a:r>
              <a:rPr lang="en-US" smtClean="0"/>
              <a:t>10-</a:t>
            </a:r>
            <a:fld id="{4DC66733-1AED-4C12-998B-DDE681A06B7D}" type="slidenum">
              <a:rPr lang="en-US" smtClean="0"/>
              <a:pPr/>
              <a:t>‹#›</a:t>
            </a:fld>
            <a:endParaRPr lang="en-US" smtClean="0"/>
          </a:p>
          <a:p>
            <a:endParaRPr lang="en-US" dirty="0"/>
          </a:p>
        </p:txBody>
      </p:sp>
    </p:spTree>
    <p:extLst>
      <p:ext uri="{BB962C8B-B14F-4D97-AF65-F5344CB8AC3E}">
        <p14:creationId xmlns:p14="http://schemas.microsoft.com/office/powerpoint/2010/main" val="2074255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solidFill>
            <a:srgbClr val="5F978D"/>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248400"/>
            <a:ext cx="541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99CC"/>
                </a:solidFill>
                <a:latin typeface="Arial" charset="0"/>
                <a:cs typeface="+mn-cs"/>
              </a:defRPr>
            </a:lvl1pPr>
          </a:lstStyle>
          <a:p>
            <a:pPr>
              <a:defRPr/>
            </a:pPr>
            <a:r>
              <a:rPr lang="en-US" dirty="0" smtClean="0">
                <a:solidFill>
                  <a:srgbClr val="D57A15"/>
                </a:solidFill>
              </a:rPr>
              <a:t>KROENKE AND AUER - DATABASE PROCESSING, 14th Edition  </a:t>
            </a:r>
            <a:r>
              <a:rPr lang="en-US" dirty="0" smtClean="0">
                <a:solidFill>
                  <a:srgbClr val="5F978D"/>
                </a:solidFill>
              </a:rPr>
              <a:t>© 2016 Pearson Education, Inc.</a:t>
            </a:r>
            <a:endParaRPr lang="en-US" dirty="0">
              <a:solidFill>
                <a:srgbClr val="5F978D"/>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7B7ABB"/>
                </a:solidFill>
                <a:latin typeface="Arial" panose="020B0604020202020204" pitchFamily="34" charset="0"/>
                <a:cs typeface="+mn-cs"/>
              </a:defRPr>
            </a:lvl1pPr>
          </a:lstStyle>
          <a:p>
            <a:r>
              <a:rPr lang="en-US" smtClean="0"/>
              <a:t>10-</a:t>
            </a:r>
            <a:fld id="{6EFF2E14-D91A-427F-A42E-5C1BD207A68E}" type="slidenum">
              <a:rPr lang="en-US" smtClean="0"/>
              <a:pPr/>
              <a:t>‹#›</a:t>
            </a:fld>
            <a:endParaRPr lang="en-US" smtClean="0"/>
          </a:p>
          <a:p>
            <a:endParaRPr lang="en-US" dirty="0"/>
          </a:p>
        </p:txBody>
      </p:sp>
    </p:spTree>
    <p:extLst>
      <p:ext uri="{BB962C8B-B14F-4D97-AF65-F5344CB8AC3E}">
        <p14:creationId xmlns:p14="http://schemas.microsoft.com/office/powerpoint/2010/main" val="95848523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timing>
    <p:tnLst>
      <p:par>
        <p:cTn id="1" dur="indefinite" restart="never" nodeType="tmRoot"/>
      </p:par>
    </p:tnLst>
  </p:timing>
  <p:hf hdr="0" dt="0"/>
  <p:txStyles>
    <p:titleStyle>
      <a:lvl1pPr algn="ctr" rtl="0" eaLnBrk="1" fontAlgn="base" hangingPunct="1">
        <a:spcBef>
          <a:spcPct val="0"/>
        </a:spcBef>
        <a:spcAft>
          <a:spcPct val="0"/>
        </a:spcAft>
        <a:defRPr sz="4400">
          <a:solidFill>
            <a:schemeClr val="bg1"/>
          </a:solidFill>
          <a:latin typeface="+mj-lt"/>
          <a:ea typeface="+mj-ea"/>
          <a:cs typeface="+mj-cs"/>
        </a:defRPr>
      </a:lvl1pPr>
      <a:lvl2pPr algn="ctr" rtl="0" eaLnBrk="1" fontAlgn="base" hangingPunct="1">
        <a:spcBef>
          <a:spcPct val="0"/>
        </a:spcBef>
        <a:spcAft>
          <a:spcPct val="0"/>
        </a:spcAft>
        <a:defRPr sz="4400">
          <a:solidFill>
            <a:schemeClr val="bg1"/>
          </a:solidFill>
          <a:latin typeface="Arial" charset="0"/>
        </a:defRPr>
      </a:lvl2pPr>
      <a:lvl3pPr algn="ctr" rtl="0" eaLnBrk="1" fontAlgn="base" hangingPunct="1">
        <a:spcBef>
          <a:spcPct val="0"/>
        </a:spcBef>
        <a:spcAft>
          <a:spcPct val="0"/>
        </a:spcAft>
        <a:defRPr sz="4400">
          <a:solidFill>
            <a:schemeClr val="bg1"/>
          </a:solidFill>
          <a:latin typeface="Arial" charset="0"/>
        </a:defRPr>
      </a:lvl3pPr>
      <a:lvl4pPr algn="ctr" rtl="0" eaLnBrk="1" fontAlgn="base" hangingPunct="1">
        <a:spcBef>
          <a:spcPct val="0"/>
        </a:spcBef>
        <a:spcAft>
          <a:spcPct val="0"/>
        </a:spcAft>
        <a:defRPr sz="4400">
          <a:solidFill>
            <a:schemeClr val="bg1"/>
          </a:solidFill>
          <a:latin typeface="Arial" charset="0"/>
        </a:defRPr>
      </a:lvl4pPr>
      <a:lvl5pPr algn="ctr" rtl="0" eaLnBrk="1" fontAlgn="base" hangingPunct="1">
        <a:spcBef>
          <a:spcPct val="0"/>
        </a:spcBef>
        <a:spcAft>
          <a:spcPct val="0"/>
        </a:spcAft>
        <a:defRPr sz="4400">
          <a:solidFill>
            <a:schemeClr val="bg1"/>
          </a:solidFill>
          <a:latin typeface="Arial" charset="0"/>
        </a:defRPr>
      </a:lvl5pPr>
      <a:lvl6pPr marL="457200" algn="ctr" rtl="0" eaLnBrk="1" fontAlgn="base" hangingPunct="1">
        <a:spcBef>
          <a:spcPct val="0"/>
        </a:spcBef>
        <a:spcAft>
          <a:spcPct val="0"/>
        </a:spcAft>
        <a:defRPr sz="4400">
          <a:solidFill>
            <a:schemeClr val="bg1"/>
          </a:solidFill>
          <a:latin typeface="Arial" charset="0"/>
        </a:defRPr>
      </a:lvl6pPr>
      <a:lvl7pPr marL="914400" algn="ctr" rtl="0" eaLnBrk="1" fontAlgn="base" hangingPunct="1">
        <a:spcBef>
          <a:spcPct val="0"/>
        </a:spcBef>
        <a:spcAft>
          <a:spcPct val="0"/>
        </a:spcAft>
        <a:defRPr sz="4400">
          <a:solidFill>
            <a:schemeClr val="bg1"/>
          </a:solidFill>
          <a:latin typeface="Arial" charset="0"/>
        </a:defRPr>
      </a:lvl7pPr>
      <a:lvl8pPr marL="1371600" algn="ctr" rtl="0" eaLnBrk="1" fontAlgn="base" hangingPunct="1">
        <a:spcBef>
          <a:spcPct val="0"/>
        </a:spcBef>
        <a:spcAft>
          <a:spcPct val="0"/>
        </a:spcAft>
        <a:defRPr sz="4400">
          <a:solidFill>
            <a:schemeClr val="bg1"/>
          </a:solidFill>
          <a:latin typeface="Arial" charset="0"/>
        </a:defRPr>
      </a:lvl8pPr>
      <a:lvl9pPr marL="1828800" algn="ctr" rtl="0" eaLnBrk="1" fontAlgn="base" hangingPunct="1">
        <a:spcBef>
          <a:spcPct val="0"/>
        </a:spcBef>
        <a:spcAft>
          <a:spcPct val="0"/>
        </a:spcAft>
        <a:defRPr sz="4400">
          <a:solidFill>
            <a:schemeClr val="bg1"/>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pearsonhighered.com/kroenk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cid:3287383400_217756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1" y="2362200"/>
            <a:ext cx="3352800" cy="3800745"/>
          </a:xfrm>
          <a:prstGeom prst="rect">
            <a:avLst/>
          </a:prstGeom>
        </p:spPr>
      </p:pic>
      <p:sp>
        <p:nvSpPr>
          <p:cNvPr id="15363" name="Rectangle 2"/>
          <p:cNvSpPr>
            <a:spLocks noGrp="1" noChangeArrowheads="1"/>
          </p:cNvSpPr>
          <p:nvPr>
            <p:ph type="ctrTitle"/>
          </p:nvPr>
        </p:nvSpPr>
        <p:spPr>
          <a:xfrm>
            <a:off x="0" y="0"/>
            <a:ext cx="9144000" cy="2362200"/>
          </a:xfrm>
          <a:solidFill>
            <a:srgbClr val="5F978D"/>
          </a:solidFill>
        </p:spPr>
        <p:txBody>
          <a:bodyPr/>
          <a:lstStyle/>
          <a:p>
            <a:pPr eaLnBrk="1" hangingPunct="1">
              <a:spcBef>
                <a:spcPct val="20000"/>
              </a:spcBef>
              <a:defRPr/>
            </a:pPr>
            <a:r>
              <a:rPr lang="en-US" sz="4000" dirty="0" smtClean="0"/>
              <a:t/>
            </a:r>
            <a:br>
              <a:rPr lang="en-US" sz="4000" dirty="0" smtClean="0"/>
            </a:br>
            <a:r>
              <a:rPr lang="en-US" sz="4000" dirty="0" smtClean="0">
                <a:latin typeface="Calibri" pitchFamily="34" charset="0"/>
                <a:cs typeface="Calibri" pitchFamily="34" charset="0"/>
              </a:rPr>
              <a:t>David M. Kroenke and David J. Auer</a:t>
            </a:r>
            <a:br>
              <a:rPr lang="en-US" sz="4000" dirty="0" smtClean="0">
                <a:latin typeface="Calibri" pitchFamily="34" charset="0"/>
                <a:cs typeface="Calibri" pitchFamily="34" charset="0"/>
              </a:rPr>
            </a:br>
            <a:r>
              <a:rPr lang="en-US" sz="4000" dirty="0" smtClean="0">
                <a:latin typeface="Calibri" pitchFamily="34" charset="0"/>
                <a:cs typeface="Calibri" pitchFamily="34" charset="0"/>
              </a:rPr>
              <a:t>Database Processing:</a:t>
            </a:r>
            <a:br>
              <a:rPr lang="en-US" sz="4000" dirty="0" smtClean="0">
                <a:latin typeface="Calibri" pitchFamily="34" charset="0"/>
                <a:cs typeface="Calibri" pitchFamily="34" charset="0"/>
              </a:rPr>
            </a:br>
            <a:r>
              <a:rPr lang="en-US" sz="3200" dirty="0" smtClean="0">
                <a:solidFill>
                  <a:schemeClr val="bg1">
                    <a:lumMod val="85000"/>
                  </a:schemeClr>
                </a:solidFill>
                <a:latin typeface="Calibri" pitchFamily="34" charset="0"/>
                <a:cs typeface="Calibri" pitchFamily="34" charset="0"/>
              </a:rPr>
              <a:t>Fundamentals, Design, and Implementation</a:t>
            </a:r>
            <a:r>
              <a:rPr lang="en-US" sz="4000" dirty="0" smtClean="0">
                <a:solidFill>
                  <a:srgbClr val="B3B3B3"/>
                </a:solidFill>
                <a:latin typeface="Calibri" pitchFamily="34" charset="0"/>
                <a:cs typeface="Calibri" pitchFamily="34" charset="0"/>
              </a:rPr>
              <a:t/>
            </a:r>
            <a:br>
              <a:rPr lang="en-US" sz="4000" dirty="0" smtClean="0">
                <a:solidFill>
                  <a:srgbClr val="B3B3B3"/>
                </a:solidFill>
                <a:latin typeface="Calibri" pitchFamily="34" charset="0"/>
                <a:cs typeface="Calibri" pitchFamily="34" charset="0"/>
              </a:rPr>
            </a:br>
            <a:endParaRPr lang="en-US" sz="4000" dirty="0" smtClean="0">
              <a:latin typeface="Calibri" pitchFamily="34" charset="0"/>
              <a:cs typeface="Calibri" pitchFamily="34" charset="0"/>
            </a:endParaRPr>
          </a:p>
        </p:txBody>
      </p:sp>
      <p:sp>
        <p:nvSpPr>
          <p:cNvPr id="15362" name="Rectangle 5"/>
          <p:cNvSpPr>
            <a:spLocks noChangeArrowheads="1"/>
          </p:cNvSpPr>
          <p:nvPr/>
        </p:nvSpPr>
        <p:spPr bwMode="auto">
          <a:xfrm>
            <a:off x="3352800" y="2362200"/>
            <a:ext cx="5791200" cy="3810000"/>
          </a:xfrm>
          <a:prstGeom prst="rect">
            <a:avLst/>
          </a:prstGeom>
          <a:noFill/>
          <a:ln w="9525">
            <a:noFill/>
            <a:miter lim="800000"/>
            <a:headEnd/>
            <a:tailEnd/>
          </a:ln>
        </p:spPr>
        <p:txBody>
          <a:bodyPr/>
          <a:lstStyle/>
          <a:p>
            <a:pPr algn="ctr">
              <a:spcBef>
                <a:spcPct val="20000"/>
              </a:spcBef>
            </a:pPr>
            <a:endParaRPr lang="en-US" sz="1000" b="1" dirty="0">
              <a:solidFill>
                <a:srgbClr val="3399FF"/>
              </a:solidFill>
            </a:endParaRPr>
          </a:p>
          <a:p>
            <a:pPr algn="ctr">
              <a:spcBef>
                <a:spcPct val="20000"/>
              </a:spcBef>
            </a:pPr>
            <a:r>
              <a:rPr lang="en-US" sz="3600" b="1" dirty="0">
                <a:solidFill>
                  <a:srgbClr val="D57A15"/>
                </a:solidFill>
                <a:latin typeface="Calibri" pitchFamily="34" charset="0"/>
                <a:cs typeface="Calibri" pitchFamily="34" charset="0"/>
              </a:rPr>
              <a:t>Chapter </a:t>
            </a:r>
            <a:r>
              <a:rPr lang="en-US" sz="3600" b="1" dirty="0" smtClean="0">
                <a:solidFill>
                  <a:srgbClr val="D57A15"/>
                </a:solidFill>
                <a:latin typeface="Calibri" pitchFamily="34" charset="0"/>
                <a:cs typeface="Calibri" pitchFamily="34" charset="0"/>
              </a:rPr>
              <a:t>Ten:</a:t>
            </a:r>
            <a:endParaRPr lang="en-US" sz="3600" b="1" dirty="0">
              <a:solidFill>
                <a:srgbClr val="D57A15"/>
              </a:solidFill>
              <a:latin typeface="Calibri" pitchFamily="34" charset="0"/>
              <a:cs typeface="Calibri" pitchFamily="34" charset="0"/>
            </a:endParaRPr>
          </a:p>
          <a:p>
            <a:pPr algn="ctr" eaLnBrk="1" hangingPunct="1">
              <a:spcBef>
                <a:spcPts val="600"/>
              </a:spcBef>
            </a:pPr>
            <a:r>
              <a:rPr lang="en-US" sz="4000" b="1" dirty="0" smtClean="0">
                <a:solidFill>
                  <a:srgbClr val="5F978D"/>
                </a:solidFill>
                <a:latin typeface="Calibri" panose="020F0502020204030204" pitchFamily="34" charset="0"/>
                <a:ea typeface="Calibri" panose="020F0502020204030204" pitchFamily="34" charset="0"/>
                <a:cs typeface="Calibri" panose="020F0502020204030204" pitchFamily="34" charset="0"/>
              </a:rPr>
              <a:t>Managing </a:t>
            </a:r>
            <a:r>
              <a:rPr lang="en-US" sz="4000" b="1" dirty="0">
                <a:solidFill>
                  <a:srgbClr val="5F978D"/>
                </a:solidFill>
                <a:latin typeface="Calibri" panose="020F0502020204030204" pitchFamily="34" charset="0"/>
                <a:ea typeface="Calibri" panose="020F0502020204030204" pitchFamily="34" charset="0"/>
                <a:cs typeface="Calibri" panose="020F0502020204030204" pitchFamily="34" charset="0"/>
              </a:rPr>
              <a:t>Databases with</a:t>
            </a:r>
          </a:p>
          <a:p>
            <a:pPr algn="ctr" eaLnBrk="1" hangingPunct="1">
              <a:spcBef>
                <a:spcPts val="600"/>
              </a:spcBef>
            </a:pPr>
            <a:r>
              <a:rPr lang="en-US" sz="4000" b="1" dirty="0">
                <a:solidFill>
                  <a:srgbClr val="5F978D"/>
                </a:solidFill>
                <a:latin typeface="Calibri" panose="020F0502020204030204" pitchFamily="34" charset="0"/>
                <a:ea typeface="Calibri" panose="020F0502020204030204" pitchFamily="34" charset="0"/>
                <a:cs typeface="Calibri" panose="020F0502020204030204" pitchFamily="34" charset="0"/>
              </a:rPr>
              <a:t>SQL Server </a:t>
            </a:r>
            <a:r>
              <a:rPr lang="en-US" sz="4000" b="1" dirty="0" smtClean="0">
                <a:solidFill>
                  <a:srgbClr val="5F978D"/>
                </a:solidFill>
                <a:latin typeface="Calibri" panose="020F0502020204030204" pitchFamily="34" charset="0"/>
                <a:ea typeface="Calibri" panose="020F0502020204030204" pitchFamily="34" charset="0"/>
                <a:cs typeface="Calibri" panose="020F0502020204030204" pitchFamily="34" charset="0"/>
              </a:rPr>
              <a:t>2014,</a:t>
            </a:r>
            <a:endParaRPr lang="en-US" sz="4000" b="1" dirty="0">
              <a:solidFill>
                <a:srgbClr val="5F978D"/>
              </a:solidFill>
              <a:latin typeface="Calibri" panose="020F0502020204030204" pitchFamily="34" charset="0"/>
              <a:ea typeface="Calibri" panose="020F0502020204030204" pitchFamily="34" charset="0"/>
              <a:cs typeface="Calibri" panose="020F0502020204030204" pitchFamily="34" charset="0"/>
            </a:endParaRPr>
          </a:p>
          <a:p>
            <a:pPr algn="ctr" eaLnBrk="1" hangingPunct="1">
              <a:spcBef>
                <a:spcPts val="600"/>
              </a:spcBef>
            </a:pPr>
            <a:r>
              <a:rPr lang="en-US" sz="4000" b="1" dirty="0">
                <a:solidFill>
                  <a:srgbClr val="5F978D"/>
                </a:solidFill>
                <a:latin typeface="Calibri" panose="020F0502020204030204" pitchFamily="34" charset="0"/>
                <a:ea typeface="Calibri" panose="020F0502020204030204" pitchFamily="34" charset="0"/>
                <a:cs typeface="Calibri" panose="020F0502020204030204" pitchFamily="34" charset="0"/>
              </a:rPr>
              <a:t> Oracle </a:t>
            </a:r>
            <a:r>
              <a:rPr lang="en-US" sz="4000" b="1" dirty="0" smtClean="0">
                <a:solidFill>
                  <a:srgbClr val="5F978D"/>
                </a:solidFill>
                <a:latin typeface="Calibri" panose="020F0502020204030204" pitchFamily="34" charset="0"/>
                <a:ea typeface="Calibri" panose="020F0502020204030204" pitchFamily="34" charset="0"/>
                <a:cs typeface="Calibri" panose="020F0502020204030204" pitchFamily="34" charset="0"/>
              </a:rPr>
              <a:t>Database,</a:t>
            </a:r>
            <a:endParaRPr lang="en-US" sz="4000" b="1" dirty="0">
              <a:solidFill>
                <a:srgbClr val="5F978D"/>
              </a:solidFill>
              <a:latin typeface="Calibri" panose="020F0502020204030204" pitchFamily="34" charset="0"/>
              <a:ea typeface="Calibri" panose="020F0502020204030204" pitchFamily="34" charset="0"/>
              <a:cs typeface="Calibri" panose="020F0502020204030204" pitchFamily="34" charset="0"/>
            </a:endParaRPr>
          </a:p>
          <a:p>
            <a:pPr algn="ctr" eaLnBrk="1" hangingPunct="1">
              <a:spcBef>
                <a:spcPts val="600"/>
              </a:spcBef>
            </a:pPr>
            <a:r>
              <a:rPr lang="en-US" sz="4000" b="1" dirty="0">
                <a:solidFill>
                  <a:srgbClr val="5F978D"/>
                </a:solidFill>
                <a:latin typeface="Calibri" panose="020F0502020204030204" pitchFamily="34" charset="0"/>
                <a:ea typeface="Calibri" panose="020F0502020204030204" pitchFamily="34" charset="0"/>
                <a:cs typeface="Calibri" panose="020F0502020204030204" pitchFamily="34" charset="0"/>
              </a:rPr>
              <a:t> and MySQL 5.6 </a:t>
            </a:r>
            <a:endParaRPr lang="en-US" sz="4000" b="1" dirty="0">
              <a:solidFill>
                <a:srgbClr val="5F978D"/>
              </a:solidFill>
              <a:latin typeface="Calibri" pitchFamily="34" charset="0"/>
              <a:cs typeface="Calibri" pitchFamily="34" charset="0"/>
            </a:endParaRPr>
          </a:p>
          <a:p>
            <a:pPr>
              <a:spcBef>
                <a:spcPct val="20000"/>
              </a:spcBef>
            </a:pPr>
            <a:r>
              <a:rPr lang="en-US" sz="4000" b="1" dirty="0"/>
              <a:t>	</a:t>
            </a:r>
          </a:p>
        </p:txBody>
      </p:sp>
      <p:sp>
        <p:nvSpPr>
          <p:cNvPr id="2055" name="Rectangle 7"/>
          <p:cNvSpPr>
            <a:spLocks noChangeArrowheads="1"/>
          </p:cNvSpPr>
          <p:nvPr/>
        </p:nvSpPr>
        <p:spPr bwMode="auto">
          <a:xfrm>
            <a:off x="457200" y="1524000"/>
            <a:ext cx="8001000" cy="1600200"/>
          </a:xfrm>
          <a:prstGeom prst="rect">
            <a:avLst/>
          </a:prstGeom>
          <a:noFill/>
          <a:ln w="9525">
            <a:noFill/>
            <a:miter lim="800000"/>
            <a:headEnd/>
            <a:tailEnd/>
          </a:ln>
          <a:effectLst/>
        </p:spPr>
        <p:txBody>
          <a:bodyPr/>
          <a:lstStyle/>
          <a:p>
            <a:pPr>
              <a:spcBef>
                <a:spcPct val="20000"/>
              </a:spcBef>
              <a:defRPr/>
            </a:pPr>
            <a:endParaRPr lang="en-US" sz="3200" dirty="0">
              <a:solidFill>
                <a:schemeClr val="bg2">
                  <a:lumMod val="60000"/>
                  <a:lumOff val="40000"/>
                </a:schemeClr>
              </a:solidFill>
              <a:cs typeface="+mn-cs"/>
            </a:endParaRPr>
          </a:p>
        </p:txBody>
      </p:sp>
      <p:cxnSp>
        <p:nvCxnSpPr>
          <p:cNvPr id="10" name="Straight Connector 9"/>
          <p:cNvCxnSpPr/>
          <p:nvPr/>
        </p:nvCxnSpPr>
        <p:spPr>
          <a:xfrm>
            <a:off x="0" y="23622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977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Chapters</a:t>
            </a:r>
            <a:endParaRPr lang="en-US" dirty="0"/>
          </a:p>
        </p:txBody>
      </p:sp>
      <p:sp>
        <p:nvSpPr>
          <p:cNvPr id="3" name="Content Placeholder 2"/>
          <p:cNvSpPr>
            <a:spLocks noGrp="1"/>
          </p:cNvSpPr>
          <p:nvPr>
            <p:ph idx="1"/>
          </p:nvPr>
        </p:nvSpPr>
        <p:spPr/>
        <p:txBody>
          <a:bodyPr/>
          <a:lstStyle/>
          <a:p>
            <a:r>
              <a:rPr lang="en-US" dirty="0" smtClean="0"/>
              <a:t>The material on these DBMS products </a:t>
            </a:r>
            <a:r>
              <a:rPr lang="en-US" dirty="0"/>
              <a:t>is covered in depth </a:t>
            </a:r>
            <a:r>
              <a:rPr lang="en-US" dirty="0" smtClean="0"/>
              <a:t>in </a:t>
            </a:r>
            <a:r>
              <a:rPr lang="en-US" dirty="0"/>
              <a:t>three separate </a:t>
            </a:r>
            <a:r>
              <a:rPr lang="en-US" dirty="0" smtClean="0"/>
              <a:t>online chapters</a:t>
            </a:r>
            <a:r>
              <a:rPr lang="en-US" dirty="0"/>
              <a:t>:</a:t>
            </a:r>
          </a:p>
          <a:p>
            <a:pPr lvl="1"/>
            <a:r>
              <a:rPr lang="en-US" dirty="0" smtClean="0">
                <a:solidFill>
                  <a:srgbClr val="0099CC"/>
                </a:solidFill>
              </a:rPr>
              <a:t>Microsoft </a:t>
            </a:r>
            <a:r>
              <a:rPr lang="en-US" dirty="0">
                <a:solidFill>
                  <a:srgbClr val="0099CC"/>
                </a:solidFill>
              </a:rPr>
              <a:t>SQL Server </a:t>
            </a:r>
            <a:r>
              <a:rPr lang="en-US" dirty="0" smtClean="0">
                <a:solidFill>
                  <a:srgbClr val="0099CC"/>
                </a:solidFill>
              </a:rPr>
              <a:t>2014</a:t>
            </a:r>
            <a:r>
              <a:rPr lang="en-US" dirty="0" smtClean="0"/>
              <a:t> </a:t>
            </a:r>
            <a:r>
              <a:rPr lang="en-US" dirty="0"/>
              <a:t>in online </a:t>
            </a:r>
            <a:r>
              <a:rPr lang="en-US" dirty="0">
                <a:solidFill>
                  <a:srgbClr val="0099CC"/>
                </a:solidFill>
              </a:rPr>
              <a:t>Chapter 10A</a:t>
            </a:r>
          </a:p>
          <a:p>
            <a:pPr lvl="1"/>
            <a:r>
              <a:rPr lang="en-US" dirty="0" smtClean="0">
                <a:solidFill>
                  <a:srgbClr val="0099CC"/>
                </a:solidFill>
              </a:rPr>
              <a:t>Oracle </a:t>
            </a:r>
            <a:r>
              <a:rPr lang="en-US" dirty="0">
                <a:solidFill>
                  <a:srgbClr val="0099CC"/>
                </a:solidFill>
              </a:rPr>
              <a:t>Database </a:t>
            </a:r>
            <a:r>
              <a:rPr lang="en-US" dirty="0" smtClean="0">
                <a:solidFill>
                  <a:srgbClr val="0099CC"/>
                </a:solidFill>
              </a:rPr>
              <a:t>12</a:t>
            </a:r>
            <a:r>
              <a:rPr lang="en-US" i="1" dirty="0" smtClean="0">
                <a:solidFill>
                  <a:srgbClr val="0099CC"/>
                </a:solidFill>
              </a:rPr>
              <a:t>c </a:t>
            </a:r>
            <a:r>
              <a:rPr lang="en-US" dirty="0" smtClean="0"/>
              <a:t>and </a:t>
            </a:r>
            <a:r>
              <a:rPr lang="en-US" dirty="0" smtClean="0">
                <a:solidFill>
                  <a:srgbClr val="0099CC"/>
                </a:solidFill>
              </a:rPr>
              <a:t>Oracle </a:t>
            </a:r>
            <a:r>
              <a:rPr lang="en-US" dirty="0">
                <a:solidFill>
                  <a:srgbClr val="0099CC"/>
                </a:solidFill>
              </a:rPr>
              <a:t>Database Express Edition 11</a:t>
            </a:r>
            <a:r>
              <a:rPr lang="en-US" i="1" dirty="0" smtClean="0">
                <a:solidFill>
                  <a:srgbClr val="0099CC"/>
                </a:solidFill>
              </a:rPr>
              <a:t>g</a:t>
            </a:r>
            <a:r>
              <a:rPr lang="en-US" dirty="0" smtClean="0">
                <a:solidFill>
                  <a:srgbClr val="0099CC"/>
                </a:solidFill>
              </a:rPr>
              <a:t> Release </a:t>
            </a:r>
            <a:r>
              <a:rPr lang="en-US" dirty="0">
                <a:solidFill>
                  <a:srgbClr val="0099CC"/>
                </a:solidFill>
              </a:rPr>
              <a:t>2 </a:t>
            </a:r>
            <a:r>
              <a:rPr lang="en-US" dirty="0" smtClean="0">
                <a:solidFill>
                  <a:srgbClr val="0099CC"/>
                </a:solidFill>
              </a:rPr>
              <a:t>(Oracle Database XE) </a:t>
            </a:r>
            <a:r>
              <a:rPr lang="en-US" dirty="0" smtClean="0"/>
              <a:t>in </a:t>
            </a:r>
            <a:r>
              <a:rPr lang="en-US" dirty="0"/>
              <a:t>online </a:t>
            </a:r>
            <a:r>
              <a:rPr lang="en-US" dirty="0">
                <a:solidFill>
                  <a:srgbClr val="0099CC"/>
                </a:solidFill>
              </a:rPr>
              <a:t>Chapter 10B</a:t>
            </a:r>
          </a:p>
          <a:p>
            <a:pPr lvl="1"/>
            <a:r>
              <a:rPr lang="en-US" dirty="0" smtClean="0">
                <a:solidFill>
                  <a:srgbClr val="0099CC"/>
                </a:solidFill>
              </a:rPr>
              <a:t>MySQL </a:t>
            </a:r>
            <a:r>
              <a:rPr lang="en-US" dirty="0">
                <a:solidFill>
                  <a:srgbClr val="0099CC"/>
                </a:solidFill>
              </a:rPr>
              <a:t>5.6 </a:t>
            </a:r>
            <a:r>
              <a:rPr lang="en-US" dirty="0"/>
              <a:t>in online </a:t>
            </a:r>
            <a:r>
              <a:rPr lang="en-US" dirty="0">
                <a:solidFill>
                  <a:srgbClr val="0099CC"/>
                </a:solidFill>
              </a:rPr>
              <a:t>Chapter 10C</a:t>
            </a:r>
          </a:p>
        </p:txBody>
      </p:sp>
      <p:sp>
        <p:nvSpPr>
          <p:cNvPr id="6" name="Slide Number Placeholder 5"/>
          <p:cNvSpPr>
            <a:spLocks noGrp="1"/>
          </p:cNvSpPr>
          <p:nvPr>
            <p:ph type="sldNum" sz="quarter" idx="11"/>
          </p:nvPr>
        </p:nvSpPr>
        <p:spPr/>
        <p:txBody>
          <a:bodyPr/>
          <a:lstStyle/>
          <a:p>
            <a:r>
              <a:rPr lang="en-US" dirty="0" smtClean="0"/>
              <a:t>10-</a:t>
            </a:r>
            <a:fld id="{66CAE269-3BC7-40D2-A5FD-60A2B66A5480}" type="slidenum">
              <a:rPr lang="en-US" smtClean="0"/>
              <a:pPr/>
              <a:t>2</a:t>
            </a:fld>
            <a:endParaRPr lang="en-US" dirty="0" smtClean="0"/>
          </a:p>
          <a:p>
            <a:endParaRPr lang="en-US" dirty="0"/>
          </a:p>
        </p:txBody>
      </p:sp>
      <p:sp>
        <p:nvSpPr>
          <p:cNvPr id="7" name="Footer Placeholder 6"/>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Tree>
    <p:extLst>
      <p:ext uri="{BB962C8B-B14F-4D97-AF65-F5344CB8AC3E}">
        <p14:creationId xmlns:p14="http://schemas.microsoft.com/office/powerpoint/2010/main" val="241680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Online Chapters</a:t>
            </a:r>
            <a:endParaRPr lang="en-US" dirty="0"/>
          </a:p>
        </p:txBody>
      </p:sp>
      <p:sp>
        <p:nvSpPr>
          <p:cNvPr id="3" name="Content Placeholder 2"/>
          <p:cNvSpPr>
            <a:spLocks noGrp="1"/>
          </p:cNvSpPr>
          <p:nvPr>
            <p:ph idx="1"/>
          </p:nvPr>
        </p:nvSpPr>
        <p:spPr/>
        <p:txBody>
          <a:bodyPr/>
          <a:lstStyle/>
          <a:p>
            <a:r>
              <a:rPr lang="en-US" dirty="0" smtClean="0"/>
              <a:t>Download the online</a:t>
            </a:r>
            <a:r>
              <a:rPr lang="en-US" dirty="0"/>
              <a:t> </a:t>
            </a:r>
            <a:r>
              <a:rPr lang="en-US" dirty="0" smtClean="0"/>
              <a:t>chapter(s) for the DBMS product your are working with from:</a:t>
            </a:r>
            <a:endParaRPr lang="en-US" dirty="0"/>
          </a:p>
          <a:p>
            <a:pPr marL="457200" lvl="1" indent="0" algn="ctr">
              <a:buNone/>
            </a:pPr>
            <a:r>
              <a:rPr lang="en-US" dirty="0" smtClean="0">
                <a:solidFill>
                  <a:srgbClr val="0099CC"/>
                </a:solidFill>
                <a:hlinkClick r:id="rId2"/>
              </a:rPr>
              <a:t>http://www.pearsonhighered.com/kroenke</a:t>
            </a:r>
            <a:endParaRPr lang="en-US" dirty="0">
              <a:solidFill>
                <a:srgbClr val="0099CC"/>
              </a:solidFill>
            </a:endParaRPr>
          </a:p>
        </p:txBody>
      </p:sp>
      <p:sp>
        <p:nvSpPr>
          <p:cNvPr id="6" name="Slide Number Placeholder 5"/>
          <p:cNvSpPr>
            <a:spLocks noGrp="1"/>
          </p:cNvSpPr>
          <p:nvPr>
            <p:ph type="sldNum" sz="quarter" idx="11"/>
          </p:nvPr>
        </p:nvSpPr>
        <p:spPr/>
        <p:txBody>
          <a:bodyPr/>
          <a:lstStyle/>
          <a:p>
            <a:r>
              <a:rPr lang="en-US" smtClean="0"/>
              <a:t>10-</a:t>
            </a:r>
            <a:fld id="{66CAE269-3BC7-40D2-A5FD-60A2B66A5480}" type="slidenum">
              <a:rPr lang="en-US" smtClean="0"/>
              <a:pPr/>
              <a:t>3</a:t>
            </a:fld>
            <a:endParaRPr lang="en-US" smtClean="0"/>
          </a:p>
          <a:p>
            <a:endParaRPr lang="en-US" dirty="0"/>
          </a:p>
        </p:txBody>
      </p:sp>
      <p:sp>
        <p:nvSpPr>
          <p:cNvPr id="7" name="Footer Placeholder 6"/>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Tree>
    <p:extLst>
      <p:ext uri="{BB962C8B-B14F-4D97-AF65-F5344CB8AC3E}">
        <p14:creationId xmlns:p14="http://schemas.microsoft.com/office/powerpoint/2010/main" val="824669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type="title"/>
          </p:nvPr>
        </p:nvSpPr>
        <p:spPr>
          <a:xfrm>
            <a:off x="0" y="0"/>
            <a:ext cx="9144000" cy="2514600"/>
          </a:xfrm>
        </p:spPr>
        <p:txBody>
          <a:bodyPr/>
          <a:lstStyle/>
          <a:p>
            <a:pPr eaLnBrk="1" hangingPunct="1"/>
            <a:r>
              <a:rPr lang="en-US" sz="3600" dirty="0" smtClean="0"/>
              <a:t/>
            </a:r>
            <a:br>
              <a:rPr lang="en-US" sz="3600" dirty="0" smtClean="0"/>
            </a:br>
            <a:r>
              <a:rPr lang="en-US" sz="3600" dirty="0" smtClean="0">
                <a:latin typeface="Calibri" panose="020F0502020204030204" pitchFamily="34" charset="0"/>
                <a:ea typeface="Calibri" panose="020F0502020204030204" pitchFamily="34" charset="0"/>
                <a:cs typeface="Calibri" panose="020F0502020204030204" pitchFamily="34" charset="0"/>
              </a:rPr>
              <a:t>David </a:t>
            </a:r>
            <a:r>
              <a:rPr lang="en-US" sz="3600" dirty="0" err="1" smtClean="0">
                <a:latin typeface="Calibri" panose="020F0502020204030204" pitchFamily="34" charset="0"/>
                <a:ea typeface="Calibri" panose="020F0502020204030204" pitchFamily="34" charset="0"/>
                <a:cs typeface="Calibri" panose="020F0502020204030204" pitchFamily="34" charset="0"/>
              </a:rPr>
              <a:t>Kroenke</a:t>
            </a:r>
            <a:r>
              <a:rPr lang="en-US" sz="3600" dirty="0" smtClean="0">
                <a:latin typeface="Calibri" panose="020F0502020204030204" pitchFamily="34" charset="0"/>
                <a:ea typeface="Calibri" panose="020F0502020204030204" pitchFamily="34" charset="0"/>
                <a:cs typeface="Calibri" panose="020F0502020204030204" pitchFamily="34" charset="0"/>
              </a:rPr>
              <a:t> and David Auer</a:t>
            </a:r>
            <a:r>
              <a:rPr lang="en-US" sz="3600" dirty="0" smtClean="0"/>
              <a:t/>
            </a:r>
            <a:br>
              <a:rPr lang="en-US" sz="3600" dirty="0" smtClean="0"/>
            </a:br>
            <a:r>
              <a:rPr lang="en-US" sz="4000" dirty="0" smtClean="0"/>
              <a:t> </a:t>
            </a:r>
            <a:r>
              <a:rPr lang="en-US" sz="4000" dirty="0" smtClean="0">
                <a:latin typeface="Calibri" panose="020F0502020204030204" pitchFamily="34" charset="0"/>
                <a:ea typeface="Calibri" panose="020F0502020204030204" pitchFamily="34" charset="0"/>
                <a:cs typeface="Calibri" panose="020F0502020204030204" pitchFamily="34" charset="0"/>
              </a:rPr>
              <a:t>Database Processing</a:t>
            </a:r>
            <a:r>
              <a:rPr lang="en-US" sz="4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r>
            <a:br>
              <a:rPr lang="en-US" sz="4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3200" dirty="0" smtClean="0">
                <a:latin typeface="Calibri" panose="020F0502020204030204" pitchFamily="34" charset="0"/>
                <a:ea typeface="Calibri" panose="020F0502020204030204" pitchFamily="34" charset="0"/>
                <a:cs typeface="Calibri" panose="020F0502020204030204" pitchFamily="34" charset="0"/>
              </a:rPr>
              <a:t>Fundamentals, Design, and Implementation</a:t>
            </a:r>
            <a:br>
              <a:rPr lang="en-US" sz="3200" dirty="0" smtClean="0">
                <a:latin typeface="Calibri" panose="020F0502020204030204" pitchFamily="34" charset="0"/>
                <a:ea typeface="Calibri" panose="020F0502020204030204" pitchFamily="34" charset="0"/>
                <a:cs typeface="Calibri" panose="020F0502020204030204" pitchFamily="34" charset="0"/>
              </a:rPr>
            </a:br>
            <a:r>
              <a:rPr lang="en-US" sz="3200" dirty="0" smtClean="0">
                <a:latin typeface="Calibri" panose="020F0502020204030204" pitchFamily="34" charset="0"/>
                <a:ea typeface="Calibri" panose="020F0502020204030204" pitchFamily="34" charset="0"/>
                <a:cs typeface="Calibri" panose="020F0502020204030204" pitchFamily="34" charset="0"/>
              </a:rPr>
              <a:t> (14th Edition) </a:t>
            </a:r>
            <a:r>
              <a:rPr lang="en-US" sz="3200" dirty="0" smtClean="0">
                <a:solidFill>
                  <a:srgbClr val="CCCCCC"/>
                </a:solidFill>
              </a:rPr>
              <a:t/>
            </a:r>
            <a:br>
              <a:rPr lang="en-US" sz="3200" dirty="0" smtClean="0">
                <a:solidFill>
                  <a:srgbClr val="CCCCCC"/>
                </a:solidFill>
              </a:rPr>
            </a:br>
            <a:endParaRPr lang="en-US" sz="3200" dirty="0" smtClean="0">
              <a:solidFill>
                <a:srgbClr val="CCCCCC"/>
              </a:solidFill>
            </a:endParaRPr>
          </a:p>
        </p:txBody>
      </p:sp>
      <p:sp>
        <p:nvSpPr>
          <p:cNvPr id="97283" name="Rectangle 4"/>
          <p:cNvSpPr>
            <a:spLocks noGrp="1" noChangeArrowheads="1"/>
          </p:cNvSpPr>
          <p:nvPr>
            <p:ph idx="1"/>
          </p:nvPr>
        </p:nvSpPr>
        <p:spPr>
          <a:xfrm>
            <a:off x="457200" y="3581400"/>
            <a:ext cx="8229600" cy="990600"/>
          </a:xfrm>
        </p:spPr>
        <p:txBody>
          <a:bodyPr/>
          <a:lstStyle/>
          <a:p>
            <a:pPr algn="ctr" eaLnBrk="1" hangingPunct="1">
              <a:lnSpc>
                <a:spcPct val="80000"/>
              </a:lnSpc>
              <a:buFontTx/>
              <a:buNone/>
            </a:pPr>
            <a:r>
              <a:rPr lang="en-US" b="1" dirty="0" smtClean="0">
                <a:solidFill>
                  <a:srgbClr val="7B7ABB"/>
                </a:solidFill>
                <a:latin typeface="Calibri" panose="020F0502020204030204" pitchFamily="34" charset="0"/>
                <a:ea typeface="Calibri" panose="020F0502020204030204" pitchFamily="34" charset="0"/>
                <a:cs typeface="Calibri" panose="020F0502020204030204" pitchFamily="34" charset="0"/>
              </a:rPr>
              <a:t>End of Presentation</a:t>
            </a:r>
            <a:r>
              <a:rPr lang="en-US" b="1" dirty="0" smtClean="0">
                <a:solidFill>
                  <a:srgbClr val="339966"/>
                </a:solidFill>
                <a:latin typeface="Calibri" panose="020F0502020204030204" pitchFamily="34" charset="0"/>
                <a:ea typeface="Calibri" panose="020F0502020204030204" pitchFamily="34" charset="0"/>
                <a:cs typeface="Calibri" panose="020F0502020204030204" pitchFamily="34" charset="0"/>
              </a:rPr>
              <a:t>:</a:t>
            </a:r>
          </a:p>
          <a:p>
            <a:pPr algn="ctr" eaLnBrk="1" hangingPunct="1">
              <a:lnSpc>
                <a:spcPct val="80000"/>
              </a:lnSpc>
              <a:buFontTx/>
              <a:buNone/>
            </a:pPr>
            <a:r>
              <a:rPr lang="en-US" b="1" dirty="0" smtClean="0">
                <a:solidFill>
                  <a:srgbClr val="D57A15"/>
                </a:solidFill>
                <a:latin typeface="Calibri" panose="020F0502020204030204" pitchFamily="34" charset="0"/>
                <a:ea typeface="Calibri" panose="020F0502020204030204" pitchFamily="34" charset="0"/>
                <a:cs typeface="Calibri" panose="020F0502020204030204" pitchFamily="34" charset="0"/>
              </a:rPr>
              <a:t>Chapter Ten</a:t>
            </a:r>
          </a:p>
        </p:txBody>
      </p:sp>
      <p:sp>
        <p:nvSpPr>
          <p:cNvPr id="4" name="Slide Number Placeholder 3"/>
          <p:cNvSpPr>
            <a:spLocks noGrp="1"/>
          </p:cNvSpPr>
          <p:nvPr>
            <p:ph type="sldNum" sz="quarter" idx="11"/>
          </p:nvPr>
        </p:nvSpPr>
        <p:spPr/>
        <p:txBody>
          <a:bodyPr/>
          <a:lstStyle/>
          <a:p>
            <a:r>
              <a:rPr lang="en-US" smtClean="0"/>
              <a:t>10-</a:t>
            </a:r>
            <a:fld id="{66CAE269-3BC7-40D2-A5FD-60A2B66A5480}" type="slidenum">
              <a:rPr lang="en-US" smtClean="0"/>
              <a:pPr/>
              <a:t>4</a:t>
            </a:fld>
            <a:endParaRPr lang="en-US" smtClean="0"/>
          </a:p>
          <a:p>
            <a:endParaRPr lang="en-US" dirty="0"/>
          </a:p>
        </p:txBody>
      </p:sp>
      <p:cxnSp>
        <p:nvCxnSpPr>
          <p:cNvPr id="7" name="Straight Connector 6"/>
          <p:cNvCxnSpPr/>
          <p:nvPr/>
        </p:nvCxnSpPr>
        <p:spPr>
          <a:xfrm>
            <a:off x="0" y="25146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defRPr/>
            </a:pPr>
            <a:endParaRPr lang="en-US" sz="1400" smtClean="0">
              <a:solidFill>
                <a:srgbClr val="000000"/>
              </a:solidFill>
              <a:effectLst>
                <a:outerShdw blurRad="38100" dist="38100" dir="2700000" algn="tl">
                  <a:srgbClr val="C0C0C0"/>
                </a:outerShdw>
              </a:effectLst>
              <a:cs typeface="Arial" charset="0"/>
            </a:endParaRPr>
          </a:p>
        </p:txBody>
      </p:sp>
      <p:pic>
        <p:nvPicPr>
          <p:cNvPr id="98308"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66800" y="381000"/>
            <a:ext cx="7242175" cy="2363788"/>
          </a:xfrm>
          <a:prstGeom prst="rect">
            <a:avLst/>
          </a:prstGeom>
          <a:solidFill>
            <a:schemeClr val="hlink"/>
          </a:solidFill>
          <a:ln w="9525">
            <a:solidFill>
              <a:schemeClr val="bg1"/>
            </a:solidFill>
            <a:miter lim="800000"/>
            <a:headEnd/>
            <a:tailEnd/>
          </a:ln>
        </p:spPr>
      </p:pic>
      <p:sp>
        <p:nvSpPr>
          <p:cNvPr id="98309" name="Rectangle 4"/>
          <p:cNvSpPr>
            <a:spLocks noChangeArrowheads="1"/>
          </p:cNvSpPr>
          <p:nvPr/>
        </p:nvSpPr>
        <p:spPr bwMode="auto">
          <a:xfrm>
            <a:off x="685800" y="2895600"/>
            <a:ext cx="75898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600">
                <a:solidFill>
                  <a:srgbClr val="000000"/>
                </a:solidFill>
                <a:cs typeface="Times New Roman" panose="02020603050405020304"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4" name="Slide Number Placeholder 3"/>
          <p:cNvSpPr>
            <a:spLocks noGrp="1"/>
          </p:cNvSpPr>
          <p:nvPr>
            <p:ph type="sldNum" sz="quarter" idx="11"/>
          </p:nvPr>
        </p:nvSpPr>
        <p:spPr/>
        <p:txBody>
          <a:bodyPr/>
          <a:lstStyle/>
          <a:p>
            <a:r>
              <a:rPr lang="en-US" smtClean="0"/>
              <a:t>10-</a:t>
            </a:r>
            <a:fld id="{66CAE269-3BC7-40D2-A5FD-60A2B66A5480}" type="slidenum">
              <a:rPr lang="en-US" smtClean="0"/>
              <a:pPr/>
              <a:t>5</a:t>
            </a:fld>
            <a:endParaRPr lang="en-US" smtClean="0"/>
          </a:p>
          <a:p>
            <a:endParaRPr lang="en-US" dirty="0"/>
          </a:p>
        </p:txBody>
      </p:sp>
      <p:sp>
        <p:nvSpPr>
          <p:cNvPr id="5" name="Footer Placeholder 4"/>
          <p:cNvSpPr>
            <a:spLocks noGrp="1"/>
          </p:cNvSpPr>
          <p:nvPr>
            <p:ph type="ftr" sz="quarter" idx="10"/>
          </p:nvPr>
        </p:nvSpPr>
        <p:spPr/>
        <p:txBody>
          <a:bodyPr/>
          <a:lstStyle/>
          <a:p>
            <a:pPr>
              <a:defRPr/>
            </a:pPr>
            <a:r>
              <a:rPr lang="en-US" smtClean="0">
                <a:solidFill>
                  <a:srgbClr val="D57A15"/>
                </a:solidFill>
              </a:rPr>
              <a:t>KROENKE AND AUER - DATABASE PROCESSING, 14th Edition  </a:t>
            </a:r>
            <a:r>
              <a:rPr lang="en-US" smtClean="0">
                <a:solidFill>
                  <a:srgbClr val="5F978D"/>
                </a:solidFill>
              </a:rPr>
              <a:t>© 2016 Pearson Education, Inc.</a:t>
            </a:r>
            <a:endParaRPr lang="en-US" dirty="0">
              <a:solidFill>
                <a:srgbClr val="5F978D"/>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heme-DBP-e14">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DBP-e14" id="{2DB1581F-277E-4DD0-9555-0CB721DF1E43}" vid="{BD7BB1DD-D028-4CA2-882E-F621F47C445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Theme-DBP-e14</Template>
  <TotalTime>732</TotalTime>
  <Words>225</Words>
  <Application>Microsoft Office PowerPoint</Application>
  <PresentationFormat>On-screen Show (4:3)</PresentationFormat>
  <Paragraphs>30</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Theme-DBP-e14</vt:lpstr>
      <vt:lpstr> David M. Kroenke and David J. Auer Database Processing: Fundamentals, Design, and Implementation </vt:lpstr>
      <vt:lpstr>Online Chapters</vt:lpstr>
      <vt:lpstr>Download Online Chapters</vt:lpstr>
      <vt:lpstr> David Kroenke and David Auer  Database Processing Fundamentals, Design, and Implementation  (14th Edition)  </vt:lpstr>
      <vt:lpstr>PowerPoint Presentation</vt:lpstr>
    </vt:vector>
  </TitlesOfParts>
  <Company>Western Washington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Kroenke-Auer-DBP-e14-PPT-Chapter-10</dc:title>
  <dc:creator>David J. Auer</dc:creator>
  <cp:lastModifiedBy>Kim Norbuta</cp:lastModifiedBy>
  <cp:revision>134</cp:revision>
  <dcterms:created xsi:type="dcterms:W3CDTF">2005-01-24T23:48:45Z</dcterms:created>
  <dcterms:modified xsi:type="dcterms:W3CDTF">2015-09-14T14:35:30Z</dcterms:modified>
</cp:coreProperties>
</file>