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p:scale>
          <a:sx n="97" d="100"/>
          <a:sy n="97" d="100"/>
        </p:scale>
        <p:origin x="1160"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3/9/18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3/9/18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2qQTXp4rBE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44958B8-57B6-4B37-8A18-D54A32EC2D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5207A54-3B79-4B4F-AFC3-754E80F1020C}"/>
              </a:ext>
            </a:extLst>
          </p:cNvPr>
          <p:cNvPicPr>
            <a:picLocks noChangeAspect="1"/>
          </p:cNvPicPr>
          <p:nvPr/>
        </p:nvPicPr>
        <p:blipFill rotWithShape="1">
          <a:blip r:embed="rId3"/>
          <a:srcRect r="-2" b="21397"/>
          <a:stretch/>
        </p:blipFill>
        <p:spPr>
          <a:xfrm>
            <a:off x="486138" y="488137"/>
            <a:ext cx="11227442" cy="5883295"/>
          </a:xfrm>
          <a:prstGeom prst="rect">
            <a:avLst/>
          </a:prstGeom>
        </p:spPr>
      </p:pic>
      <p:sp>
        <p:nvSpPr>
          <p:cNvPr id="27" name="Rectangle 26">
            <a:extLst>
              <a:ext uri="{FF2B5EF4-FFF2-40B4-BE49-F238E27FC236}">
                <a16:creationId xmlns:a16="http://schemas.microsoft.com/office/drawing/2014/main" id="{B7E4A740-3A69-42A5-8AC0-3905D518F4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29" name="Group 28">
            <a:extLst>
              <a:ext uri="{FF2B5EF4-FFF2-40B4-BE49-F238E27FC236}">
                <a16:creationId xmlns:a16="http://schemas.microsoft.com/office/drawing/2014/main" id="{8283C010-53D7-404B-9300-DB1BAE1EAE9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30" name="Rounded Rectangle 21">
              <a:extLst>
                <a:ext uri="{FF2B5EF4-FFF2-40B4-BE49-F238E27FC236}">
                  <a16:creationId xmlns:a16="http://schemas.microsoft.com/office/drawing/2014/main" id="{DFC03671-D6D3-4BA9-AD3E-6ADE11D07CEC}"/>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31" name="Picture 30">
              <a:extLst>
                <a:ext uri="{FF2B5EF4-FFF2-40B4-BE49-F238E27FC236}">
                  <a16:creationId xmlns:a16="http://schemas.microsoft.com/office/drawing/2014/main" id="{DFD51935-8C23-4BCB-987B-F5AC9E3D94CA}"/>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32" name="Rounded Rectangle 27">
              <a:extLst>
                <a:ext uri="{FF2B5EF4-FFF2-40B4-BE49-F238E27FC236}">
                  <a16:creationId xmlns:a16="http://schemas.microsoft.com/office/drawing/2014/main" id="{72D5A197-23EF-4751-9E72-FEB79910EF1A}"/>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33" name="Picture 32">
              <a:extLst>
                <a:ext uri="{FF2B5EF4-FFF2-40B4-BE49-F238E27FC236}">
                  <a16:creationId xmlns:a16="http://schemas.microsoft.com/office/drawing/2014/main" id="{5DD7E4D1-EC3E-4109-9647-9E6652A92D3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96848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EDA46E-AECC-43B8-B54F-FA6E4C0C65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789037-2F02-4B13-8573-CB800A968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576916"/>
            <a:ext cx="3992501" cy="5734983"/>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7B4C5E-A726-4AC9-9254-E81F0698B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73" y="742355"/>
            <a:ext cx="3666744" cy="5404104"/>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47F9D90F-7118-49FD-9E75-223103DD93B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6971" y="4397593"/>
            <a:ext cx="2762149"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31B52AF5-2195-464B-9A7B-BA0AB1D98A19}"/>
              </a:ext>
            </a:extLst>
          </p:cNvPr>
          <p:cNvSpPr>
            <a:spLocks noGrp="1"/>
          </p:cNvSpPr>
          <p:nvPr>
            <p:ph type="ctrTitle"/>
          </p:nvPr>
        </p:nvSpPr>
        <p:spPr>
          <a:xfrm>
            <a:off x="1130207" y="1385822"/>
            <a:ext cx="3055676" cy="2876305"/>
          </a:xfrm>
        </p:spPr>
        <p:txBody>
          <a:bodyPr>
            <a:normAutofit/>
          </a:bodyPr>
          <a:lstStyle/>
          <a:p>
            <a:r>
              <a:rPr lang="en-US" dirty="0">
                <a:solidFill>
                  <a:schemeClr val="bg1"/>
                </a:solidFill>
              </a:rPr>
              <a:t>Linux File System Layout</a:t>
            </a:r>
          </a:p>
        </p:txBody>
      </p:sp>
      <p:sp>
        <p:nvSpPr>
          <p:cNvPr id="3" name="Subtitle 2">
            <a:extLst>
              <a:ext uri="{FF2B5EF4-FFF2-40B4-BE49-F238E27FC236}">
                <a16:creationId xmlns:a16="http://schemas.microsoft.com/office/drawing/2014/main" id="{B5C9723C-DC4B-1248-902C-C4C07DB9C447}"/>
              </a:ext>
            </a:extLst>
          </p:cNvPr>
          <p:cNvSpPr>
            <a:spLocks noGrp="1"/>
          </p:cNvSpPr>
          <p:nvPr>
            <p:ph type="subTitle" idx="1"/>
          </p:nvPr>
        </p:nvSpPr>
        <p:spPr>
          <a:xfrm>
            <a:off x="1130207" y="4533060"/>
            <a:ext cx="3055676" cy="952308"/>
          </a:xfrm>
        </p:spPr>
        <p:txBody>
          <a:bodyPr>
            <a:normAutofit/>
          </a:bodyPr>
          <a:lstStyle/>
          <a:p>
            <a:r>
              <a:rPr lang="en-US" sz="2000">
                <a:solidFill>
                  <a:schemeClr val="bg1"/>
                </a:solidFill>
              </a:rPr>
              <a:t>By André J Plath</a:t>
            </a:r>
          </a:p>
        </p:txBody>
      </p:sp>
    </p:spTree>
    <p:extLst>
      <p:ext uri="{BB962C8B-B14F-4D97-AF65-F5344CB8AC3E}">
        <p14:creationId xmlns:p14="http://schemas.microsoft.com/office/powerpoint/2010/main" val="216899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1CB6-5299-1B47-9401-248CF89E68BE}"/>
              </a:ext>
            </a:extLst>
          </p:cNvPr>
          <p:cNvSpPr>
            <a:spLocks noGrp="1"/>
          </p:cNvSpPr>
          <p:nvPr>
            <p:ph type="title"/>
          </p:nvPr>
        </p:nvSpPr>
        <p:spPr>
          <a:xfrm>
            <a:off x="1295402" y="982132"/>
            <a:ext cx="9601196" cy="1303867"/>
          </a:xfrm>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D8B46C06-3ACE-2944-88E3-06352F70BDD6}"/>
              </a:ext>
            </a:extLst>
          </p:cNvPr>
          <p:cNvSpPr>
            <a:spLocks noGrp="1"/>
          </p:cNvSpPr>
          <p:nvPr>
            <p:ph idx="1"/>
          </p:nvPr>
        </p:nvSpPr>
        <p:spPr>
          <a:xfrm>
            <a:off x="1295401" y="2556932"/>
            <a:ext cx="9601196" cy="3318936"/>
          </a:xfrm>
        </p:spPr>
        <p:txBody>
          <a:bodyPr/>
          <a:lstStyle/>
          <a:p>
            <a:r>
              <a:rPr lang="en-US"/>
              <a:t>Linux inherits many of its concepts of filesystem organization from its Unix predecessors. As far back as 1979, Unix was establishing standards to control how compliant systems would organize their files. </a:t>
            </a:r>
          </a:p>
          <a:p>
            <a:r>
              <a:rPr lang="en-US"/>
              <a:t>The Linux Filesystem Hierarchy Standard, or FHS for short, is a prescriptive standard maintained by the Linux Foundation that establishes the organizational layout that Linux distributions should uphold for interoperability, ease of administration, and the ability to implement cross-distro applications reliably.</a:t>
            </a:r>
          </a:p>
          <a:p>
            <a:endParaRPr lang="en-US" dirty="0"/>
          </a:p>
        </p:txBody>
      </p:sp>
    </p:spTree>
    <p:extLst>
      <p:ext uri="{BB962C8B-B14F-4D97-AF65-F5344CB8AC3E}">
        <p14:creationId xmlns:p14="http://schemas.microsoft.com/office/powerpoint/2010/main" val="119757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7C5F-3081-9144-AA6B-1164160C6C21}"/>
              </a:ext>
            </a:extLst>
          </p:cNvPr>
          <p:cNvSpPr>
            <a:spLocks noGrp="1"/>
          </p:cNvSpPr>
          <p:nvPr>
            <p:ph type="title"/>
          </p:nvPr>
        </p:nvSpPr>
        <p:spPr>
          <a:xfrm>
            <a:off x="1295402" y="982132"/>
            <a:ext cx="9601196" cy="1303867"/>
          </a:xfrm>
        </p:spPr>
        <p:txBody>
          <a:bodyPr>
            <a:normAutofit fontScale="90000"/>
          </a:bodyPr>
          <a:lstStyle/>
          <a:p>
            <a:r>
              <a:rPr lang="en-US"/>
              <a:t>Overview of the Linux Filesystem Layout</a:t>
            </a:r>
            <a:br>
              <a:rPr lang="en-US"/>
            </a:br>
            <a:endParaRPr lang="en-US" dirty="0"/>
          </a:p>
        </p:txBody>
      </p:sp>
      <p:sp>
        <p:nvSpPr>
          <p:cNvPr id="3" name="Content Placeholder 2">
            <a:extLst>
              <a:ext uri="{FF2B5EF4-FFF2-40B4-BE49-F238E27FC236}">
                <a16:creationId xmlns:a16="http://schemas.microsoft.com/office/drawing/2014/main" id="{71A5A2E8-F0C6-F44C-BD84-8E6CF0D5204B}"/>
              </a:ext>
            </a:extLst>
          </p:cNvPr>
          <p:cNvSpPr>
            <a:spLocks noGrp="1"/>
          </p:cNvSpPr>
          <p:nvPr>
            <p:ph idx="1"/>
          </p:nvPr>
        </p:nvSpPr>
        <p:spPr>
          <a:xfrm>
            <a:off x="1295401" y="2556932"/>
            <a:ext cx="9601196" cy="3318936"/>
          </a:xfrm>
        </p:spPr>
        <p:txBody>
          <a:bodyPr>
            <a:normAutofit fontScale="85000" lnSpcReduction="20000"/>
          </a:bodyPr>
          <a:lstStyle/>
          <a:p>
            <a:r>
              <a:rPr lang="en-US"/>
              <a:t>The first thing you need to know when viewing a Linux filesystem is that the filesystem is contained within a single tree, regardless of how many devices are incorporated.</a:t>
            </a:r>
          </a:p>
          <a:p>
            <a:r>
              <a:rPr lang="en-US"/>
              <a:t>What this means is that all components accessible to the operating system are represented somewhere in the main filesystem. If you use Windows as your primary operating system, this is different from what you are used to. In Windows, each hard drive or storage space is represented as its own filesystem, which are labeled with letter designations (C: being the standard top-level directory of the system file hierarchy and additional drives or storage spaces being given other</a:t>
            </a:r>
            <a:br>
              <a:rPr lang="en-US"/>
            </a:br>
            <a:r>
              <a:rPr lang="en-US"/>
              <a:t>letter labels).</a:t>
            </a:r>
          </a:p>
          <a:p>
            <a:r>
              <a:rPr lang="en-US"/>
              <a:t>In Linux, every file and device on the system resides under the "root" directory, which is denoted by a starting "/".</a:t>
            </a:r>
          </a:p>
          <a:p>
            <a:endParaRPr lang="en-US" dirty="0"/>
          </a:p>
        </p:txBody>
      </p:sp>
    </p:spTree>
    <p:extLst>
      <p:ext uri="{BB962C8B-B14F-4D97-AF65-F5344CB8AC3E}">
        <p14:creationId xmlns:p14="http://schemas.microsoft.com/office/powerpoint/2010/main" val="3781097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71E6-48B5-0040-BFA8-B43DC6BCAC97}"/>
              </a:ext>
            </a:extLst>
          </p:cNvPr>
          <p:cNvSpPr>
            <a:spLocks noGrp="1"/>
          </p:cNvSpPr>
          <p:nvPr>
            <p:ph type="title"/>
          </p:nvPr>
        </p:nvSpPr>
        <p:spPr/>
        <p:txBody>
          <a:bodyPr>
            <a:normAutofit fontScale="90000"/>
          </a:bodyPr>
          <a:lstStyle/>
          <a:p>
            <a:r>
              <a:rPr lang="en-US" dirty="0"/>
              <a:t>Explaining Linux Filesystem </a:t>
            </a:r>
            <a:br>
              <a:rPr lang="en-US" dirty="0"/>
            </a:br>
            <a:r>
              <a:rPr lang="en-US" dirty="0"/>
              <a:t>via Nixie Pixel</a:t>
            </a:r>
          </a:p>
        </p:txBody>
      </p:sp>
      <p:sp>
        <p:nvSpPr>
          <p:cNvPr id="3" name="Content Placeholder 2">
            <a:extLst>
              <a:ext uri="{FF2B5EF4-FFF2-40B4-BE49-F238E27FC236}">
                <a16:creationId xmlns:a16="http://schemas.microsoft.com/office/drawing/2014/main" id="{70BF67BA-D637-CE40-B905-ED44E7411787}"/>
              </a:ext>
            </a:extLst>
          </p:cNvPr>
          <p:cNvSpPr>
            <a:spLocks noGrp="1"/>
          </p:cNvSpPr>
          <p:nvPr>
            <p:ph idx="1"/>
          </p:nvPr>
        </p:nvSpPr>
        <p:spPr>
          <a:xfrm>
            <a:off x="1295401" y="3815254"/>
            <a:ext cx="9601196" cy="2060613"/>
          </a:xfrm>
        </p:spPr>
        <p:txBody>
          <a:bodyPr>
            <a:normAutofit/>
          </a:bodyPr>
          <a:lstStyle/>
          <a:p>
            <a:pPr algn="ctr"/>
            <a:r>
              <a:rPr lang="en-US" sz="2800" dirty="0">
                <a:hlinkClick r:id="rId2" tooltip="Hello"/>
              </a:rPr>
              <a:t>A little help from Nixie Pixel</a:t>
            </a:r>
            <a:endParaRPr lang="en-US" sz="2800" dirty="0"/>
          </a:p>
        </p:txBody>
      </p:sp>
    </p:spTree>
    <p:extLst>
      <p:ext uri="{BB962C8B-B14F-4D97-AF65-F5344CB8AC3E}">
        <p14:creationId xmlns:p14="http://schemas.microsoft.com/office/powerpoint/2010/main" val="26808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594D-D1DD-5842-B0C2-8F19F8ABF9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C5DD3C-7DC2-9B4E-B3D7-F7393DEA6853}"/>
              </a:ext>
            </a:extLst>
          </p:cNvPr>
          <p:cNvSpPr>
            <a:spLocks noGrp="1"/>
          </p:cNvSpPr>
          <p:nvPr>
            <p:ph idx="1"/>
          </p:nvPr>
        </p:nvSpPr>
        <p:spPr/>
        <p:txBody>
          <a:bodyPr>
            <a:normAutofit fontScale="92500" lnSpcReduction="20000"/>
          </a:bodyPr>
          <a:lstStyle/>
          <a:p>
            <a:r>
              <a:rPr lang="en-US" dirty="0"/>
              <a:t>Although the details of where things are stored can vary from distro to distro, in general, the locations we discussed should direct you in the right direction.</a:t>
            </a:r>
          </a:p>
          <a:p>
            <a:r>
              <a:rPr lang="en-US" dirty="0"/>
              <a:t>The best way of exploring the filesystem is simply to traverse the various directories and try to find out what the files inside are for. You will begin to be able to associate different directories with different functions and be able to guess where to go for specific tasks. If you want a quick reference for what each directory is for, you can use the built-in manual pages by typing: </a:t>
            </a:r>
          </a:p>
          <a:p>
            <a:pPr marL="0" indent="0">
              <a:buNone/>
            </a:pPr>
            <a:r>
              <a:rPr lang="en-US" sz="1700" dirty="0">
                <a:latin typeface="PT Mono" panose="02060509020205020204" pitchFamily="49" charset="77"/>
              </a:rPr>
              <a:t>									man </a:t>
            </a:r>
            <a:r>
              <a:rPr lang="en-US" sz="1700" dirty="0" err="1">
                <a:latin typeface="PT Mono" panose="02060509020205020204" pitchFamily="49" charset="77"/>
              </a:rPr>
              <a:t>hier</a:t>
            </a:r>
            <a:r>
              <a:rPr lang="en-US" sz="1700" dirty="0">
                <a:latin typeface="PT Mono" panose="02060509020205020204" pitchFamily="49" charset="77"/>
              </a:rPr>
              <a:t> </a:t>
            </a:r>
          </a:p>
          <a:p>
            <a:r>
              <a:rPr lang="en-US" dirty="0"/>
              <a:t>This will give you an overview of a typical filesystem layout and the purposes of each location.</a:t>
            </a:r>
          </a:p>
          <a:p>
            <a:endParaRPr lang="en-US" dirty="0"/>
          </a:p>
        </p:txBody>
      </p:sp>
    </p:spTree>
    <p:extLst>
      <p:ext uri="{BB962C8B-B14F-4D97-AF65-F5344CB8AC3E}">
        <p14:creationId xmlns:p14="http://schemas.microsoft.com/office/powerpoint/2010/main" val="16578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5029-F366-2749-889C-E79F278F1E60}"/>
              </a:ext>
            </a:extLst>
          </p:cNvPr>
          <p:cNvSpPr>
            <a:spLocks noGrp="1"/>
          </p:cNvSpPr>
          <p:nvPr>
            <p:ph type="ctrTitle"/>
          </p:nvPr>
        </p:nvSpPr>
        <p:spPr/>
        <p:txBody>
          <a:bodyPr/>
          <a:lstStyle/>
          <a:p>
            <a:r>
              <a:rPr lang="en-US" dirty="0"/>
              <a:t>Thank You for Listening</a:t>
            </a:r>
          </a:p>
        </p:txBody>
      </p:sp>
      <p:sp>
        <p:nvSpPr>
          <p:cNvPr id="3" name="Subtitle 2">
            <a:extLst>
              <a:ext uri="{FF2B5EF4-FFF2-40B4-BE49-F238E27FC236}">
                <a16:creationId xmlns:a16="http://schemas.microsoft.com/office/drawing/2014/main" id="{329FFF78-B686-C04E-9C47-080419F5214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3991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TotalTime>
  <Words>282</Words>
  <Application>Microsoft Macintosh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PT Mono</vt:lpstr>
      <vt:lpstr>Organic</vt:lpstr>
      <vt:lpstr>PowerPoint Presentation</vt:lpstr>
      <vt:lpstr>Linux File System Layout</vt:lpstr>
      <vt:lpstr>Introduction</vt:lpstr>
      <vt:lpstr>Overview of the Linux Filesystem Layout </vt:lpstr>
      <vt:lpstr>Explaining Linux Filesystem  via Nixie Pixel</vt:lpstr>
      <vt:lpstr>Conclusion</vt:lpstr>
      <vt:lpstr>Thank You for Listening</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 Plath</dc:creator>
  <cp:lastModifiedBy>Andre Plath</cp:lastModifiedBy>
  <cp:revision>6</cp:revision>
  <dcterms:created xsi:type="dcterms:W3CDTF">2018-03-09T16:43:54Z</dcterms:created>
  <dcterms:modified xsi:type="dcterms:W3CDTF">2018-03-09T18:08:24Z</dcterms:modified>
</cp:coreProperties>
</file>