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79" r:id="rId2"/>
    <p:sldId id="336" r:id="rId3"/>
    <p:sldId id="367" r:id="rId4"/>
    <p:sldId id="394" r:id="rId5"/>
    <p:sldId id="395" r:id="rId6"/>
    <p:sldId id="368" r:id="rId7"/>
    <p:sldId id="381" r:id="rId8"/>
    <p:sldId id="383" r:id="rId9"/>
    <p:sldId id="400" r:id="rId10"/>
    <p:sldId id="384" r:id="rId11"/>
    <p:sldId id="385" r:id="rId12"/>
    <p:sldId id="389" r:id="rId13"/>
    <p:sldId id="388" r:id="rId14"/>
    <p:sldId id="355" r:id="rId15"/>
    <p:sldId id="353" r:id="rId16"/>
    <p:sldId id="356" r:id="rId17"/>
    <p:sldId id="357" r:id="rId18"/>
    <p:sldId id="358" r:id="rId19"/>
    <p:sldId id="359" r:id="rId20"/>
    <p:sldId id="360" r:id="rId21"/>
    <p:sldId id="361" r:id="rId22"/>
    <p:sldId id="362" r:id="rId23"/>
    <p:sldId id="399" r:id="rId24"/>
    <p:sldId id="364" r:id="rId25"/>
    <p:sldId id="365" r:id="rId26"/>
    <p:sldId id="348" r:id="rId27"/>
    <p:sldId id="331" r:id="rId28"/>
    <p:sldId id="332" r:id="rId29"/>
    <p:sldId id="396" r:id="rId30"/>
    <p:sldId id="398" r:id="rId31"/>
    <p:sldId id="397" r:id="rId32"/>
    <p:sldId id="401"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6" d="100"/>
          <a:sy n="86" d="100"/>
        </p:scale>
        <p:origin x="79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073A4-8560-41D3-9231-DA851D9F50F3}" type="datetimeFigureOut">
              <a:rPr lang="pt-BR" smtClean="0"/>
              <a:t>26/07/2021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F3FE4-EF32-4E06-8599-0FF12D28CE14}" type="slidenum">
              <a:rPr lang="pt-BR" smtClean="0"/>
              <a:t>‹nº›</a:t>
            </a:fld>
            <a:endParaRPr lang="pt-BR"/>
          </a:p>
        </p:txBody>
      </p:sp>
    </p:spTree>
    <p:extLst>
      <p:ext uri="{BB962C8B-B14F-4D97-AF65-F5344CB8AC3E}">
        <p14:creationId xmlns:p14="http://schemas.microsoft.com/office/powerpoint/2010/main" val="298459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2</a:t>
            </a:fld>
            <a:endParaRPr lang="pt-BR" dirty="0"/>
          </a:p>
        </p:txBody>
      </p:sp>
    </p:spTree>
    <p:extLst>
      <p:ext uri="{BB962C8B-B14F-4D97-AF65-F5344CB8AC3E}">
        <p14:creationId xmlns:p14="http://schemas.microsoft.com/office/powerpoint/2010/main" val="234685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7</a:t>
            </a:fld>
            <a:endParaRPr lang="pt-BR" dirty="0"/>
          </a:p>
        </p:txBody>
      </p:sp>
    </p:spTree>
    <p:extLst>
      <p:ext uri="{BB962C8B-B14F-4D97-AF65-F5344CB8AC3E}">
        <p14:creationId xmlns:p14="http://schemas.microsoft.com/office/powerpoint/2010/main" val="406787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8</a:t>
            </a:fld>
            <a:endParaRPr lang="pt-BR" dirty="0"/>
          </a:p>
        </p:txBody>
      </p:sp>
    </p:spTree>
    <p:extLst>
      <p:ext uri="{BB962C8B-B14F-4D97-AF65-F5344CB8AC3E}">
        <p14:creationId xmlns:p14="http://schemas.microsoft.com/office/powerpoint/2010/main" val="61597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10</a:t>
            </a:fld>
            <a:endParaRPr lang="pt-BR" dirty="0"/>
          </a:p>
        </p:txBody>
      </p:sp>
    </p:spTree>
    <p:extLst>
      <p:ext uri="{BB962C8B-B14F-4D97-AF65-F5344CB8AC3E}">
        <p14:creationId xmlns:p14="http://schemas.microsoft.com/office/powerpoint/2010/main" val="343674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11</a:t>
            </a:fld>
            <a:endParaRPr lang="pt-BR" dirty="0"/>
          </a:p>
        </p:txBody>
      </p:sp>
    </p:spTree>
    <p:extLst>
      <p:ext uri="{BB962C8B-B14F-4D97-AF65-F5344CB8AC3E}">
        <p14:creationId xmlns:p14="http://schemas.microsoft.com/office/powerpoint/2010/main" val="441561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12</a:t>
            </a:fld>
            <a:endParaRPr lang="pt-BR" dirty="0"/>
          </a:p>
        </p:txBody>
      </p:sp>
    </p:spTree>
    <p:extLst>
      <p:ext uri="{BB962C8B-B14F-4D97-AF65-F5344CB8AC3E}">
        <p14:creationId xmlns:p14="http://schemas.microsoft.com/office/powerpoint/2010/main" val="3891067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13</a:t>
            </a:fld>
            <a:endParaRPr lang="pt-BR" dirty="0"/>
          </a:p>
        </p:txBody>
      </p:sp>
    </p:spTree>
    <p:extLst>
      <p:ext uri="{BB962C8B-B14F-4D97-AF65-F5344CB8AC3E}">
        <p14:creationId xmlns:p14="http://schemas.microsoft.com/office/powerpoint/2010/main" val="873051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DED491D0-8E1B-49C7-849B-A28568D94497}" type="slidenum">
              <a:rPr lang="pt-BR" smtClean="0"/>
              <a:t>26</a:t>
            </a:fld>
            <a:endParaRPr lang="pt-BR" dirty="0"/>
          </a:p>
        </p:txBody>
      </p:sp>
    </p:spTree>
    <p:extLst>
      <p:ext uri="{BB962C8B-B14F-4D97-AF65-F5344CB8AC3E}">
        <p14:creationId xmlns:p14="http://schemas.microsoft.com/office/powerpoint/2010/main" val="137568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8CC1643A-035F-42E2-AB97-2D434B388344}" type="datetimeFigureOut">
              <a:rPr lang="pt-BR" smtClean="0"/>
              <a:t>26/07/2021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79130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CC1643A-035F-42E2-AB97-2D434B388344}" type="datetimeFigureOut">
              <a:rPr lang="pt-BR" smtClean="0"/>
              <a:t>26/07/2021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37042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CC1643A-035F-42E2-AB97-2D434B388344}" type="datetimeFigureOut">
              <a:rPr lang="pt-BR" smtClean="0"/>
              <a:t>26/07/2021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71151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CC1643A-035F-42E2-AB97-2D434B388344}" type="datetimeFigureOut">
              <a:rPr lang="pt-BR" smtClean="0"/>
              <a:t>26/07/2021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15084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8CC1643A-035F-42E2-AB97-2D434B388344}" type="datetimeFigureOut">
              <a:rPr lang="pt-BR" smtClean="0"/>
              <a:t>26/07/2021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136510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8CC1643A-035F-42E2-AB97-2D434B388344}" type="datetimeFigureOut">
              <a:rPr lang="pt-BR" smtClean="0"/>
              <a:t>26/07/2021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21400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8CC1643A-035F-42E2-AB97-2D434B388344}" type="datetimeFigureOut">
              <a:rPr lang="pt-BR" smtClean="0"/>
              <a:t>26/07/2021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327306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8CC1643A-035F-42E2-AB97-2D434B388344}" type="datetimeFigureOut">
              <a:rPr lang="pt-BR" smtClean="0"/>
              <a:t>26/07/2021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410896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CC1643A-035F-42E2-AB97-2D434B388344}" type="datetimeFigureOut">
              <a:rPr lang="pt-BR" smtClean="0"/>
              <a:t>26/07/2021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93562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8CC1643A-035F-42E2-AB97-2D434B388344}" type="datetimeFigureOut">
              <a:rPr lang="pt-BR" smtClean="0"/>
              <a:t>26/07/2021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426268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8CC1643A-035F-42E2-AB97-2D434B388344}" type="datetimeFigureOut">
              <a:rPr lang="pt-BR" smtClean="0"/>
              <a:t>26/07/2021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A2056F4-241E-416E-A9E1-4757EB4305FF}" type="slidenum">
              <a:rPr lang="pt-BR" smtClean="0"/>
              <a:t>‹nº›</a:t>
            </a:fld>
            <a:endParaRPr lang="pt-BR"/>
          </a:p>
        </p:txBody>
      </p:sp>
    </p:spTree>
    <p:extLst>
      <p:ext uri="{BB962C8B-B14F-4D97-AF65-F5344CB8AC3E}">
        <p14:creationId xmlns:p14="http://schemas.microsoft.com/office/powerpoint/2010/main" val="258049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1643A-035F-42E2-AB97-2D434B388344}" type="datetimeFigureOut">
              <a:rPr lang="pt-BR" smtClean="0"/>
              <a:t>26/07/2021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056F4-241E-416E-A9E1-4757EB4305FF}" type="slidenum">
              <a:rPr lang="pt-BR" smtClean="0"/>
              <a:t>‹nº›</a:t>
            </a:fld>
            <a:endParaRPr lang="pt-BR"/>
          </a:p>
        </p:txBody>
      </p:sp>
    </p:spTree>
    <p:extLst>
      <p:ext uri="{BB962C8B-B14F-4D97-AF65-F5344CB8AC3E}">
        <p14:creationId xmlns:p14="http://schemas.microsoft.com/office/powerpoint/2010/main" val="152081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435871"/>
            <a:ext cx="9144000" cy="2387600"/>
          </a:xfrm>
        </p:spPr>
        <p:txBody>
          <a:bodyPr>
            <a:normAutofit fontScale="90000"/>
          </a:bodyPr>
          <a:lstStyle/>
          <a:p>
            <a:r>
              <a:rPr lang="pt-BR" sz="5400" b="1" dirty="0"/>
              <a:t>Introdução a Aprendizagem De Máquina </a:t>
            </a:r>
            <a:br>
              <a:rPr lang="pt-BR" sz="5400" b="1" dirty="0"/>
            </a:br>
            <a:br>
              <a:rPr lang="pt-BR" sz="2800" dirty="0"/>
            </a:br>
            <a:r>
              <a:rPr lang="pt-BR" sz="2800" b="1" dirty="0"/>
              <a:t>Pós-graduação em Ciência de Dados e </a:t>
            </a:r>
            <a:r>
              <a:rPr lang="pt-BR" sz="2800" b="1" dirty="0" err="1"/>
              <a:t>Machine</a:t>
            </a:r>
            <a:r>
              <a:rPr lang="pt-BR" sz="2800" b="1" dirty="0"/>
              <a:t> Learning</a:t>
            </a:r>
            <a:br>
              <a:rPr lang="pt-BR" sz="2800" b="1" dirty="0"/>
            </a:br>
            <a:r>
              <a:rPr lang="pt-BR" sz="2800" b="1" dirty="0"/>
              <a:t>Módulo 3 - Data Mining e </a:t>
            </a:r>
            <a:r>
              <a:rPr lang="pt-BR" sz="2800" b="1" dirty="0" err="1"/>
              <a:t>Machine</a:t>
            </a:r>
            <a:r>
              <a:rPr lang="pt-BR" sz="2800" b="1" dirty="0"/>
              <a:t> Learning</a:t>
            </a:r>
            <a:endParaRPr lang="pt-BR" sz="5400" b="1" dirty="0"/>
          </a:p>
        </p:txBody>
      </p:sp>
      <p:sp>
        <p:nvSpPr>
          <p:cNvPr id="3" name="Subtítulo 2"/>
          <p:cNvSpPr>
            <a:spLocks noGrp="1"/>
          </p:cNvSpPr>
          <p:nvPr>
            <p:ph type="subTitle" idx="1"/>
          </p:nvPr>
        </p:nvSpPr>
        <p:spPr>
          <a:xfrm>
            <a:off x="1524000" y="4202930"/>
            <a:ext cx="9144000" cy="1655762"/>
          </a:xfrm>
        </p:spPr>
        <p:txBody>
          <a:bodyPr/>
          <a:lstStyle/>
          <a:p>
            <a:pPr algn="r"/>
            <a:r>
              <a:rPr lang="pt-BR" dirty="0"/>
              <a:t>Professor André Juan Costa Vieira</a:t>
            </a:r>
          </a:p>
          <a:p>
            <a:pPr algn="r"/>
            <a:endParaRPr lang="pt-BR" dirty="0"/>
          </a:p>
        </p:txBody>
      </p:sp>
    </p:spTree>
    <p:extLst>
      <p:ext uri="{BB962C8B-B14F-4D97-AF65-F5344CB8AC3E}">
        <p14:creationId xmlns:p14="http://schemas.microsoft.com/office/powerpoint/2010/main" val="253025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a:solidFill>
                <a:schemeClr val="tx1"/>
              </a:solidFill>
            </a:endParaRPr>
          </a:p>
        </p:txBody>
      </p:sp>
      <p:pic>
        <p:nvPicPr>
          <p:cNvPr id="3" name="Imagem 2"/>
          <p:cNvPicPr>
            <a:picLocks noChangeAspect="1"/>
          </p:cNvPicPr>
          <p:nvPr/>
        </p:nvPicPr>
        <p:blipFill>
          <a:blip r:embed="rId3"/>
          <a:stretch>
            <a:fillRect/>
          </a:stretch>
        </p:blipFill>
        <p:spPr>
          <a:xfrm>
            <a:off x="6094476" y="2603863"/>
            <a:ext cx="6047184" cy="3910556"/>
          </a:xfrm>
          <a:prstGeom prst="rect">
            <a:avLst/>
          </a:prstGeom>
        </p:spPr>
      </p:pic>
      <p:sp>
        <p:nvSpPr>
          <p:cNvPr id="6" name="Título 1">
            <a:extLst>
              <a:ext uri="{FF2B5EF4-FFF2-40B4-BE49-F238E27FC236}">
                <a16:creationId xmlns:a16="http://schemas.microsoft.com/office/drawing/2014/main" id="{4BFC7195-CEE3-49B5-B7DA-E77A1F95992F}"/>
              </a:ext>
            </a:extLst>
          </p:cNvPr>
          <p:cNvSpPr txBox="1">
            <a:spLocks/>
          </p:cNvSpPr>
          <p:nvPr/>
        </p:nvSpPr>
        <p:spPr bwMode="black">
          <a:xfrm>
            <a:off x="875212" y="2249936"/>
            <a:ext cx="5219264"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Eu quero usar esses dados para predizer se o mesmo jogará ou não.</a:t>
            </a:r>
          </a:p>
          <a:p>
            <a:pPr marL="342900" indent="-342900">
              <a:buFont typeface="Arial" panose="020B0604020202020204" pitchFamily="34" charset="0"/>
              <a:buChar char="•"/>
            </a:pPr>
            <a:r>
              <a:rPr lang="pt-BR" sz="2400" dirty="0">
                <a:solidFill>
                  <a:schemeClr val="tx1"/>
                </a:solidFill>
              </a:rPr>
              <a:t>Uma forma intuitiva de fazer isso é criar uma árvore de decisão.</a:t>
            </a:r>
          </a:p>
        </p:txBody>
      </p:sp>
    </p:spTree>
    <p:extLst>
      <p:ext uri="{BB962C8B-B14F-4D97-AF65-F5344CB8AC3E}">
        <p14:creationId xmlns:p14="http://schemas.microsoft.com/office/powerpoint/2010/main" val="42386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a:solidFill>
                <a:schemeClr val="tx1"/>
              </a:solidFill>
            </a:endParaRPr>
          </a:p>
        </p:txBody>
      </p:sp>
      <p:pic>
        <p:nvPicPr>
          <p:cNvPr id="3" name="Imagem 2"/>
          <p:cNvPicPr>
            <a:picLocks noChangeAspect="1"/>
          </p:cNvPicPr>
          <p:nvPr/>
        </p:nvPicPr>
        <p:blipFill>
          <a:blip r:embed="rId3"/>
          <a:stretch>
            <a:fillRect/>
          </a:stretch>
        </p:blipFill>
        <p:spPr>
          <a:xfrm>
            <a:off x="6967798" y="365125"/>
            <a:ext cx="4586315" cy="2965850"/>
          </a:xfrm>
          <a:prstGeom prst="rect">
            <a:avLst/>
          </a:prstGeom>
        </p:spPr>
      </p:pic>
      <p:sp>
        <p:nvSpPr>
          <p:cNvPr id="6" name="Título 1">
            <a:extLst>
              <a:ext uri="{FF2B5EF4-FFF2-40B4-BE49-F238E27FC236}">
                <a16:creationId xmlns:a16="http://schemas.microsoft.com/office/drawing/2014/main" id="{4BFC7195-CEE3-49B5-B7DA-E77A1F95992F}"/>
              </a:ext>
            </a:extLst>
          </p:cNvPr>
          <p:cNvSpPr txBox="1">
            <a:spLocks/>
          </p:cNvSpPr>
          <p:nvPr/>
        </p:nvSpPr>
        <p:spPr bwMode="black">
          <a:xfrm>
            <a:off x="875212" y="2249936"/>
            <a:ext cx="5219264"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r>
              <a:rPr lang="pt-BR" sz="2400" dirty="0">
                <a:solidFill>
                  <a:schemeClr val="tx1"/>
                </a:solidFill>
              </a:rPr>
              <a:t>Nesta árvore temos:</a:t>
            </a:r>
          </a:p>
          <a:p>
            <a:pPr marL="342900" indent="-342900">
              <a:buFont typeface="Arial" panose="020B0604020202020204" pitchFamily="34" charset="0"/>
              <a:buChar char="•"/>
            </a:pPr>
            <a:r>
              <a:rPr lang="pt-BR" sz="2400" dirty="0">
                <a:solidFill>
                  <a:schemeClr val="tx1"/>
                </a:solidFill>
              </a:rPr>
              <a:t>Nós</a:t>
            </a:r>
          </a:p>
          <a:p>
            <a:pPr marL="800100" lvl="1" indent="-342900">
              <a:buFont typeface="Arial" panose="020B0604020202020204" pitchFamily="34" charset="0"/>
              <a:buChar char="•"/>
            </a:pPr>
            <a:r>
              <a:rPr lang="pt-BR" sz="2000" dirty="0"/>
              <a:t>Divide a árvore por um valor de um certo atributo.</a:t>
            </a:r>
          </a:p>
          <a:p>
            <a:pPr marL="342900" indent="-342900">
              <a:buFont typeface="Arial" panose="020B0604020202020204" pitchFamily="34" charset="0"/>
              <a:buChar char="•"/>
            </a:pPr>
            <a:r>
              <a:rPr lang="pt-BR" sz="2400" dirty="0">
                <a:solidFill>
                  <a:schemeClr val="tx1"/>
                </a:solidFill>
              </a:rPr>
              <a:t>Ramos</a:t>
            </a:r>
          </a:p>
          <a:p>
            <a:pPr marL="800100" lvl="1" indent="-342900">
              <a:buFont typeface="Arial" panose="020B0604020202020204" pitchFamily="34" charset="0"/>
              <a:buChar char="•"/>
            </a:pPr>
            <a:r>
              <a:rPr lang="pt-BR" sz="2000" dirty="0"/>
              <a:t>Saída de um nó</a:t>
            </a:r>
          </a:p>
          <a:p>
            <a:pPr marL="342900" indent="-342900">
              <a:buFont typeface="Arial" panose="020B0604020202020204" pitchFamily="34" charset="0"/>
              <a:buChar char="•"/>
            </a:pPr>
            <a:r>
              <a:rPr lang="pt-BR" sz="2400" dirty="0">
                <a:solidFill>
                  <a:schemeClr val="tx1"/>
                </a:solidFill>
              </a:rPr>
              <a:t>Raiz</a:t>
            </a:r>
          </a:p>
          <a:p>
            <a:pPr marL="800100" lvl="1" indent="-342900">
              <a:buFont typeface="Arial" panose="020B0604020202020204" pitchFamily="34" charset="0"/>
              <a:buChar char="•"/>
            </a:pPr>
            <a:r>
              <a:rPr lang="pt-BR" sz="2000" dirty="0"/>
              <a:t>Nó que faz a primeira divisão.</a:t>
            </a:r>
          </a:p>
          <a:p>
            <a:pPr marL="342900" indent="-342900">
              <a:buFont typeface="Arial" panose="020B0604020202020204" pitchFamily="34" charset="0"/>
              <a:buChar char="•"/>
            </a:pPr>
            <a:r>
              <a:rPr lang="pt-BR" sz="2400" dirty="0">
                <a:solidFill>
                  <a:schemeClr val="tx1"/>
                </a:solidFill>
              </a:rPr>
              <a:t>Folhas</a:t>
            </a:r>
          </a:p>
          <a:p>
            <a:pPr marL="800100" lvl="1" indent="-342900">
              <a:buFont typeface="Arial" panose="020B0604020202020204" pitchFamily="34" charset="0"/>
              <a:buChar char="•"/>
            </a:pPr>
            <a:r>
              <a:rPr lang="pt-BR" sz="2000" dirty="0"/>
              <a:t>Nó final, que toma a decisão</a:t>
            </a:r>
          </a:p>
          <a:p>
            <a:pPr marL="800100" lvl="1" indent="-342900">
              <a:buFont typeface="Arial" panose="020B0604020202020204" pitchFamily="34" charset="0"/>
              <a:buChar char="•"/>
            </a:pPr>
            <a:endParaRPr lang="pt-BR" sz="2000" dirty="0"/>
          </a:p>
          <a:p>
            <a:pPr marL="800100" lvl="1" indent="-342900">
              <a:buFont typeface="Arial" panose="020B0604020202020204" pitchFamily="34" charset="0"/>
              <a:buChar char="•"/>
            </a:pPr>
            <a:endParaRPr lang="pt-BR" sz="2000" dirty="0"/>
          </a:p>
          <a:p>
            <a:pPr marL="342900" indent="-342900">
              <a:buFont typeface="Arial" panose="020B0604020202020204" pitchFamily="34" charset="0"/>
              <a:buChar char="•"/>
            </a:pPr>
            <a:endParaRPr lang="pt-BR" sz="3200" dirty="0"/>
          </a:p>
        </p:txBody>
      </p:sp>
      <p:pic>
        <p:nvPicPr>
          <p:cNvPr id="7" name="Picture 2" descr="https://i1.wp.com/www.vooo.pro/insights/wp-content/uploads/2016/12/Vooo-Arvores_de_decisao_03.png?resize=377%2C383&amp;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7855" y="3616228"/>
            <a:ext cx="3168562" cy="321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36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7"/>
            <a:ext cx="10406742" cy="1107218"/>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Imagine um conjunto de dados com 3 parâmetros (X, Y e Z) com duas classes possíveis.</a:t>
            </a:r>
          </a:p>
        </p:txBody>
      </p:sp>
      <p:pic>
        <p:nvPicPr>
          <p:cNvPr id="2" name="Imagem 1"/>
          <p:cNvPicPr>
            <a:picLocks noChangeAspect="1"/>
          </p:cNvPicPr>
          <p:nvPr/>
        </p:nvPicPr>
        <p:blipFill>
          <a:blip r:embed="rId3"/>
          <a:stretch>
            <a:fillRect/>
          </a:stretch>
        </p:blipFill>
        <p:spPr>
          <a:xfrm>
            <a:off x="3822763" y="4453481"/>
            <a:ext cx="4543425" cy="1800225"/>
          </a:xfrm>
          <a:prstGeom prst="rect">
            <a:avLst/>
          </a:prstGeom>
        </p:spPr>
      </p:pic>
    </p:spTree>
    <p:extLst>
      <p:ext uri="{BB962C8B-B14F-4D97-AF65-F5344CB8AC3E}">
        <p14:creationId xmlns:p14="http://schemas.microsoft.com/office/powerpoint/2010/main" val="261363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7"/>
            <a:ext cx="10406742" cy="1107218"/>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Uma divisão na variável Y nos dará uma separação perfeita dos dados.</a:t>
            </a:r>
          </a:p>
        </p:txBody>
      </p:sp>
      <p:pic>
        <p:nvPicPr>
          <p:cNvPr id="3" name="Imagem 2"/>
          <p:cNvPicPr>
            <a:picLocks noChangeAspect="1"/>
          </p:cNvPicPr>
          <p:nvPr/>
        </p:nvPicPr>
        <p:blipFill>
          <a:blip r:embed="rId3"/>
          <a:stretch>
            <a:fillRect/>
          </a:stretch>
        </p:blipFill>
        <p:spPr>
          <a:xfrm>
            <a:off x="4181748" y="3592696"/>
            <a:ext cx="3342459" cy="3086505"/>
          </a:xfrm>
          <a:prstGeom prst="rect">
            <a:avLst/>
          </a:prstGeom>
        </p:spPr>
      </p:pic>
    </p:spTree>
    <p:extLst>
      <p:ext uri="{BB962C8B-B14F-4D97-AF65-F5344CB8AC3E}">
        <p14:creationId xmlns:p14="http://schemas.microsoft.com/office/powerpoint/2010/main" val="192214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Árvores de decisão</a:t>
            </a:r>
          </a:p>
        </p:txBody>
      </p:sp>
      <p:pic>
        <p:nvPicPr>
          <p:cNvPr id="3" name="Imagem 2"/>
          <p:cNvPicPr>
            <a:picLocks noChangeAspect="1"/>
          </p:cNvPicPr>
          <p:nvPr/>
        </p:nvPicPr>
        <p:blipFill>
          <a:blip r:embed="rId2"/>
          <a:stretch>
            <a:fillRect/>
          </a:stretch>
        </p:blipFill>
        <p:spPr>
          <a:xfrm>
            <a:off x="1339469" y="4435904"/>
            <a:ext cx="9455331" cy="2422096"/>
          </a:xfrm>
          <a:prstGeom prst="rect">
            <a:avLst/>
          </a:prstGeom>
        </p:spPr>
      </p:pic>
      <p:sp>
        <p:nvSpPr>
          <p:cNvPr id="4" name="Retângulo 3"/>
          <p:cNvSpPr/>
          <p:nvPr/>
        </p:nvSpPr>
        <p:spPr>
          <a:xfrm>
            <a:off x="533399" y="1337130"/>
            <a:ext cx="11067473" cy="3354765"/>
          </a:xfrm>
          <a:prstGeom prst="rect">
            <a:avLst/>
          </a:prstGeom>
        </p:spPr>
        <p:txBody>
          <a:bodyPr wrap="square">
            <a:spAutoFit/>
          </a:bodyPr>
          <a:lstStyle/>
          <a:p>
            <a:r>
              <a:rPr lang="pt-BR" sz="1600" dirty="0"/>
              <a:t>Entropia e ganho de informação são as bases matemáticas para escolher a melhor divisão.</a:t>
            </a:r>
          </a:p>
          <a:p>
            <a:r>
              <a:rPr lang="pt-BR" sz="1600" dirty="0"/>
              <a:t>O algoritmo fará a divisão sempre na classe que apresentar o maior “ganho de informação”</a:t>
            </a:r>
          </a:p>
          <a:p>
            <a:r>
              <a:rPr lang="pt-BR" sz="1600" dirty="0"/>
              <a:t>A entropia de um conjunto pode ser definida como sendo o grau de pureza desse conjunto. Este conceito emprestado pela Teoria da Informação define a medida de "falta de informação", mais precisamente o número de bits necessários, em média, para representar a informação em falta, usando codificação ótima. </a:t>
            </a:r>
          </a:p>
          <a:p>
            <a:r>
              <a:rPr lang="pt-BR" sz="1600" dirty="0"/>
              <a:t>A decisão de dividir uma árvore recairá sobre a pureza em relação ao </a:t>
            </a:r>
            <a:r>
              <a:rPr lang="pt-BR" sz="1600" i="1" dirty="0" err="1"/>
              <a:t>target</a:t>
            </a:r>
            <a:r>
              <a:rPr lang="pt-BR" sz="1600" dirty="0"/>
              <a:t>, isso já vimos. A entropia é uma forma de medir a pureza de cada subconjunto de uma árvore de decisão.</a:t>
            </a:r>
          </a:p>
          <a:p>
            <a:r>
              <a:rPr lang="pt-BR" sz="1600" dirty="0"/>
              <a:t> A teoria da informação dá uma medida para definir esse grau de desorganização em sistema – entropia. Se a amostra for completamente homogênea, então a entropia é zero. Se a amostra for dividida em partes iguais (50% – 50%), então terá entropia de um.</a:t>
            </a:r>
          </a:p>
          <a:p>
            <a:r>
              <a:rPr lang="pt-BR" dirty="0"/>
              <a:t>O ganho de informação, de grosso modo, representa a informação aprendida sobre os rótulos (no nosso exemplo, as espécies) quando dividimos uma região do espaço em duas sub-regiões de acordo com ponto de corte.</a:t>
            </a:r>
            <a:endParaRPr lang="pt-BR" sz="1600" dirty="0"/>
          </a:p>
          <a:p>
            <a:r>
              <a:rPr lang="pt-BR" sz="1600" dirty="0"/>
              <a:t>Dado um conjunto </a:t>
            </a:r>
            <a:r>
              <a:rPr lang="pt-BR" sz="1600" i="1" dirty="0"/>
              <a:t>S</a:t>
            </a:r>
            <a:r>
              <a:rPr lang="pt-BR" sz="1600" dirty="0"/>
              <a:t>, com instâncias pertencentes à classe </a:t>
            </a:r>
            <a:r>
              <a:rPr lang="pt-BR" sz="1600" i="1" dirty="0"/>
              <a:t>i</a:t>
            </a:r>
            <a:r>
              <a:rPr lang="pt-BR" sz="1600" dirty="0"/>
              <a:t>, com probabilidade </a:t>
            </a:r>
            <a:r>
              <a:rPr lang="pt-BR" sz="1600" dirty="0" err="1"/>
              <a:t>p</a:t>
            </a:r>
            <a:r>
              <a:rPr lang="pt-BR" sz="1600" baseline="-25000" dirty="0" err="1"/>
              <a:t>i</a:t>
            </a:r>
            <a:r>
              <a:rPr lang="pt-BR" sz="1600" dirty="0"/>
              <a:t>, temos: </a:t>
            </a:r>
          </a:p>
        </p:txBody>
      </p:sp>
    </p:spTree>
    <p:extLst>
      <p:ext uri="{BB962C8B-B14F-4D97-AF65-F5344CB8AC3E}">
        <p14:creationId xmlns:p14="http://schemas.microsoft.com/office/powerpoint/2010/main" val="21511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Árvores de decisão</a:t>
            </a:r>
          </a:p>
        </p:txBody>
      </p:sp>
      <p:pic>
        <p:nvPicPr>
          <p:cNvPr id="4" name="Espaço Reservado para Conteúdo 3"/>
          <p:cNvPicPr>
            <a:picLocks noGrp="1" noChangeAspect="1"/>
          </p:cNvPicPr>
          <p:nvPr>
            <p:ph idx="1"/>
          </p:nvPr>
        </p:nvPicPr>
        <p:blipFill rotWithShape="1">
          <a:blip r:embed="rId2"/>
          <a:srcRect l="198" t="1274" r="1"/>
          <a:stretch/>
        </p:blipFill>
        <p:spPr>
          <a:xfrm>
            <a:off x="63137" y="1518874"/>
            <a:ext cx="9413965" cy="5266657"/>
          </a:xfrm>
          <a:prstGeom prst="rect">
            <a:avLst/>
          </a:prstGeom>
        </p:spPr>
      </p:pic>
      <p:pic>
        <p:nvPicPr>
          <p:cNvPr id="5" name="Espaço Reservado para Conteúdo 3"/>
          <p:cNvPicPr>
            <a:picLocks noChangeAspect="1"/>
          </p:cNvPicPr>
          <p:nvPr/>
        </p:nvPicPr>
        <p:blipFill>
          <a:blip r:embed="rId3"/>
          <a:stretch>
            <a:fillRect/>
          </a:stretch>
        </p:blipFill>
        <p:spPr>
          <a:xfrm>
            <a:off x="7049143" y="34237"/>
            <a:ext cx="5142857" cy="2926677"/>
          </a:xfrm>
          <a:prstGeom prst="rect">
            <a:avLst/>
          </a:prstGeom>
        </p:spPr>
      </p:pic>
    </p:spTree>
    <p:extLst>
      <p:ext uri="{BB962C8B-B14F-4D97-AF65-F5344CB8AC3E}">
        <p14:creationId xmlns:p14="http://schemas.microsoft.com/office/powerpoint/2010/main" val="383942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74784" y="522514"/>
            <a:ext cx="11116307" cy="6150837"/>
          </a:xfrm>
          <a:prstGeom prst="rect">
            <a:avLst/>
          </a:prstGeom>
        </p:spPr>
      </p:pic>
    </p:spTree>
    <p:extLst>
      <p:ext uri="{BB962C8B-B14F-4D97-AF65-F5344CB8AC3E}">
        <p14:creationId xmlns:p14="http://schemas.microsoft.com/office/powerpoint/2010/main" val="379966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132169" y="296091"/>
            <a:ext cx="11424105" cy="6435038"/>
          </a:xfrm>
          <a:prstGeom prst="rect">
            <a:avLst/>
          </a:prstGeom>
        </p:spPr>
      </p:pic>
    </p:spTree>
    <p:extLst>
      <p:ext uri="{BB962C8B-B14F-4D97-AF65-F5344CB8AC3E}">
        <p14:creationId xmlns:p14="http://schemas.microsoft.com/office/powerpoint/2010/main" val="675826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444137" y="534267"/>
            <a:ext cx="10959620" cy="6173920"/>
          </a:xfrm>
          <a:prstGeom prst="rect">
            <a:avLst/>
          </a:prstGeom>
        </p:spPr>
      </p:pic>
    </p:spTree>
    <p:extLst>
      <p:ext uri="{BB962C8B-B14F-4D97-AF65-F5344CB8AC3E}">
        <p14:creationId xmlns:p14="http://schemas.microsoft.com/office/powerpoint/2010/main" val="73109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r="305" b="886"/>
          <a:stretch/>
        </p:blipFill>
        <p:spPr>
          <a:xfrm>
            <a:off x="381540" y="513806"/>
            <a:ext cx="10930895" cy="6130834"/>
          </a:xfrm>
          <a:prstGeom prst="rect">
            <a:avLst/>
          </a:prstGeom>
        </p:spPr>
      </p:pic>
    </p:spTree>
    <p:extLst>
      <p:ext uri="{BB962C8B-B14F-4D97-AF65-F5344CB8AC3E}">
        <p14:creationId xmlns:p14="http://schemas.microsoft.com/office/powerpoint/2010/main" val="153449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r>
              <a:rPr lang="pt-BR" sz="2400" dirty="0">
                <a:solidFill>
                  <a:schemeClr val="tx1"/>
                </a:solidFill>
              </a:rPr>
              <a:t>Seção 8 do </a:t>
            </a:r>
            <a:r>
              <a:rPr lang="pt-BR" sz="2400" dirty="0" err="1">
                <a:solidFill>
                  <a:schemeClr val="tx1"/>
                </a:solidFill>
              </a:rPr>
              <a:t>Introduction</a:t>
            </a:r>
            <a:r>
              <a:rPr lang="pt-BR" sz="2400" dirty="0">
                <a:solidFill>
                  <a:schemeClr val="tx1"/>
                </a:solidFill>
              </a:rPr>
              <a:t> </a:t>
            </a:r>
            <a:r>
              <a:rPr lang="pt-BR" sz="2400" dirty="0" err="1">
                <a:solidFill>
                  <a:schemeClr val="tx1"/>
                </a:solidFill>
              </a:rPr>
              <a:t>to</a:t>
            </a:r>
            <a:r>
              <a:rPr lang="pt-BR" sz="2400" dirty="0">
                <a:solidFill>
                  <a:schemeClr val="tx1"/>
                </a:solidFill>
              </a:rPr>
              <a:t> </a:t>
            </a:r>
            <a:r>
              <a:rPr lang="pt-BR" sz="2400" dirty="0" err="1">
                <a:solidFill>
                  <a:schemeClr val="tx1"/>
                </a:solidFill>
              </a:rPr>
              <a:t>Statical</a:t>
            </a:r>
            <a:r>
              <a:rPr lang="pt-BR" sz="2400" dirty="0">
                <a:solidFill>
                  <a:schemeClr val="tx1"/>
                </a:solidFill>
              </a:rPr>
              <a:t> Learning de </a:t>
            </a:r>
            <a:r>
              <a:rPr lang="pt-BR" sz="2400" dirty="0" err="1">
                <a:solidFill>
                  <a:schemeClr val="tx1"/>
                </a:solidFill>
              </a:rPr>
              <a:t>Gareth</a:t>
            </a:r>
            <a:r>
              <a:rPr lang="pt-BR" sz="2400" dirty="0">
                <a:solidFill>
                  <a:schemeClr val="tx1"/>
                </a:solidFill>
              </a:rPr>
              <a:t> James</a:t>
            </a:r>
          </a:p>
          <a:p>
            <a:endParaRPr lang="pt-BR" sz="2400" dirty="0">
              <a:solidFill>
                <a:schemeClr val="tx1"/>
              </a:solidFill>
            </a:endParaRPr>
          </a:p>
        </p:txBody>
      </p:sp>
    </p:spTree>
    <p:extLst>
      <p:ext uri="{BB962C8B-B14F-4D97-AF65-F5344CB8AC3E}">
        <p14:creationId xmlns:p14="http://schemas.microsoft.com/office/powerpoint/2010/main" val="188756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l="432" t="140"/>
          <a:stretch/>
        </p:blipFill>
        <p:spPr>
          <a:xfrm>
            <a:off x="1" y="-9919"/>
            <a:ext cx="12192000" cy="6867919"/>
          </a:xfrm>
          <a:prstGeom prst="rect">
            <a:avLst/>
          </a:prstGeom>
        </p:spPr>
      </p:pic>
    </p:spTree>
    <p:extLst>
      <p:ext uri="{BB962C8B-B14F-4D97-AF65-F5344CB8AC3E}">
        <p14:creationId xmlns:p14="http://schemas.microsoft.com/office/powerpoint/2010/main" val="143949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2"/>
          <a:srcRect l="770" t="673"/>
          <a:stretch/>
        </p:blipFill>
        <p:spPr>
          <a:xfrm>
            <a:off x="250756" y="383177"/>
            <a:ext cx="11426755" cy="6351134"/>
          </a:xfrm>
          <a:prstGeom prst="rect">
            <a:avLst/>
          </a:prstGeom>
        </p:spPr>
      </p:pic>
    </p:spTree>
    <p:extLst>
      <p:ext uri="{BB962C8B-B14F-4D97-AF65-F5344CB8AC3E}">
        <p14:creationId xmlns:p14="http://schemas.microsoft.com/office/powerpoint/2010/main" val="412003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92368" y="566057"/>
            <a:ext cx="11222761" cy="5819912"/>
          </a:xfrm>
          <a:prstGeom prst="rect">
            <a:avLst/>
          </a:prstGeom>
        </p:spPr>
      </p:pic>
    </p:spTree>
    <p:extLst>
      <p:ext uri="{BB962C8B-B14F-4D97-AF65-F5344CB8AC3E}">
        <p14:creationId xmlns:p14="http://schemas.microsoft.com/office/powerpoint/2010/main" val="298809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Disposição dos dados</a:t>
            </a:r>
          </a:p>
        </p:txBody>
      </p:sp>
      <p:pic>
        <p:nvPicPr>
          <p:cNvPr id="7" name="Imagem 6"/>
          <p:cNvPicPr>
            <a:picLocks noChangeAspect="1"/>
          </p:cNvPicPr>
          <p:nvPr/>
        </p:nvPicPr>
        <p:blipFill>
          <a:blip r:embed="rId2"/>
          <a:stretch>
            <a:fillRect/>
          </a:stretch>
        </p:blipFill>
        <p:spPr>
          <a:xfrm>
            <a:off x="838200" y="382837"/>
            <a:ext cx="10575769" cy="6408870"/>
          </a:xfrm>
          <a:prstGeom prst="rect">
            <a:avLst/>
          </a:prstGeom>
        </p:spPr>
      </p:pic>
    </p:spTree>
    <p:extLst>
      <p:ext uri="{BB962C8B-B14F-4D97-AF65-F5344CB8AC3E}">
        <p14:creationId xmlns:p14="http://schemas.microsoft.com/office/powerpoint/2010/main" val="3888596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984532" y="96746"/>
            <a:ext cx="8207468" cy="4461638"/>
          </a:xfrm>
          <a:prstGeom prst="rect">
            <a:avLst/>
          </a:prstGeom>
        </p:spPr>
      </p:pic>
      <p:sp>
        <p:nvSpPr>
          <p:cNvPr id="2" name="Retângulo 1"/>
          <p:cNvSpPr/>
          <p:nvPr/>
        </p:nvSpPr>
        <p:spPr>
          <a:xfrm>
            <a:off x="442555" y="3299935"/>
            <a:ext cx="3547554" cy="2585323"/>
          </a:xfrm>
          <a:prstGeom prst="rect">
            <a:avLst/>
          </a:prstGeom>
        </p:spPr>
        <p:txBody>
          <a:bodyPr wrap="square">
            <a:spAutoFit/>
          </a:bodyPr>
          <a:lstStyle/>
          <a:p>
            <a:r>
              <a:rPr lang="pt-BR" dirty="0"/>
              <a:t>Quando árvores de decisão são construídas, muitas das arestas ou </a:t>
            </a:r>
            <a:r>
              <a:rPr lang="pt-BR" dirty="0" err="1"/>
              <a:t>sub-árvores</a:t>
            </a:r>
            <a:r>
              <a:rPr lang="pt-BR" dirty="0"/>
              <a:t> podem refletir ruídos ou erros. Isso acarreta em um problema conhecido como </a:t>
            </a:r>
            <a:r>
              <a:rPr lang="pt-BR" dirty="0" err="1"/>
              <a:t>sobreajuste</a:t>
            </a:r>
            <a:r>
              <a:rPr lang="pt-BR" dirty="0"/>
              <a:t>, que significa um aprendizado muito específico do conjunto de treinamento, não permitindo ao modelo generalizar.</a:t>
            </a:r>
          </a:p>
        </p:txBody>
      </p:sp>
      <p:pic>
        <p:nvPicPr>
          <p:cNvPr id="5" name="Espaço Reservado para Conteúdo 3"/>
          <p:cNvPicPr>
            <a:picLocks noChangeAspect="1"/>
          </p:cNvPicPr>
          <p:nvPr/>
        </p:nvPicPr>
        <p:blipFill>
          <a:blip r:embed="rId3"/>
          <a:stretch>
            <a:fillRect/>
          </a:stretch>
        </p:blipFill>
        <p:spPr>
          <a:xfrm>
            <a:off x="156227" y="604745"/>
            <a:ext cx="4313937" cy="2424781"/>
          </a:xfrm>
          <a:prstGeom prst="rect">
            <a:avLst/>
          </a:prstGeom>
        </p:spPr>
      </p:pic>
    </p:spTree>
    <p:extLst>
      <p:ext uri="{BB962C8B-B14F-4D97-AF65-F5344CB8AC3E}">
        <p14:creationId xmlns:p14="http://schemas.microsoft.com/office/powerpoint/2010/main" val="1843071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805649" y="545464"/>
            <a:ext cx="10876216" cy="5585369"/>
          </a:xfrm>
          <a:prstGeom prst="rect">
            <a:avLst/>
          </a:prstGeom>
        </p:spPr>
      </p:pic>
    </p:spTree>
    <p:extLst>
      <p:ext uri="{BB962C8B-B14F-4D97-AF65-F5344CB8AC3E}">
        <p14:creationId xmlns:p14="http://schemas.microsoft.com/office/powerpoint/2010/main" val="40643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Florestas aleatórias</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573229"/>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Podemos criar árvores usando divisões diferentes do conjunto de dados.</a:t>
            </a:r>
          </a:p>
          <a:p>
            <a:pPr marL="342900" indent="-342900">
              <a:buFont typeface="Arial" panose="020B0604020202020204" pitchFamily="34" charset="0"/>
              <a:buChar char="•"/>
            </a:pPr>
            <a:r>
              <a:rPr lang="pt-BR" sz="2400" dirty="0">
                <a:solidFill>
                  <a:schemeClr val="tx1"/>
                </a:solidFill>
              </a:rPr>
              <a:t>Para melhorar o desempenho das árvores de decisão, podemos também usar amostragens aleatórias de escolhas de parâmetros para divisão:</a:t>
            </a:r>
          </a:p>
          <a:p>
            <a:pPr marL="800100" lvl="1" indent="-342900">
              <a:buFont typeface="Arial" panose="020B0604020202020204" pitchFamily="34" charset="0"/>
              <a:buChar char="•"/>
            </a:pPr>
            <a:r>
              <a:rPr lang="pt-BR" sz="2000" dirty="0"/>
              <a:t>Um novo conjunto de parâmetros é escolhido aleatoriamente para cada árvore a cada divisão da mesma.</a:t>
            </a:r>
          </a:p>
          <a:p>
            <a:pPr marL="800100" lvl="1" indent="-342900">
              <a:buFont typeface="Arial" panose="020B0604020202020204" pitchFamily="34" charset="0"/>
              <a:buChar char="•"/>
            </a:pPr>
            <a:r>
              <a:rPr lang="pt-BR" sz="2000" dirty="0"/>
              <a:t>O algoritmo escolhe 1 dentre “m” parâmetros. </a:t>
            </a:r>
          </a:p>
          <a:p>
            <a:pPr marL="800100" lvl="1" indent="-342900">
              <a:buFont typeface="Arial" panose="020B0604020202020204" pitchFamily="34" charset="0"/>
              <a:buChar char="•"/>
            </a:pPr>
            <a:r>
              <a:rPr lang="pt-BR" sz="2000" dirty="0"/>
              <a:t>Para classificação, normalmente usamos “m” como raiz de “p”</a:t>
            </a:r>
          </a:p>
          <a:p>
            <a:endParaRPr lang="pt-BR" sz="2400" dirty="0">
              <a:solidFill>
                <a:schemeClr val="tx1"/>
              </a:solidFill>
            </a:endParaRPr>
          </a:p>
          <a:p>
            <a:pPr marL="342900" indent="-342900">
              <a:buFont typeface="Arial" panose="020B0604020202020204" pitchFamily="34" charset="0"/>
              <a:buChar char="•"/>
            </a:pPr>
            <a:r>
              <a:rPr lang="pt-BR" sz="2400" dirty="0">
                <a:solidFill>
                  <a:schemeClr val="tx1"/>
                </a:solidFill>
              </a:rPr>
              <a:t>Qual é o ponto ?</a:t>
            </a:r>
          </a:p>
          <a:p>
            <a:pPr marL="800100" lvl="1" indent="-342900">
              <a:buFont typeface="Arial" panose="020B0604020202020204" pitchFamily="34" charset="0"/>
              <a:buChar char="•"/>
            </a:pPr>
            <a:r>
              <a:rPr lang="pt-BR" sz="2000" dirty="0"/>
              <a:t>Supondo que exista um parâmetro muito forte. Quando usamos o processo normal de construção de arvores, a maioria das árvores usarão o mesmo parâmetro como raiz, o que resultará em árvores muito correlacionadas.</a:t>
            </a:r>
          </a:p>
          <a:p>
            <a:pPr marL="800100" lvl="1" indent="-342900">
              <a:buFont typeface="Arial" panose="020B0604020202020204" pitchFamily="34" charset="0"/>
              <a:buChar char="•"/>
            </a:pPr>
            <a:r>
              <a:rPr lang="pt-BR" sz="2000" dirty="0">
                <a:solidFill>
                  <a:schemeClr val="tx1"/>
                </a:solidFill>
              </a:rPr>
              <a:t>Tornando o processo de escolha de nós estocástico, nossas florestas aleatórias serão descorrelacionadas e isso resultará na redução da variância do modelo.</a:t>
            </a:r>
          </a:p>
        </p:txBody>
      </p:sp>
    </p:spTree>
    <p:extLst>
      <p:ext uri="{BB962C8B-B14F-4D97-AF65-F5344CB8AC3E}">
        <p14:creationId xmlns:p14="http://schemas.microsoft.com/office/powerpoint/2010/main" val="152292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rotWithShape="1">
          <a:blip r:embed="rId2"/>
          <a:srcRect l="7233" t="2275"/>
          <a:stretch/>
        </p:blipFill>
        <p:spPr>
          <a:xfrm>
            <a:off x="-10486" y="87086"/>
            <a:ext cx="11714806" cy="6796777"/>
          </a:xfrm>
          <a:prstGeom prst="rect">
            <a:avLst/>
          </a:prstGeom>
        </p:spPr>
      </p:pic>
    </p:spTree>
    <p:extLst>
      <p:ext uri="{BB962C8B-B14F-4D97-AF65-F5344CB8AC3E}">
        <p14:creationId xmlns:p14="http://schemas.microsoft.com/office/powerpoint/2010/main" val="117370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270581" y="0"/>
            <a:ext cx="11163773" cy="6908431"/>
          </a:xfrm>
          <a:prstGeom prst="rect">
            <a:avLst/>
          </a:prstGeom>
        </p:spPr>
      </p:pic>
    </p:spTree>
    <p:extLst>
      <p:ext uri="{BB962C8B-B14F-4D97-AF65-F5344CB8AC3E}">
        <p14:creationId xmlns:p14="http://schemas.microsoft.com/office/powerpoint/2010/main" val="1325428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Tendência</a:t>
            </a:r>
          </a:p>
        </p:txBody>
      </p:sp>
      <p:sp>
        <p:nvSpPr>
          <p:cNvPr id="3" name="Espaço Reservado para Conteúdo 2"/>
          <p:cNvSpPr>
            <a:spLocks noGrp="1"/>
          </p:cNvSpPr>
          <p:nvPr>
            <p:ph idx="1"/>
          </p:nvPr>
        </p:nvSpPr>
        <p:spPr/>
        <p:txBody>
          <a:bodyPr/>
          <a:lstStyle/>
          <a:p>
            <a:endParaRPr lang="pt-BR" dirty="0"/>
          </a:p>
        </p:txBody>
      </p:sp>
      <p:pic>
        <p:nvPicPr>
          <p:cNvPr id="4" name="Imagem 3"/>
          <p:cNvPicPr>
            <a:picLocks noChangeAspect="1"/>
          </p:cNvPicPr>
          <p:nvPr/>
        </p:nvPicPr>
        <p:blipFill>
          <a:blip r:embed="rId2"/>
          <a:stretch>
            <a:fillRect/>
          </a:stretch>
        </p:blipFill>
        <p:spPr>
          <a:xfrm>
            <a:off x="1821873" y="3062865"/>
            <a:ext cx="7772400" cy="2524125"/>
          </a:xfrm>
          <a:prstGeom prst="rect">
            <a:avLst/>
          </a:prstGeom>
        </p:spPr>
      </p:pic>
    </p:spTree>
    <p:extLst>
      <p:ext uri="{BB962C8B-B14F-4D97-AF65-F5344CB8AC3E}">
        <p14:creationId xmlns:p14="http://schemas.microsoft.com/office/powerpoint/2010/main" val="346435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Árvore de Decisão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O aprendizado indutivo de árvores de decisão é geralmente dividido em aprendizado supervisionado e não-supervisionado.</a:t>
            </a:r>
          </a:p>
          <a:p>
            <a:pPr marL="0" indent="0">
              <a:buNone/>
            </a:pPr>
            <a:r>
              <a:rPr lang="pt-BR" dirty="0"/>
              <a:t>As Árvores de Decisão são um dos modelos mais práticos e mais usados em inferência indutiva. Este método representa funções como árvores de decisão. Estas árvores são treinadas de acordo com um conjunto de treino (exemplos previamente classificados) e posteriormente, outros exemplos são classificados de acordo com essa mesma árvore. Para a construção destas árvores são usados algoritmos como o ID3, ASSISTANT e C4.5.</a:t>
            </a:r>
          </a:p>
        </p:txBody>
      </p:sp>
    </p:spTree>
    <p:extLst>
      <p:ext uri="{BB962C8B-B14F-4D97-AF65-F5344CB8AC3E}">
        <p14:creationId xmlns:p14="http://schemas.microsoft.com/office/powerpoint/2010/main" val="1726962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Comparação</a:t>
            </a:r>
            <a:endParaRPr lang="pt-BR" dirty="0"/>
          </a:p>
        </p:txBody>
      </p:sp>
      <p:sp>
        <p:nvSpPr>
          <p:cNvPr id="3" name="Espaço Reservado para Conteúdo 2"/>
          <p:cNvSpPr>
            <a:spLocks noGrp="1"/>
          </p:cNvSpPr>
          <p:nvPr>
            <p:ph idx="1"/>
          </p:nvPr>
        </p:nvSpPr>
        <p:spPr>
          <a:xfrm>
            <a:off x="646545" y="1825625"/>
            <a:ext cx="11102109" cy="4602884"/>
          </a:xfrm>
        </p:spPr>
        <p:txBody>
          <a:bodyPr>
            <a:normAutofit fontScale="62500" lnSpcReduction="20000"/>
          </a:bodyPr>
          <a:lstStyle/>
          <a:p>
            <a:r>
              <a:rPr lang="pt-BR" dirty="0"/>
              <a:t>Árvore de decisão: todo gerente de contratação possui um conjunto de critérios como nível de escolaridade, número de anos de experiência e desempenho da entrevista. Uma árvore de decisão é análoga a um gerente de contratação que entrevista candidatos com base em seus próprios critérios.</a:t>
            </a:r>
          </a:p>
          <a:p>
            <a:r>
              <a:rPr lang="pt-BR" dirty="0" err="1"/>
              <a:t>Bagging</a:t>
            </a:r>
            <a:r>
              <a:rPr lang="pt-BR" dirty="0"/>
              <a:t>: Agora imagine em vez de um único entrevistador, agora existe um painel de entrevistas em que cada entrevistador tem um voto. </a:t>
            </a:r>
            <a:r>
              <a:rPr lang="pt-BR" dirty="0" err="1"/>
              <a:t>Bagging</a:t>
            </a:r>
            <a:r>
              <a:rPr lang="pt-BR" dirty="0"/>
              <a:t> ou agregação de </a:t>
            </a:r>
            <a:r>
              <a:rPr lang="pt-BR" dirty="0" err="1"/>
              <a:t>bootstrap</a:t>
            </a:r>
            <a:r>
              <a:rPr lang="pt-BR" dirty="0"/>
              <a:t> envolve a combinação de contribuições de todos os entrevistadores para a decisão final através de um processo democrático de votação.</a:t>
            </a:r>
          </a:p>
          <a:p>
            <a:r>
              <a:rPr lang="pt-BR" dirty="0"/>
              <a:t>Floresta aleatória: é um algoritmo baseado em </a:t>
            </a:r>
            <a:r>
              <a:rPr lang="pt-BR" dirty="0" err="1"/>
              <a:t>Bagging</a:t>
            </a:r>
            <a:r>
              <a:rPr lang="pt-BR" dirty="0"/>
              <a:t> com uma diferença chave, em que apenas um subconjunto de recursos é selecionado aleatoriamente. Em outras palavras, todo entrevistador só testará o entrevistado em determinadas qualificações selecionadas aleatoriamente (por exemplo, uma entrevista técnica para testar habilidades de programação e uma entrevista comportamental para avaliar habilidades não técnicas).</a:t>
            </a:r>
          </a:p>
          <a:p>
            <a:r>
              <a:rPr lang="pt-BR" dirty="0" err="1"/>
              <a:t>Boosting</a:t>
            </a:r>
            <a:r>
              <a:rPr lang="pt-BR" dirty="0"/>
              <a:t>: Essa é uma abordagem alternativa em que cada entrevistador altera os critérios de avaliação com base no feedback do entrevistador anterior. Isso 'aumenta' a eficiência do processo de entrevista, implantando um processo de avaliação mais dinâmico.</a:t>
            </a:r>
          </a:p>
          <a:p>
            <a:r>
              <a:rPr lang="pt-BR" dirty="0" err="1"/>
              <a:t>Gradient</a:t>
            </a:r>
            <a:r>
              <a:rPr lang="pt-BR" dirty="0"/>
              <a:t> </a:t>
            </a:r>
            <a:r>
              <a:rPr lang="pt-BR" dirty="0" err="1"/>
              <a:t>Boosting</a:t>
            </a:r>
            <a:r>
              <a:rPr lang="pt-BR" dirty="0"/>
              <a:t>: um caso especial de reforço em que os erros são minimizados pelo algoritmo de descida de gradiente, para as empresas de consultoria de estratégia aproveitam usando entrevistas de caso para eliminar candidatos menos qualificados.</a:t>
            </a:r>
          </a:p>
          <a:p>
            <a:r>
              <a:rPr lang="pt-BR" dirty="0" err="1"/>
              <a:t>XGBoost</a:t>
            </a:r>
            <a:r>
              <a:rPr lang="pt-BR" dirty="0"/>
              <a:t>: pense no </a:t>
            </a:r>
            <a:r>
              <a:rPr lang="pt-BR" dirty="0" err="1"/>
              <a:t>XGBoost</a:t>
            </a:r>
            <a:r>
              <a:rPr lang="pt-BR" dirty="0"/>
              <a:t> como um </a:t>
            </a:r>
            <a:r>
              <a:rPr lang="pt-BR" dirty="0" err="1"/>
              <a:t>Gradient</a:t>
            </a:r>
            <a:r>
              <a:rPr lang="pt-BR" dirty="0"/>
              <a:t> </a:t>
            </a:r>
            <a:r>
              <a:rPr lang="pt-BR" dirty="0" err="1"/>
              <a:t>Boosting</a:t>
            </a:r>
            <a:r>
              <a:rPr lang="pt-BR" dirty="0"/>
              <a:t> com '</a:t>
            </a:r>
            <a:r>
              <a:rPr lang="pt-BR" dirty="0" err="1"/>
              <a:t>esteróides</a:t>
            </a:r>
            <a:r>
              <a:rPr lang="pt-BR" dirty="0"/>
              <a:t>' (bem, é chamado de 'Extreme </a:t>
            </a:r>
            <a:r>
              <a:rPr lang="pt-BR" dirty="0" err="1"/>
              <a:t>Gradient</a:t>
            </a:r>
            <a:r>
              <a:rPr lang="pt-BR" dirty="0"/>
              <a:t> </a:t>
            </a:r>
            <a:r>
              <a:rPr lang="pt-BR" dirty="0" err="1"/>
              <a:t>Boosting</a:t>
            </a:r>
            <a:r>
              <a:rPr lang="pt-BR" dirty="0"/>
              <a:t>'). É uma combinação perfeita de técnicas de otimização de software e hardware para obter resultados superiores usando menos recursos de computação no menor período de tempo.</a:t>
            </a:r>
          </a:p>
        </p:txBody>
      </p:sp>
    </p:spTree>
    <p:extLst>
      <p:ext uri="{BB962C8B-B14F-4D97-AF65-F5344CB8AC3E}">
        <p14:creationId xmlns:p14="http://schemas.microsoft.com/office/powerpoint/2010/main" val="123851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XGBoost</a:t>
            </a:r>
            <a:endParaRPr lang="pt-BR" dirty="0"/>
          </a:p>
        </p:txBody>
      </p:sp>
      <p:sp>
        <p:nvSpPr>
          <p:cNvPr id="3" name="Espaço Reservado para Conteúdo 2"/>
          <p:cNvSpPr>
            <a:spLocks noGrp="1"/>
          </p:cNvSpPr>
          <p:nvPr>
            <p:ph idx="1"/>
          </p:nvPr>
        </p:nvSpPr>
        <p:spPr>
          <a:xfrm>
            <a:off x="646546" y="1825625"/>
            <a:ext cx="5283200" cy="4602884"/>
          </a:xfrm>
        </p:spPr>
        <p:txBody>
          <a:bodyPr>
            <a:normAutofit fontScale="85000" lnSpcReduction="10000"/>
          </a:bodyPr>
          <a:lstStyle/>
          <a:p>
            <a:r>
              <a:rPr lang="pt-BR" dirty="0"/>
              <a:t>O </a:t>
            </a:r>
            <a:r>
              <a:rPr lang="pt-BR" dirty="0" err="1"/>
              <a:t>XGBoost</a:t>
            </a:r>
            <a:r>
              <a:rPr lang="pt-BR" dirty="0"/>
              <a:t> é um algoritmo de aprendizado de máquina de conjunto baseado em árvore de decisão que usa uma estrutura de aumento de gradiente. Em problemas de previsão, envolvendo dados não estruturados (imagens, texto etc.), as redes neurais artificiais tendem a superar todos os outros algoritmos ou estruturas. No entanto, quando se trata de dados estruturados / tabulares de pequeno a médio porte, os algoritmos baseados em árvore de decisão são considerados os melhores da categoria no momento. </a:t>
            </a:r>
          </a:p>
        </p:txBody>
      </p:sp>
      <p:pic>
        <p:nvPicPr>
          <p:cNvPr id="5" name="Imagem 4"/>
          <p:cNvPicPr>
            <a:picLocks noChangeAspect="1"/>
          </p:cNvPicPr>
          <p:nvPr/>
        </p:nvPicPr>
        <p:blipFill>
          <a:blip r:embed="rId2"/>
          <a:stretch>
            <a:fillRect/>
          </a:stretch>
        </p:blipFill>
        <p:spPr>
          <a:xfrm>
            <a:off x="6037996" y="544458"/>
            <a:ext cx="6040793" cy="3940456"/>
          </a:xfrm>
          <a:prstGeom prst="rect">
            <a:avLst/>
          </a:prstGeom>
        </p:spPr>
      </p:pic>
    </p:spTree>
    <p:extLst>
      <p:ext uri="{BB962C8B-B14F-4D97-AF65-F5344CB8AC3E}">
        <p14:creationId xmlns:p14="http://schemas.microsoft.com/office/powerpoint/2010/main" val="1139447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Performance</a:t>
            </a:r>
          </a:p>
        </p:txBody>
      </p:sp>
      <p:sp>
        <p:nvSpPr>
          <p:cNvPr id="4" name="Espaço Reservado para Conteúdo 3"/>
          <p:cNvSpPr>
            <a:spLocks noGrp="1"/>
          </p:cNvSpPr>
          <p:nvPr>
            <p:ph idx="1"/>
          </p:nvPr>
        </p:nvSpPr>
        <p:spPr/>
        <p:txBody>
          <a:bodyPr/>
          <a:lstStyle/>
          <a:p>
            <a:endParaRPr lang="pt-BR" dirty="0"/>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870" y="1429543"/>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00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Árvore de Decisão</a:t>
            </a:r>
            <a:endParaRPr lang="pt-BR" dirty="0"/>
          </a:p>
        </p:txBody>
      </p:sp>
      <p:sp>
        <p:nvSpPr>
          <p:cNvPr id="3" name="Espaço Reservado para Conteúdo 2"/>
          <p:cNvSpPr>
            <a:spLocks noGrp="1"/>
          </p:cNvSpPr>
          <p:nvPr>
            <p:ph idx="1"/>
          </p:nvPr>
        </p:nvSpPr>
        <p:spPr/>
        <p:txBody>
          <a:bodyPr>
            <a:normAutofit/>
          </a:bodyPr>
          <a:lstStyle/>
          <a:p>
            <a:r>
              <a:rPr lang="pt-BR" dirty="0"/>
              <a:t>Deve-se considera o uso de árvores de decisão em situações onde:</a:t>
            </a:r>
          </a:p>
          <a:p>
            <a:r>
              <a:rPr lang="pt-BR" dirty="0"/>
              <a:t>As instâncias são descritas por pares atributo-valor; </a:t>
            </a:r>
          </a:p>
          <a:p>
            <a:r>
              <a:rPr lang="pt-BR" dirty="0"/>
              <a:t>Alvo é de valor discreto;</a:t>
            </a:r>
          </a:p>
          <a:p>
            <a:r>
              <a:rPr lang="pt-BR" dirty="0"/>
              <a:t>Os exemplos de treino poderão ter erro;</a:t>
            </a:r>
          </a:p>
          <a:p>
            <a:r>
              <a:rPr lang="pt-BR" dirty="0"/>
              <a:t>Faltam valores nos atributos;</a:t>
            </a:r>
          </a:p>
          <a:p>
            <a:r>
              <a:rPr lang="pt-BR" dirty="0"/>
              <a:t>Exemplos:</a:t>
            </a:r>
            <a:br>
              <a:rPr lang="pt-BR" dirty="0"/>
            </a:br>
            <a:r>
              <a:rPr lang="pt-BR" dirty="0"/>
              <a:t>- Diagnósticos médicos;</a:t>
            </a:r>
            <a:br>
              <a:rPr lang="pt-BR" dirty="0"/>
            </a:br>
            <a:r>
              <a:rPr lang="pt-BR" dirty="0"/>
              <a:t>- Análises de risco de crédito;</a:t>
            </a:r>
            <a:br>
              <a:rPr lang="pt-BR" dirty="0"/>
            </a:br>
            <a:r>
              <a:rPr lang="pt-BR" dirty="0"/>
              <a:t>-Glosa de plano de saúde</a:t>
            </a:r>
          </a:p>
        </p:txBody>
      </p:sp>
    </p:spTree>
    <p:extLst>
      <p:ext uri="{BB962C8B-B14F-4D97-AF65-F5344CB8AC3E}">
        <p14:creationId xmlns:p14="http://schemas.microsoft.com/office/powerpoint/2010/main" val="120974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Algoritmo ID3</a:t>
            </a:r>
          </a:p>
        </p:txBody>
      </p:sp>
      <p:sp>
        <p:nvSpPr>
          <p:cNvPr id="3" name="Espaço Reservado para Conteúdo 2"/>
          <p:cNvSpPr>
            <a:spLocks noGrp="1"/>
          </p:cNvSpPr>
          <p:nvPr>
            <p:ph idx="1"/>
          </p:nvPr>
        </p:nvSpPr>
        <p:spPr/>
        <p:txBody>
          <a:bodyPr>
            <a:normAutofit fontScale="77500" lnSpcReduction="20000"/>
          </a:bodyPr>
          <a:lstStyle/>
          <a:p>
            <a:r>
              <a:rPr lang="pt-BR" dirty="0"/>
              <a:t>O algoritmo ID3 (</a:t>
            </a:r>
            <a:r>
              <a:rPr lang="pt-BR" dirty="0" err="1"/>
              <a:t>inductive</a:t>
            </a:r>
            <a:r>
              <a:rPr lang="pt-BR" dirty="0"/>
              <a:t> </a:t>
            </a:r>
            <a:r>
              <a:rPr lang="pt-BR" dirty="0" err="1"/>
              <a:t>decision</a:t>
            </a:r>
            <a:r>
              <a:rPr lang="pt-BR" dirty="0"/>
              <a:t> </a:t>
            </a:r>
            <a:r>
              <a:rPr lang="pt-BR" dirty="0" err="1"/>
              <a:t>tree</a:t>
            </a:r>
            <a:r>
              <a:rPr lang="pt-BR" dirty="0"/>
              <a:t>) é dos mais utilizados para a construção de árvores de decisão. Este algoritmo segue os seguintes passos:</a:t>
            </a:r>
          </a:p>
          <a:p>
            <a:r>
              <a:rPr lang="pt-BR" dirty="0"/>
              <a:t>Começar com todos os exemplos de treino;</a:t>
            </a:r>
          </a:p>
          <a:p>
            <a:r>
              <a:rPr lang="pt-BR" dirty="0"/>
              <a:t>Escolher o teste (atributo) que melhor divide os exemplos, ou seja agrupar exemplos da mesma classe ou exemplos semelhantes;</a:t>
            </a:r>
          </a:p>
          <a:p>
            <a:r>
              <a:rPr lang="pt-BR" dirty="0"/>
              <a:t>Para o atributo escolhido, criar um nó filho para cada valor possível do atributo;</a:t>
            </a:r>
          </a:p>
          <a:p>
            <a:r>
              <a:rPr lang="pt-BR" dirty="0"/>
              <a:t>Transportar os exemplos para cada filho tendo em conta o valor do filho;</a:t>
            </a:r>
          </a:p>
          <a:p>
            <a:r>
              <a:rPr lang="pt-BR" dirty="0"/>
              <a:t>Repetir o procedimento para cada filho não "puro". Um filho é puro quando cada atributo X tem o mesmo valor em todos os exemplos. </a:t>
            </a:r>
          </a:p>
          <a:p>
            <a:pPr marL="0" indent="0">
              <a:buNone/>
            </a:pPr>
            <a:endParaRPr lang="pt-BR" dirty="0"/>
          </a:p>
          <a:p>
            <a:pPr marL="0" indent="0">
              <a:buNone/>
            </a:pPr>
            <a:r>
              <a:rPr lang="pt-BR" dirty="0"/>
              <a:t>Coloca-se então, uma pergunta muito importante:</a:t>
            </a:r>
          </a:p>
          <a:p>
            <a:pPr marL="0" indent="0">
              <a:buNone/>
            </a:pPr>
            <a:r>
              <a:rPr lang="pt-BR" b="1" dirty="0"/>
              <a:t>Como saber qual o melhor atributo a escolher?</a:t>
            </a:r>
            <a:endParaRPr lang="pt-BR" dirty="0"/>
          </a:p>
          <a:p>
            <a:pPr marL="0" indent="0">
              <a:buNone/>
            </a:pPr>
            <a:r>
              <a:rPr lang="pt-BR" dirty="0"/>
              <a:t>Para lidar com esta escolha são introduzidos dois novos conceitos, a </a:t>
            </a:r>
            <a:r>
              <a:rPr lang="pt-BR" b="1" dirty="0"/>
              <a:t>Entropia</a:t>
            </a:r>
            <a:r>
              <a:rPr lang="pt-BR" dirty="0"/>
              <a:t> e o </a:t>
            </a:r>
            <a:r>
              <a:rPr lang="pt-BR" b="1" dirty="0"/>
              <a:t>Ganho</a:t>
            </a:r>
            <a:r>
              <a:rPr lang="pt-BR" dirty="0"/>
              <a:t>.</a:t>
            </a:r>
          </a:p>
          <a:p>
            <a:pPr marL="0" indent="0">
              <a:buNone/>
            </a:pPr>
            <a:endParaRPr lang="pt-BR" dirty="0"/>
          </a:p>
        </p:txBody>
      </p:sp>
    </p:spTree>
    <p:extLst>
      <p:ext uri="{BB962C8B-B14F-4D97-AF65-F5344CB8AC3E}">
        <p14:creationId xmlns:p14="http://schemas.microsoft.com/office/powerpoint/2010/main" val="131703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Árvore de Decisão – Exemplo Jogar Tênis</a:t>
            </a:r>
            <a:endParaRPr lang="pt-BR" dirty="0"/>
          </a:p>
        </p:txBody>
      </p:sp>
      <p:sp>
        <p:nvSpPr>
          <p:cNvPr id="3" name="Espaço Reservado para Conteúdo 2"/>
          <p:cNvSpPr>
            <a:spLocks noGrp="1"/>
          </p:cNvSpPr>
          <p:nvPr>
            <p:ph idx="1"/>
          </p:nvPr>
        </p:nvSpPr>
        <p:spPr/>
        <p:txBody>
          <a:bodyPr>
            <a:normAutofit/>
          </a:bodyPr>
          <a:lstStyle/>
          <a:p>
            <a:r>
              <a:rPr lang="pt-BR" dirty="0"/>
              <a:t>Supondo que o objetivo é decidir se vou </a:t>
            </a:r>
            <a:r>
              <a:rPr lang="pt-BR" b="1" dirty="0"/>
              <a:t>Jogar Tênis</a:t>
            </a:r>
            <a:r>
              <a:rPr lang="pt-BR" dirty="0"/>
              <a:t>. Para tal, há que ter em conta certos parâmetros do ambiente, como o </a:t>
            </a:r>
            <a:r>
              <a:rPr lang="pt-BR" b="1" dirty="0"/>
              <a:t>Aspecto</a:t>
            </a:r>
            <a:r>
              <a:rPr lang="pt-BR" dirty="0"/>
              <a:t> do Céu, a </a:t>
            </a:r>
            <a:r>
              <a:rPr lang="pt-BR" b="1" dirty="0"/>
              <a:t>Temperatura</a:t>
            </a:r>
            <a:r>
              <a:rPr lang="pt-BR" dirty="0"/>
              <a:t>, a </a:t>
            </a:r>
            <a:r>
              <a:rPr lang="pt-BR" b="1" dirty="0"/>
              <a:t>Humidade</a:t>
            </a:r>
            <a:r>
              <a:rPr lang="pt-BR" dirty="0"/>
              <a:t> e o </a:t>
            </a:r>
            <a:r>
              <a:rPr lang="pt-BR" b="1" dirty="0"/>
              <a:t>Vento</a:t>
            </a:r>
            <a:r>
              <a:rPr lang="pt-BR" dirty="0"/>
              <a:t>. Cada um destes atributos tem vários valores. Por exemplo para a temperatura pode estar </a:t>
            </a:r>
            <a:r>
              <a:rPr lang="pt-BR" b="1" dirty="0"/>
              <a:t>Ameno</a:t>
            </a:r>
            <a:r>
              <a:rPr lang="pt-BR" dirty="0"/>
              <a:t>, </a:t>
            </a:r>
            <a:r>
              <a:rPr lang="pt-BR" b="1" dirty="0"/>
              <a:t>Fresco</a:t>
            </a:r>
            <a:r>
              <a:rPr lang="pt-BR" dirty="0"/>
              <a:t> ou </a:t>
            </a:r>
            <a:r>
              <a:rPr lang="pt-BR" b="1" dirty="0"/>
              <a:t>Quente</a:t>
            </a:r>
            <a:r>
              <a:rPr lang="pt-BR" dirty="0"/>
              <a:t>. A decisão </a:t>
            </a:r>
            <a:r>
              <a:rPr lang="pt-BR" b="1" dirty="0"/>
              <a:t>Sim </a:t>
            </a:r>
            <a:r>
              <a:rPr lang="pt-BR" dirty="0"/>
              <a:t>(ir jogar tênis) ou </a:t>
            </a:r>
            <a:r>
              <a:rPr lang="pt-BR" b="1" dirty="0"/>
              <a:t>Não </a:t>
            </a:r>
            <a:r>
              <a:rPr lang="pt-BR" dirty="0"/>
              <a:t>(não ir jogar tênis)</a:t>
            </a:r>
            <a:r>
              <a:rPr lang="pt-BR" b="1" dirty="0"/>
              <a:t> </a:t>
            </a:r>
            <a:r>
              <a:rPr lang="pt-BR" dirty="0"/>
              <a:t>é o resultado da classificação.</a:t>
            </a:r>
          </a:p>
          <a:p>
            <a:pPr marL="0" indent="0">
              <a:buNone/>
            </a:pPr>
            <a:endParaRPr lang="pt-BR" dirty="0"/>
          </a:p>
        </p:txBody>
      </p:sp>
    </p:spTree>
    <p:extLst>
      <p:ext uri="{BB962C8B-B14F-4D97-AF65-F5344CB8AC3E}">
        <p14:creationId xmlns:p14="http://schemas.microsoft.com/office/powerpoint/2010/main" val="382979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 – Exemplo Jogar Tênis </a:t>
            </a:r>
            <a:r>
              <a:rPr lang="pt-BR"/>
              <a:t>- Resumo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r>
              <a:rPr lang="pt-BR" sz="2400" dirty="0">
                <a:solidFill>
                  <a:schemeClr val="tx1"/>
                </a:solidFill>
              </a:rPr>
              <a:t>Imagine que eu sempre jogo tênis aos sábados e convido um amigo para vir comigo</a:t>
            </a:r>
          </a:p>
          <a:p>
            <a:pPr marL="342900" indent="-342900">
              <a:buFont typeface="Arial" panose="020B0604020202020204" pitchFamily="34" charset="0"/>
              <a:buChar char="•"/>
            </a:pPr>
            <a:r>
              <a:rPr lang="pt-BR" sz="2400" dirty="0">
                <a:solidFill>
                  <a:schemeClr val="tx1"/>
                </a:solidFill>
              </a:rPr>
              <a:t>As vezes ele vem, as vezes não</a:t>
            </a:r>
          </a:p>
          <a:p>
            <a:pPr marL="342900" indent="-342900">
              <a:buFont typeface="Arial" panose="020B0604020202020204" pitchFamily="34" charset="0"/>
              <a:buChar char="•"/>
            </a:pPr>
            <a:r>
              <a:rPr lang="pt-BR" sz="2400" dirty="0">
                <a:solidFill>
                  <a:schemeClr val="tx1"/>
                </a:solidFill>
              </a:rPr>
              <a:t>Para ele, ir ao jogo depende de uma série de fatores: clima, temperatura, umidade, vento, etc.</a:t>
            </a:r>
          </a:p>
          <a:p>
            <a:pPr marL="342900" indent="-342900">
              <a:buFont typeface="Arial" panose="020B0604020202020204" pitchFamily="34" charset="0"/>
              <a:buChar char="•"/>
            </a:pPr>
            <a:r>
              <a:rPr lang="pt-BR" sz="2400" dirty="0">
                <a:solidFill>
                  <a:schemeClr val="tx1"/>
                </a:solidFill>
              </a:rPr>
              <a:t>Eu começo a tomar nota dos dias em que o mesmo aparece e como tais variáveis estão.</a:t>
            </a:r>
          </a:p>
        </p:txBody>
      </p:sp>
    </p:spTree>
    <p:extLst>
      <p:ext uri="{BB962C8B-B14F-4D97-AF65-F5344CB8AC3E}">
        <p14:creationId xmlns:p14="http://schemas.microsoft.com/office/powerpoint/2010/main" val="273560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a:lstStyle/>
          <a:p>
            <a:r>
              <a:rPr lang="pt-BR" dirty="0"/>
              <a:t>Árvores de decisão</a:t>
            </a:r>
            <a:endParaRPr lang="pt-BR" dirty="0">
              <a:solidFill>
                <a:schemeClr val="bg2"/>
              </a:solidFill>
            </a:endParaRPr>
          </a:p>
        </p:txBody>
      </p:sp>
      <p:sp>
        <p:nvSpPr>
          <p:cNvPr id="16" name="Título 1">
            <a:extLst>
              <a:ext uri="{FF2B5EF4-FFF2-40B4-BE49-F238E27FC236}">
                <a16:creationId xmlns:a16="http://schemas.microsoft.com/office/drawing/2014/main" id="{4BFC7195-CEE3-49B5-B7DA-E77A1F95992F}"/>
              </a:ext>
            </a:extLst>
          </p:cNvPr>
          <p:cNvSpPr txBox="1">
            <a:spLocks/>
          </p:cNvSpPr>
          <p:nvPr/>
        </p:nvSpPr>
        <p:spPr bwMode="black">
          <a:xfrm>
            <a:off x="722812" y="2097536"/>
            <a:ext cx="10406742" cy="4355515"/>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3000" kern="1200">
                <a:solidFill>
                  <a:schemeClr val="bg1"/>
                </a:solidFill>
                <a:latin typeface="+mj-lt"/>
                <a:ea typeface="+mj-ea"/>
                <a:cs typeface="+mj-cs"/>
              </a:defRPr>
            </a:lvl1pPr>
          </a:lstStyle>
          <a:p>
            <a:pPr marL="342900" indent="-342900">
              <a:buFont typeface="Arial" panose="020B0604020202020204" pitchFamily="34" charset="0"/>
              <a:buChar char="•"/>
            </a:pPr>
            <a:endParaRPr lang="pt-BR" sz="2400" dirty="0">
              <a:solidFill>
                <a:schemeClr val="tx1"/>
              </a:solidFill>
            </a:endParaRPr>
          </a:p>
        </p:txBody>
      </p:sp>
      <p:pic>
        <p:nvPicPr>
          <p:cNvPr id="2" name="Imagem 1"/>
          <p:cNvPicPr>
            <a:picLocks noChangeAspect="1"/>
          </p:cNvPicPr>
          <p:nvPr/>
        </p:nvPicPr>
        <p:blipFill>
          <a:blip r:embed="rId3"/>
          <a:stretch>
            <a:fillRect/>
          </a:stretch>
        </p:blipFill>
        <p:spPr>
          <a:xfrm>
            <a:off x="321027" y="2207039"/>
            <a:ext cx="5229225" cy="4314825"/>
          </a:xfrm>
          <a:prstGeom prst="rect">
            <a:avLst/>
          </a:prstGeom>
        </p:spPr>
      </p:pic>
      <p:sp>
        <p:nvSpPr>
          <p:cNvPr id="3" name="Retângulo 2"/>
          <p:cNvSpPr/>
          <p:nvPr/>
        </p:nvSpPr>
        <p:spPr>
          <a:xfrm>
            <a:off x="838199" y="1430859"/>
            <a:ext cx="10171545" cy="369332"/>
          </a:xfrm>
          <a:prstGeom prst="rect">
            <a:avLst/>
          </a:prstGeom>
        </p:spPr>
        <p:txBody>
          <a:bodyPr wrap="square">
            <a:spAutoFit/>
          </a:bodyPr>
          <a:lstStyle/>
          <a:p>
            <a:r>
              <a:rPr lang="pt-BR" dirty="0"/>
              <a:t>Para construir a Árvore de Decisão de Jogar Ténis são tidos em conta exemplos (dias) passados.</a:t>
            </a:r>
          </a:p>
        </p:txBody>
      </p:sp>
      <p:pic>
        <p:nvPicPr>
          <p:cNvPr id="6" name="Imagem 5"/>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5736706" y="2249711"/>
            <a:ext cx="6178732" cy="4272153"/>
          </a:xfrm>
          <a:prstGeom prst="rect">
            <a:avLst/>
          </a:prstGeom>
        </p:spPr>
      </p:pic>
    </p:spTree>
    <p:extLst>
      <p:ext uri="{BB962C8B-B14F-4D97-AF65-F5344CB8AC3E}">
        <p14:creationId xmlns:p14="http://schemas.microsoft.com/office/powerpoint/2010/main" val="175720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Árvore de Decisão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Através destes exemplos é possível construir a seguinte árvore de decisão:</a:t>
            </a:r>
          </a:p>
          <a:p>
            <a:pPr marL="0" indent="0">
              <a:buNone/>
            </a:pPr>
            <a:endParaRPr lang="pt-BR" dirty="0"/>
          </a:p>
          <a:p>
            <a:pPr marL="0" indent="0">
              <a:buNone/>
            </a:pPr>
            <a:endParaRPr lang="pt-BR" dirty="0"/>
          </a:p>
        </p:txBody>
      </p:sp>
      <p:pic>
        <p:nvPicPr>
          <p:cNvPr id="5" name="Imagem 4"/>
          <p:cNvPicPr>
            <a:picLocks noChangeAspect="1"/>
          </p:cNvPicPr>
          <p:nvPr/>
        </p:nvPicPr>
        <p:blipFill>
          <a:blip r:embed="rId2"/>
          <a:stretch>
            <a:fillRect/>
          </a:stretch>
        </p:blipFill>
        <p:spPr>
          <a:xfrm>
            <a:off x="2690712" y="2891244"/>
            <a:ext cx="6555620" cy="3638369"/>
          </a:xfrm>
          <a:prstGeom prst="rect">
            <a:avLst/>
          </a:prstGeom>
        </p:spPr>
      </p:pic>
    </p:spTree>
    <p:extLst>
      <p:ext uri="{BB962C8B-B14F-4D97-AF65-F5344CB8AC3E}">
        <p14:creationId xmlns:p14="http://schemas.microsoft.com/office/powerpoint/2010/main" val="231156381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35498</TotalTime>
  <Words>1475</Words>
  <Application>Microsoft Office PowerPoint</Application>
  <PresentationFormat>Widescreen</PresentationFormat>
  <Paragraphs>94</Paragraphs>
  <Slides>32</Slides>
  <Notes>8</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32</vt:i4>
      </vt:variant>
    </vt:vector>
  </HeadingPairs>
  <TitlesOfParts>
    <vt:vector size="36" baseType="lpstr">
      <vt:lpstr>Arial</vt:lpstr>
      <vt:lpstr>Calibri</vt:lpstr>
      <vt:lpstr>Calibri Light</vt:lpstr>
      <vt:lpstr>Tema do Office</vt:lpstr>
      <vt:lpstr>Introdução a Aprendizagem De Máquina   Pós-graduação em Ciência de Dados e Machine Learning Módulo 3 - Data Mining e Machine Learning</vt:lpstr>
      <vt:lpstr>Árvores de decisão</vt:lpstr>
      <vt:lpstr>Árvore de Decisão</vt:lpstr>
      <vt:lpstr>Árvore de Decisão</vt:lpstr>
      <vt:lpstr>Algoritmo ID3</vt:lpstr>
      <vt:lpstr>Árvore de Decisão – Exemplo Jogar Tênis</vt:lpstr>
      <vt:lpstr>Árvores de decisão – Exemplo Jogar Tênis - Resumo</vt:lpstr>
      <vt:lpstr>Árvores de decisão</vt:lpstr>
      <vt:lpstr>Árvore de Decisão</vt:lpstr>
      <vt:lpstr>Árvores de decisão</vt:lpstr>
      <vt:lpstr>Árvores de decisão</vt:lpstr>
      <vt:lpstr>Árvores de decisão</vt:lpstr>
      <vt:lpstr>Árvores de decisão</vt:lpstr>
      <vt:lpstr>Árvores de decisão</vt:lpstr>
      <vt:lpstr>Árvores de decisão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Disposição dos dados</vt:lpstr>
      <vt:lpstr>Apresentação do PowerPoint</vt:lpstr>
      <vt:lpstr>Apresentação do PowerPoint</vt:lpstr>
      <vt:lpstr>Florestas aleatórias</vt:lpstr>
      <vt:lpstr>Apresentação do PowerPoint</vt:lpstr>
      <vt:lpstr>Apresentação do PowerPoint</vt:lpstr>
      <vt:lpstr>Tendência</vt:lpstr>
      <vt:lpstr>Comparação</vt:lpstr>
      <vt:lpstr>XGBoost</vt:lpstr>
      <vt:lpstr>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Inteligência Artificial Aprendizagem de Máquina  Aula 03</dc:title>
  <dc:creator>William Roberto Malvezzi</dc:creator>
  <cp:lastModifiedBy>Andre Vieira</cp:lastModifiedBy>
  <cp:revision>248</cp:revision>
  <dcterms:created xsi:type="dcterms:W3CDTF">2018-07-24T20:25:12Z</dcterms:created>
  <dcterms:modified xsi:type="dcterms:W3CDTF">2021-07-26T23:12:33Z</dcterms:modified>
</cp:coreProperties>
</file>